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9"/>
  </p:notesMasterIdLst>
  <p:sldIdLst>
    <p:sldId id="256" r:id="rId2"/>
    <p:sldId id="257" r:id="rId3"/>
    <p:sldId id="258" r:id="rId4"/>
    <p:sldId id="259" r:id="rId5"/>
    <p:sldId id="260" r:id="rId6"/>
    <p:sldId id="277" r:id="rId7"/>
    <p:sldId id="261" r:id="rId8"/>
    <p:sldId id="263" r:id="rId9"/>
    <p:sldId id="264" r:id="rId10"/>
    <p:sldId id="268" r:id="rId11"/>
    <p:sldId id="267" r:id="rId12"/>
    <p:sldId id="265" r:id="rId13"/>
    <p:sldId id="266" r:id="rId14"/>
    <p:sldId id="269" r:id="rId15"/>
    <p:sldId id="271" r:id="rId16"/>
    <p:sldId id="270" r:id="rId17"/>
    <p:sldId id="276" r:id="rId18"/>
    <p:sldId id="272" r:id="rId19"/>
    <p:sldId id="278" r:id="rId20"/>
    <p:sldId id="273" r:id="rId21"/>
    <p:sldId id="274" r:id="rId22"/>
    <p:sldId id="275"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3" r:id="rId118"/>
    <p:sldId id="374" r:id="rId119"/>
    <p:sldId id="375" r:id="rId120"/>
    <p:sldId id="376" r:id="rId121"/>
    <p:sldId id="377" r:id="rId122"/>
    <p:sldId id="378" r:id="rId123"/>
    <p:sldId id="379" r:id="rId124"/>
    <p:sldId id="380" r:id="rId125"/>
    <p:sldId id="381" r:id="rId126"/>
    <p:sldId id="382" r:id="rId127"/>
    <p:sldId id="383" r:id="rId128"/>
    <p:sldId id="384" r:id="rId129"/>
    <p:sldId id="385" r:id="rId130"/>
    <p:sldId id="386" r:id="rId131"/>
    <p:sldId id="387" r:id="rId132"/>
    <p:sldId id="388" r:id="rId133"/>
    <p:sldId id="389" r:id="rId134"/>
    <p:sldId id="390" r:id="rId135"/>
    <p:sldId id="391" r:id="rId136"/>
    <p:sldId id="392" r:id="rId137"/>
    <p:sldId id="393" r:id="rId138"/>
    <p:sldId id="394" r:id="rId139"/>
    <p:sldId id="395" r:id="rId140"/>
    <p:sldId id="396" r:id="rId141"/>
    <p:sldId id="397" r:id="rId142"/>
    <p:sldId id="398" r:id="rId143"/>
    <p:sldId id="399" r:id="rId144"/>
    <p:sldId id="400" r:id="rId145"/>
    <p:sldId id="401" r:id="rId146"/>
    <p:sldId id="402" r:id="rId147"/>
    <p:sldId id="403" r:id="rId14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5E5E5E"/>
        </a:fontRef>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Graphik Medium"/>
          <a:ea typeface="Graphik Medium"/>
          <a:cs typeface="Graphik Medium"/>
        </a:font>
        <a:srgbClr val="5E5E5E"/>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E3E5E8"/>
          </a:solidFill>
        </a:fill>
      </a:tcStyle>
    </a:band2H>
    <a:firstCol>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rgbClr val="5E5E5E"/>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1">
              <a:satOff val="3942"/>
              <a:lumOff val="17322"/>
            </a:schemeClr>
          </a:solidFill>
        </a:fill>
      </a:tcStyle>
    </a:firstRow>
  </a:tblStyle>
  <a:tblStyle styleId="{EEE7283C-3CF3-47DC-8721-378D4A62B228}" styleName="">
    <a:tblBg/>
    <a:wholeTbl>
      <a:tcTxStyle b="off" i="off">
        <a:font>
          <a:latin typeface="Graphik Medium"/>
          <a:ea typeface="Graphik Medium"/>
          <a:cs typeface="Graphik Medium"/>
        </a:font>
        <a:schemeClr val="accent6"/>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a:tcStyle>
        <a:tcBdr/>
        <a:fill>
          <a:solidFill>
            <a:srgbClr val="F0EAF0"/>
          </a:solidFill>
        </a:fill>
      </a:tcStyle>
    </a:band2H>
    <a:firstCol>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25400" cap="flat">
              <a:solidFill>
                <a:srgbClr val="084F64"/>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Graphik Medium"/>
          <a:ea typeface="Graphik Medium"/>
          <a:cs typeface="Graphik Medium"/>
        </a:font>
        <a:schemeClr val="accent6"/>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84F64"/>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chemeClr val="accent6"/>
        </a:fontRef>
        <a:schemeClr val="accent6"/>
      </a:tcTxStyle>
      <a:tcStyle>
        <a:tcBdr>
          <a:left>
            <a:ln w="12700" cap="flat">
              <a:solidFill>
                <a:srgbClr val="084F64"/>
              </a:solidFill>
              <a:prstDash val="solid"/>
              <a:miter lim="400000"/>
            </a:ln>
          </a:left>
          <a:right>
            <a:ln w="12700" cap="flat">
              <a:solidFill>
                <a:srgbClr val="084F64"/>
              </a:solidFill>
              <a:prstDash val="solid"/>
              <a:miter lim="400000"/>
            </a:ln>
          </a:right>
          <a:top>
            <a:ln w="12700" cap="flat">
              <a:solidFill>
                <a:srgbClr val="000000"/>
              </a:solidFill>
              <a:prstDash val="solid"/>
              <a:miter lim="400000"/>
            </a:ln>
          </a:top>
          <a:bottom>
            <a:ln w="25400" cap="flat">
              <a:solidFill>
                <a:srgbClr val="084F64"/>
              </a:solidFill>
              <a:prstDash val="solid"/>
              <a:miter lim="400000"/>
            </a:ln>
          </a:bottom>
          <a:insideH>
            <a:ln w="12700" cap="flat">
              <a:solidFill>
                <a:srgbClr val="084F64"/>
              </a:solidFill>
              <a:prstDash val="solid"/>
              <a:miter lim="400000"/>
            </a:ln>
          </a:insideH>
          <a:insideV>
            <a:ln w="12700" cap="flat">
              <a:solidFill>
                <a:srgbClr val="084F64"/>
              </a:solidFill>
              <a:prstDash val="solid"/>
              <a:miter lim="400000"/>
            </a:ln>
          </a:insideV>
        </a:tcBdr>
        <a:fill>
          <a:solidFill>
            <a:schemeClr val="accent6">
              <a:hueOff val="-35454"/>
              <a:satOff val="2115"/>
              <a:lumOff val="45487"/>
            </a:schemeClr>
          </a:solidFill>
        </a:fill>
      </a:tcStyle>
    </a:firstRow>
  </a:tblStyle>
  <a:tblStyle styleId="{CF821DB8-F4EB-4A41-A1BA-3FCAFE7338EE}" styleName="">
    <a:tblBg/>
    <a:wholeTb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wholeTbl>
    <a:band2H>
      <a:tcTxStyle/>
      <a:tcStyle>
        <a:tcBdr/>
        <a:fill>
          <a:solidFill>
            <a:srgbClr val="EBEBEB"/>
          </a:solidFill>
        </a:fill>
      </a:tcStyle>
    </a:band2H>
    <a:firstCol>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25400" cap="flat">
              <a:solidFill>
                <a:srgbClr val="3D3E3E"/>
              </a:solidFill>
              <a:prstDash val="solid"/>
              <a:miter lim="400000"/>
            </a:ln>
          </a:right>
          <a:top>
            <a:ln w="127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Col>
    <a:la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25400" cap="flat">
              <a:solidFill>
                <a:srgbClr val="3D3E3E"/>
              </a:solidFill>
              <a:prstDash val="solid"/>
              <a:miter lim="400000"/>
            </a:ln>
          </a:top>
          <a:bottom>
            <a:ln w="127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noFill/>
        </a:fill>
      </a:tcStyle>
    </a:lastRow>
    <a:firstRow>
      <a:tcTxStyle b="off" i="off">
        <a:font>
          <a:latin typeface="Graphik Medium"/>
          <a:ea typeface="Graphik Medium"/>
          <a:cs typeface="Graphik Medium"/>
        </a:font>
        <a:srgbClr val="2E4E61"/>
      </a:tcTxStyle>
      <a:tcStyle>
        <a:tcBdr>
          <a:left>
            <a:ln w="12700" cap="flat">
              <a:solidFill>
                <a:srgbClr val="3D3E3E"/>
              </a:solidFill>
              <a:prstDash val="solid"/>
              <a:miter lim="400000"/>
            </a:ln>
          </a:left>
          <a:right>
            <a:ln w="12700" cap="flat">
              <a:solidFill>
                <a:srgbClr val="3D3E3E"/>
              </a:solidFill>
              <a:prstDash val="solid"/>
              <a:miter lim="400000"/>
            </a:ln>
          </a:right>
          <a:top>
            <a:ln w="12700" cap="flat">
              <a:solidFill>
                <a:srgbClr val="3D3E3E"/>
              </a:solidFill>
              <a:prstDash val="solid"/>
              <a:miter lim="400000"/>
            </a:ln>
          </a:top>
          <a:bottom>
            <a:ln w="25400" cap="flat">
              <a:solidFill>
                <a:srgbClr val="3D3E3E"/>
              </a:solidFill>
              <a:prstDash val="solid"/>
              <a:miter lim="400000"/>
            </a:ln>
          </a:bottom>
          <a:insideH>
            <a:ln w="12700" cap="flat">
              <a:solidFill>
                <a:srgbClr val="3D3E3E"/>
              </a:solidFill>
              <a:prstDash val="solid"/>
              <a:miter lim="400000"/>
            </a:ln>
          </a:insideH>
          <a:insideV>
            <a:ln w="12700" cap="flat">
              <a:solidFill>
                <a:srgbClr val="3D3E3E"/>
              </a:solidFill>
              <a:prstDash val="solid"/>
              <a:miter lim="400000"/>
            </a:ln>
          </a:insideV>
        </a:tcBdr>
        <a:fill>
          <a:solidFill>
            <a:srgbClr val="DBE6A5"/>
          </a:solidFill>
        </a:fill>
      </a:tcStyle>
    </a:firstRow>
  </a:tblStyle>
  <a:tblStyle styleId="{33BA23B1-9221-436E-865A-0063620EA4FD}"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a:tcStyle>
        <a:tcBdr/>
        <a:fill>
          <a:solidFill>
            <a:srgbClr val="FFFFFF"/>
          </a:solidFill>
        </a:fill>
      </a:tcStyle>
    </a:band2H>
    <a:firstCol>
      <a:tcTxStyle b="off" i="off">
        <a:font>
          <a:latin typeface="Graphik Medium"/>
          <a:ea typeface="Graphik Medium"/>
          <a:cs typeface="Graphik Medium"/>
        </a:font>
        <a:srgbClr val="5E5E5E"/>
      </a:tcTxStyle>
      <a:tcStyle>
        <a:tcBdr>
          <a:left>
            <a:ln w="12700" cap="flat">
              <a:solidFill>
                <a:srgbClr val="5C526A"/>
              </a:solidFill>
              <a:prstDash val="solid"/>
              <a:miter lim="400000"/>
            </a:ln>
          </a:left>
          <a:right>
            <a:ln w="254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CB5B2"/>
          </a:solidFill>
        </a:fill>
      </a:tcStyle>
    </a:firstCol>
    <a:lastRow>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25400" cap="flat">
              <a:solidFill>
                <a:srgbClr val="5E5E5E"/>
              </a:solidFill>
              <a:prstDash val="solid"/>
              <a:miter lim="400000"/>
            </a:ln>
          </a:top>
          <a:bottom>
            <a:ln w="12700" cap="flat">
              <a:solidFill>
                <a:srgbClr val="5C526A"/>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3B3B3B"/>
              </a:solidFill>
              <a:prstDash val="solid"/>
              <a:miter lim="400000"/>
            </a:ln>
          </a:left>
          <a:right>
            <a:ln w="12700" cap="flat">
              <a:solidFill>
                <a:srgbClr val="3B3B3B"/>
              </a:solidFill>
              <a:prstDash val="solid"/>
              <a:miter lim="400000"/>
            </a:ln>
          </a:right>
          <a:top>
            <a:ln w="12700" cap="flat">
              <a:solidFill>
                <a:srgbClr val="5C526A"/>
              </a:solidFill>
              <a:prstDash val="solid"/>
              <a:miter lim="400000"/>
            </a:ln>
          </a:top>
          <a:bottom>
            <a:ln w="25400" cap="flat">
              <a:solidFill>
                <a:srgbClr val="3B3B3B"/>
              </a:solidFill>
              <a:prstDash val="solid"/>
              <a:miter lim="400000"/>
            </a:ln>
          </a:bottom>
          <a:insideH>
            <a:ln w="12700" cap="flat">
              <a:solidFill>
                <a:srgbClr val="3B3B3B"/>
              </a:solidFill>
              <a:prstDash val="solid"/>
              <a:miter lim="400000"/>
            </a:ln>
          </a:insideH>
          <a:insideV>
            <a:ln w="12700" cap="flat">
              <a:solidFill>
                <a:srgbClr val="3B3B3B"/>
              </a:solidFill>
              <a:prstDash val="solid"/>
              <a:miter lim="400000"/>
            </a:ln>
          </a:insideV>
        </a:tcBdr>
        <a:fill>
          <a:solidFill>
            <a:srgbClr val="C16E6A"/>
          </a:solidFill>
        </a:fill>
      </a:tcStyle>
    </a:firstRow>
  </a:tblStyle>
  <a:tblStyle styleId="{2708684C-4D16-4618-839F-0558EEFCDFE6}" styleName="">
    <a:tblBg/>
    <a:wholeTbl>
      <a:tcTxStyle b="off" i="off">
        <a:font>
          <a:latin typeface="Graphik Medium"/>
          <a:ea typeface="Graphik Medium"/>
          <a:cs typeface="Graphik Medium"/>
        </a:font>
        <a:srgbClr val="5E5E5E"/>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CDCECC"/>
          </a:solidFill>
        </a:fill>
      </a:tcStyle>
    </a:wholeTbl>
    <a:band2H>
      <a:tcTxStyle/>
      <a:tcStyle>
        <a:tcBdr/>
        <a:fill>
          <a:solidFill>
            <a:srgbClr val="EDEEEE"/>
          </a:solidFill>
        </a:fill>
      </a:tcStyle>
    </a:band2H>
    <a:firstCol>
      <a:tcTxStyle b="off" i="off">
        <a:font>
          <a:latin typeface="Graphik Medium"/>
          <a:ea typeface="Graphik Medium"/>
          <a:cs typeface="Graphik Medium"/>
        </a:font>
        <a:srgbClr val="FFFFFF"/>
      </a:tcTxStyle>
      <a:tcStyle>
        <a:tcBdr>
          <a:left>
            <a:ln w="12700" cap="flat">
              <a:solidFill>
                <a:srgbClr val="5E5E5E"/>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2D2F24"/>
          </a:solidFill>
        </a:fill>
      </a:tcStyle>
    </a:firstCol>
    <a:la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5E5E5E"/>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5E5E5E"/>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E5E5E"/>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94" autoAdjust="0"/>
    <p:restoredTop sz="94660"/>
  </p:normalViewPr>
  <p:slideViewPr>
    <p:cSldViewPr snapToGrid="0">
      <p:cViewPr varScale="1">
        <p:scale>
          <a:sx n="43" d="100"/>
          <a:sy n="43" d="100"/>
        </p:scale>
        <p:origin x="888"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notesMaster" Target="notesMasters/notesMaster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179" name="Shape 17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5" name="Topic"/>
          <p:cNvSpPr txBox="1">
            <a:spLocks noGrp="1"/>
          </p:cNvSpPr>
          <p:nvPr>
            <p:ph type="body" sz="quarter" idx="21" hasCustomPrompt="1"/>
          </p:nvPr>
        </p:nvSpPr>
        <p:spPr>
          <a:xfrm>
            <a:off x="1181100" y="12364718"/>
            <a:ext cx="4965700" cy="467107"/>
          </a:xfrm>
          <a:prstGeom prst="rect">
            <a:avLst/>
          </a:prstGeom>
        </p:spPr>
        <p:txBody>
          <a:bodyPr anchor="t"/>
          <a:lstStyle>
            <a:lvl1pPr>
              <a:defRPr sz="2200" b="0" cap="all" spc="88"/>
            </a:lvl1pPr>
          </a:lstStyle>
          <a:p>
            <a:r>
              <a:t>Topic</a:t>
            </a:r>
          </a:p>
        </p:txBody>
      </p:sp>
      <p:sp>
        <p:nvSpPr>
          <p:cNvPr id="16" name="Location"/>
          <p:cNvSpPr txBox="1">
            <a:spLocks noGrp="1"/>
          </p:cNvSpPr>
          <p:nvPr>
            <p:ph type="body" sz="quarter" idx="22" hasCustomPrompt="1"/>
          </p:nvPr>
        </p:nvSpPr>
        <p:spPr>
          <a:xfrm>
            <a:off x="18237200" y="12364718"/>
            <a:ext cx="4965700" cy="467107"/>
          </a:xfrm>
          <a:prstGeom prst="rect">
            <a:avLst/>
          </a:prstGeom>
        </p:spPr>
        <p:txBody>
          <a:bodyPr anchor="t"/>
          <a:lstStyle>
            <a:lvl1pPr>
              <a:defRPr sz="2200" b="0" cap="all" spc="88"/>
            </a:lvl1pPr>
          </a:lstStyle>
          <a:p>
            <a:r>
              <a:t>Location</a:t>
            </a:r>
          </a:p>
        </p:txBody>
      </p:sp>
      <p:sp>
        <p:nvSpPr>
          <p:cNvPr id="17" name="Author and Date"/>
          <p:cNvSpPr txBox="1">
            <a:spLocks noGrp="1"/>
          </p:cNvSpPr>
          <p:nvPr>
            <p:ph type="body" sz="quarter" idx="23" hasCustomPrompt="1"/>
          </p:nvPr>
        </p:nvSpPr>
        <p:spPr>
          <a:xfrm>
            <a:off x="6946900" y="12233909"/>
            <a:ext cx="10490200" cy="706629"/>
          </a:xfrm>
          <a:prstGeom prst="rect">
            <a:avLst/>
          </a:prstGeom>
        </p:spPr>
        <p:txBody>
          <a:bodyPr anchor="t"/>
          <a:lstStyle/>
          <a:p>
            <a:r>
              <a:t>Author and Date</a:t>
            </a:r>
          </a:p>
        </p:txBody>
      </p:sp>
      <p:sp>
        <p:nvSpPr>
          <p:cNvPr id="18" name="Presentation Title"/>
          <p:cNvSpPr txBox="1">
            <a:spLocks noGrp="1"/>
          </p:cNvSpPr>
          <p:nvPr>
            <p:ph type="title" hasCustomPrompt="1"/>
          </p:nvPr>
        </p:nvSpPr>
        <p:spPr>
          <a:prstGeom prst="rect">
            <a:avLst/>
          </a:prstGeom>
        </p:spPr>
        <p:txBody>
          <a:bodyPr/>
          <a:lstStyle/>
          <a:p>
            <a:r>
              <a:t>Presentation Title</a:t>
            </a:r>
          </a:p>
        </p:txBody>
      </p:sp>
      <p:sp>
        <p:nvSpPr>
          <p:cNvPr id="19" name="Body Level One…"/>
          <p:cNvSpPr txBox="1">
            <a:spLocks noGrp="1"/>
          </p:cNvSpPr>
          <p:nvPr>
            <p:ph type="body" sz="quarter" idx="1" hasCustomPrompt="1"/>
          </p:nvPr>
        </p:nvSpPr>
        <p:spPr>
          <a:prstGeom prst="rect">
            <a:avLst/>
          </a:prstGeom>
        </p:spPr>
        <p:txBody>
          <a:bodyPr/>
          <a:lstStyle/>
          <a:p>
            <a:r>
              <a:t>Presentation Subtitle</a:t>
            </a:r>
          </a:p>
          <a:p>
            <a:pPr lvl="1"/>
            <a:endParaRPr/>
          </a:p>
          <a:p>
            <a:pPr lvl="2"/>
            <a:endParaRPr/>
          </a:p>
          <a:p>
            <a:pPr lvl="3"/>
            <a:endParaRPr/>
          </a:p>
          <a:p>
            <a:pPr lvl="4"/>
            <a:endParaRPr/>
          </a:p>
        </p:txBody>
      </p:sp>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Statement">
    <p:bg>
      <p:bgPr>
        <a:solidFill>
          <a:srgbClr val="F3F5B1"/>
        </a:solidFill>
        <a:effectLst/>
      </p:bgPr>
    </p:bg>
    <p:spTree>
      <p:nvGrpSpPr>
        <p:cNvPr id="1" name=""/>
        <p:cNvGrpSpPr/>
        <p:nvPr/>
      </p:nvGrpSpPr>
      <p:grpSpPr>
        <a:xfrm>
          <a:off x="0" y="0"/>
          <a:ext cx="0" cy="0"/>
          <a:chOff x="0" y="0"/>
          <a:chExt cx="0" cy="0"/>
        </a:xfrm>
      </p:grpSpPr>
      <p:sp>
        <p:nvSpPr>
          <p:cNvPr id="122" name="Body Level One…"/>
          <p:cNvSpPr txBox="1">
            <a:spLocks noGrp="1"/>
          </p:cNvSpPr>
          <p:nvPr>
            <p:ph type="body" sz="half" idx="1" hasCustomPrompt="1"/>
          </p:nvPr>
        </p:nvSpPr>
        <p:spPr>
          <a:xfrm>
            <a:off x="2082800" y="4337484"/>
            <a:ext cx="20205700" cy="4699001"/>
          </a:xfrm>
          <a:prstGeom prst="rect">
            <a:avLst/>
          </a:prstGeom>
        </p:spPr>
        <p:txBody>
          <a:bodyPr anchor="ctr"/>
          <a:lstStyle>
            <a:lvl1pPr>
              <a:lnSpc>
                <a:spcPct val="90000"/>
              </a:lnSpc>
              <a:defRPr sz="9000" cap="all" spc="270">
                <a:solidFill>
                  <a:schemeClr val="accent1">
                    <a:satOff val="36598"/>
                    <a:lumOff val="-17227"/>
                  </a:schemeClr>
                </a:solidFill>
              </a:defRPr>
            </a:lvl1pPr>
            <a:lvl2pPr>
              <a:lnSpc>
                <a:spcPct val="90000"/>
              </a:lnSpc>
              <a:defRPr sz="9000" cap="all" spc="270">
                <a:solidFill>
                  <a:schemeClr val="accent1">
                    <a:satOff val="36598"/>
                    <a:lumOff val="-17227"/>
                  </a:schemeClr>
                </a:solidFill>
              </a:defRPr>
            </a:lvl2pPr>
            <a:lvl3pPr>
              <a:lnSpc>
                <a:spcPct val="90000"/>
              </a:lnSpc>
              <a:defRPr sz="9000" cap="all" spc="270">
                <a:solidFill>
                  <a:schemeClr val="accent1">
                    <a:satOff val="36598"/>
                    <a:lumOff val="-17227"/>
                  </a:schemeClr>
                </a:solidFill>
              </a:defRPr>
            </a:lvl3pPr>
            <a:lvl4pPr>
              <a:lnSpc>
                <a:spcPct val="90000"/>
              </a:lnSpc>
              <a:defRPr sz="9000" cap="all" spc="270">
                <a:solidFill>
                  <a:schemeClr val="accent1">
                    <a:satOff val="36598"/>
                    <a:lumOff val="-17227"/>
                  </a:schemeClr>
                </a:solidFill>
              </a:defRPr>
            </a:lvl4pPr>
            <a:lvl5pPr>
              <a:lnSpc>
                <a:spcPct val="90000"/>
              </a:lnSpc>
              <a:defRPr sz="9000" cap="all" spc="270">
                <a:solidFill>
                  <a:schemeClr val="accent1">
                    <a:satOff val="36598"/>
                    <a:lumOff val="-17227"/>
                  </a:schemeClr>
                </a:solidFill>
              </a:defRPr>
            </a:lvl5pPr>
          </a:lstStyle>
          <a:p>
            <a:r>
              <a:t>Statement</a:t>
            </a:r>
          </a:p>
          <a:p>
            <a:pPr lvl="1"/>
            <a:endParaRPr/>
          </a:p>
          <a:p>
            <a:pPr lvl="2"/>
            <a:endParaRPr/>
          </a:p>
          <a:p>
            <a:pPr lvl="3"/>
            <a:endParaRPr/>
          </a:p>
          <a:p>
            <a:pPr lvl="4"/>
            <a:endParaRPr/>
          </a:p>
        </p:txBody>
      </p:sp>
      <p:sp>
        <p:nvSpPr>
          <p:cNvPr id="123" name="Line"/>
          <p:cNvSpPr/>
          <p:nvPr/>
        </p:nvSpPr>
        <p:spPr>
          <a:xfrm>
            <a:off x="766879" y="952500"/>
            <a:ext cx="22850242" cy="0"/>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124"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125"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Big Fact">
    <p:bg>
      <p:bgPr>
        <a:solidFill>
          <a:srgbClr val="F3F5B1"/>
        </a:solidFill>
        <a:effectLst/>
      </p:bgPr>
    </p:bg>
    <p:spTree>
      <p:nvGrpSpPr>
        <p:cNvPr id="1" name=""/>
        <p:cNvGrpSpPr/>
        <p:nvPr/>
      </p:nvGrpSpPr>
      <p:grpSpPr>
        <a:xfrm>
          <a:off x="0" y="0"/>
          <a:ext cx="0" cy="0"/>
          <a:chOff x="0" y="0"/>
          <a:chExt cx="0" cy="0"/>
        </a:xfrm>
      </p:grpSpPr>
      <p:sp>
        <p:nvSpPr>
          <p:cNvPr id="132" name="Body Level One…"/>
          <p:cNvSpPr txBox="1">
            <a:spLocks noGrp="1"/>
          </p:cNvSpPr>
          <p:nvPr>
            <p:ph type="body" idx="1" hasCustomPrompt="1"/>
          </p:nvPr>
        </p:nvSpPr>
        <p:spPr>
          <a:xfrm>
            <a:off x="2082800" y="1509784"/>
            <a:ext cx="20205700" cy="6852293"/>
          </a:xfrm>
          <a:prstGeom prst="rect">
            <a:avLst/>
          </a:prstGeom>
        </p:spPr>
        <p:txBody>
          <a:bodyPr/>
          <a:lstStyle>
            <a:lvl1pPr>
              <a:lnSpc>
                <a:spcPct val="90000"/>
              </a:lnSpc>
              <a:defRPr sz="25000" cap="all" spc="750">
                <a:solidFill>
                  <a:schemeClr val="accent1">
                    <a:satOff val="36598"/>
                    <a:lumOff val="-17227"/>
                  </a:schemeClr>
                </a:solidFill>
              </a:defRPr>
            </a:lvl1pPr>
            <a:lvl2pPr>
              <a:lnSpc>
                <a:spcPct val="90000"/>
              </a:lnSpc>
              <a:defRPr sz="25000" cap="all" spc="750">
                <a:solidFill>
                  <a:schemeClr val="accent1">
                    <a:satOff val="36598"/>
                    <a:lumOff val="-17227"/>
                  </a:schemeClr>
                </a:solidFill>
              </a:defRPr>
            </a:lvl2pPr>
            <a:lvl3pPr>
              <a:lnSpc>
                <a:spcPct val="90000"/>
              </a:lnSpc>
              <a:defRPr sz="25000" cap="all" spc="750">
                <a:solidFill>
                  <a:schemeClr val="accent1">
                    <a:satOff val="36598"/>
                    <a:lumOff val="-17227"/>
                  </a:schemeClr>
                </a:solidFill>
              </a:defRPr>
            </a:lvl3pPr>
            <a:lvl4pPr>
              <a:lnSpc>
                <a:spcPct val="90000"/>
              </a:lnSpc>
              <a:defRPr sz="25000" cap="all" spc="750">
                <a:solidFill>
                  <a:schemeClr val="accent1">
                    <a:satOff val="36598"/>
                    <a:lumOff val="-17227"/>
                  </a:schemeClr>
                </a:solidFill>
              </a:defRPr>
            </a:lvl4pPr>
            <a:lvl5pPr>
              <a:lnSpc>
                <a:spcPct val="90000"/>
              </a:lnSpc>
              <a:defRPr sz="25000" cap="all" spc="750">
                <a:solidFill>
                  <a:schemeClr val="accent1">
                    <a:satOff val="36598"/>
                    <a:lumOff val="-17227"/>
                  </a:schemeClr>
                </a:solidFill>
              </a:defRPr>
            </a:lvl5pPr>
          </a:lstStyle>
          <a:p>
            <a:r>
              <a:t>100%</a:t>
            </a:r>
          </a:p>
          <a:p>
            <a:pPr lvl="1"/>
            <a:endParaRPr/>
          </a:p>
          <a:p>
            <a:pPr lvl="2"/>
            <a:endParaRPr/>
          </a:p>
          <a:p>
            <a:pPr lvl="3"/>
            <a:endParaRPr/>
          </a:p>
          <a:p>
            <a:pPr lvl="4"/>
            <a:endParaRPr/>
          </a:p>
        </p:txBody>
      </p:sp>
      <p:sp>
        <p:nvSpPr>
          <p:cNvPr id="133" name="Fact information"/>
          <p:cNvSpPr txBox="1">
            <a:spLocks noGrp="1"/>
          </p:cNvSpPr>
          <p:nvPr>
            <p:ph type="body" sz="quarter" idx="21" hasCustomPrompt="1"/>
          </p:nvPr>
        </p:nvSpPr>
        <p:spPr>
          <a:xfrm>
            <a:off x="2082800" y="8407994"/>
            <a:ext cx="20205700" cy="694056"/>
          </a:xfrm>
          <a:prstGeom prst="rect">
            <a:avLst/>
          </a:prstGeom>
        </p:spPr>
        <p:txBody>
          <a:bodyPr anchor="t"/>
          <a:lstStyle>
            <a:lvl1pPr>
              <a:defRPr sz="3500" spc="104">
                <a:solidFill>
                  <a:schemeClr val="accent1"/>
                </a:solidFill>
              </a:defRPr>
            </a:lvl1pPr>
          </a:lstStyle>
          <a:p>
            <a:r>
              <a:t>Fact information</a:t>
            </a:r>
          </a:p>
        </p:txBody>
      </p:sp>
      <p:sp>
        <p:nvSpPr>
          <p:cNvPr id="134"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135" name="Line"/>
          <p:cNvSpPr/>
          <p:nvPr/>
        </p:nvSpPr>
        <p:spPr>
          <a:xfrm>
            <a:off x="766879" y="12598400"/>
            <a:ext cx="22850242" cy="0"/>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136"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p:bg>
      <p:bgPr>
        <a:solidFill>
          <a:srgbClr val="FFCBC5"/>
        </a:solidFill>
        <a:effectLst/>
      </p:bgPr>
    </p:bg>
    <p:spTree>
      <p:nvGrpSpPr>
        <p:cNvPr id="1" name=""/>
        <p:cNvGrpSpPr/>
        <p:nvPr/>
      </p:nvGrpSpPr>
      <p:grpSpPr>
        <a:xfrm>
          <a:off x="0" y="0"/>
          <a:ext cx="0" cy="0"/>
          <a:chOff x="0" y="0"/>
          <a:chExt cx="0" cy="0"/>
        </a:xfrm>
      </p:grpSpPr>
      <p:sp>
        <p:nvSpPr>
          <p:cNvPr id="143" name="Attribution"/>
          <p:cNvSpPr txBox="1">
            <a:spLocks noGrp="1"/>
          </p:cNvSpPr>
          <p:nvPr>
            <p:ph type="body" sz="quarter" idx="21" hasCustomPrompt="1"/>
          </p:nvPr>
        </p:nvSpPr>
        <p:spPr>
          <a:xfrm>
            <a:off x="2088436" y="11375561"/>
            <a:ext cx="20207127" cy="706629"/>
          </a:xfrm>
          <a:prstGeom prst="rect">
            <a:avLst/>
          </a:prstGeom>
        </p:spPr>
        <p:txBody>
          <a:bodyPr anchor="t"/>
          <a:lstStyle>
            <a:lvl1pPr>
              <a:defRPr>
                <a:solidFill>
                  <a:schemeClr val="accent1"/>
                </a:solidFill>
              </a:defRPr>
            </a:lvl1pPr>
          </a:lstStyle>
          <a:p>
            <a:r>
              <a:t>Attribution</a:t>
            </a:r>
          </a:p>
        </p:txBody>
      </p:sp>
      <p:sp>
        <p:nvSpPr>
          <p:cNvPr id="144" name="Line"/>
          <p:cNvSpPr/>
          <p:nvPr/>
        </p:nvSpPr>
        <p:spPr>
          <a:xfrm flipV="1">
            <a:off x="762000" y="952499"/>
            <a:ext cx="22860001" cy="2"/>
          </a:xfrm>
          <a:prstGeom prst="line">
            <a:avLst/>
          </a:prstGeom>
          <a:ln w="76200">
            <a:solidFill>
              <a:schemeClr val="accent1">
                <a:satOff val="36598"/>
                <a:lumOff val="-17227"/>
              </a:schemeClr>
            </a:solidFill>
            <a:miter lim="400000"/>
          </a:ln>
        </p:spPr>
        <p:txBody>
          <a:bodyPr lIns="50800" tIns="50800" rIns="50800" bIns="50800" anchor="ctr"/>
          <a:lstStyle/>
          <a:p>
            <a:pPr defTabSz="825500">
              <a:defRPr sz="3200" spc="0">
                <a:solidFill>
                  <a:srgbClr val="000000"/>
                </a:solidFill>
              </a:defRPr>
            </a:pPr>
            <a:endParaRPr dirty="0"/>
          </a:p>
        </p:txBody>
      </p:sp>
      <p:sp>
        <p:nvSpPr>
          <p:cNvPr id="145" name="Line"/>
          <p:cNvSpPr/>
          <p:nvPr/>
        </p:nvSpPr>
        <p:spPr>
          <a:xfrm>
            <a:off x="762000" y="12598400"/>
            <a:ext cx="22860001"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z="3200" spc="0">
                <a:solidFill>
                  <a:srgbClr val="000000"/>
                </a:solidFill>
              </a:defRPr>
            </a:pPr>
            <a:endParaRPr dirty="0"/>
          </a:p>
        </p:txBody>
      </p:sp>
      <p:sp>
        <p:nvSpPr>
          <p:cNvPr id="146" name="Body Level One…"/>
          <p:cNvSpPr txBox="1">
            <a:spLocks noGrp="1"/>
          </p:cNvSpPr>
          <p:nvPr>
            <p:ph type="body" sz="half" idx="1" hasCustomPrompt="1"/>
          </p:nvPr>
        </p:nvSpPr>
        <p:spPr>
          <a:xfrm>
            <a:off x="2088436" y="4298870"/>
            <a:ext cx="20207128" cy="4699001"/>
          </a:xfrm>
          <a:prstGeom prst="rect">
            <a:avLst/>
          </a:prstGeom>
        </p:spPr>
        <p:txBody>
          <a:bodyPr anchor="ctr"/>
          <a:lstStyle>
            <a:lvl1pPr>
              <a:lnSpc>
                <a:spcPct val="90000"/>
              </a:lnSpc>
              <a:defRPr sz="9500" cap="all" spc="190">
                <a:solidFill>
                  <a:schemeClr val="accent1">
                    <a:satOff val="36598"/>
                    <a:lumOff val="-17227"/>
                  </a:schemeClr>
                </a:solidFill>
              </a:defRPr>
            </a:lvl1pPr>
            <a:lvl2pPr>
              <a:lnSpc>
                <a:spcPct val="90000"/>
              </a:lnSpc>
              <a:defRPr sz="9500" cap="all" spc="190">
                <a:solidFill>
                  <a:schemeClr val="accent1">
                    <a:satOff val="36598"/>
                    <a:lumOff val="-17227"/>
                  </a:schemeClr>
                </a:solidFill>
              </a:defRPr>
            </a:lvl2pPr>
            <a:lvl3pPr>
              <a:lnSpc>
                <a:spcPct val="90000"/>
              </a:lnSpc>
              <a:defRPr sz="9500" cap="all" spc="190">
                <a:solidFill>
                  <a:schemeClr val="accent1">
                    <a:satOff val="36598"/>
                    <a:lumOff val="-17227"/>
                  </a:schemeClr>
                </a:solidFill>
              </a:defRPr>
            </a:lvl3pPr>
            <a:lvl4pPr>
              <a:lnSpc>
                <a:spcPct val="90000"/>
              </a:lnSpc>
              <a:defRPr sz="9500" cap="all" spc="190">
                <a:solidFill>
                  <a:schemeClr val="accent1">
                    <a:satOff val="36598"/>
                    <a:lumOff val="-17227"/>
                  </a:schemeClr>
                </a:solidFill>
              </a:defRPr>
            </a:lvl4pPr>
            <a:lvl5pPr>
              <a:lnSpc>
                <a:spcPct val="90000"/>
              </a:lnSpc>
              <a:defRPr sz="9500" cap="all" spc="190">
                <a:solidFill>
                  <a:schemeClr val="accent1">
                    <a:satOff val="36598"/>
                    <a:lumOff val="-17227"/>
                  </a:schemeClr>
                </a:solidFill>
              </a:defRPr>
            </a:lvl5pPr>
          </a:lstStyle>
          <a:p>
            <a:r>
              <a:t>“Notable Quote”</a:t>
            </a:r>
          </a:p>
          <a:p>
            <a:pPr lvl="1"/>
            <a:endParaRPr/>
          </a:p>
          <a:p>
            <a:pPr lvl="2"/>
            <a:endParaRPr/>
          </a:p>
          <a:p>
            <a:pPr lvl="3"/>
            <a:endParaRPr/>
          </a:p>
          <a:p>
            <a:pPr lvl="4"/>
            <a:endParaRPr/>
          </a:p>
        </p:txBody>
      </p:sp>
      <p:sp>
        <p:nvSpPr>
          <p:cNvPr id="147"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FFF5F2"/>
        </a:solidFill>
        <a:effectLst/>
      </p:bgPr>
    </p:bg>
    <p:spTree>
      <p:nvGrpSpPr>
        <p:cNvPr id="1" name=""/>
        <p:cNvGrpSpPr/>
        <p:nvPr/>
      </p:nvGrpSpPr>
      <p:grpSpPr>
        <a:xfrm>
          <a:off x="0" y="0"/>
          <a:ext cx="0" cy="0"/>
          <a:chOff x="0" y="0"/>
          <a:chExt cx="0" cy="0"/>
        </a:xfrm>
      </p:grpSpPr>
      <p:sp>
        <p:nvSpPr>
          <p:cNvPr id="154" name="Image"/>
          <p:cNvSpPr>
            <a:spLocks noGrp="1"/>
          </p:cNvSpPr>
          <p:nvPr>
            <p:ph type="pic" idx="21"/>
          </p:nvPr>
        </p:nvSpPr>
        <p:spPr>
          <a:xfrm>
            <a:off x="-609600" y="431800"/>
            <a:ext cx="21514742" cy="12103100"/>
          </a:xfrm>
          <a:prstGeom prst="rect">
            <a:avLst/>
          </a:prstGeom>
          <a:ln w="114300">
            <a:solidFill>
              <a:srgbClr val="FFFFFF"/>
            </a:solidFill>
          </a:ln>
        </p:spPr>
        <p:txBody>
          <a:bodyPr lIns="91439" tIns="45719" rIns="91439" bIns="45719" anchor="t">
            <a:noAutofit/>
          </a:bodyPr>
          <a:lstStyle/>
          <a:p>
            <a:endParaRPr dirty="0"/>
          </a:p>
        </p:txBody>
      </p:sp>
      <p:sp>
        <p:nvSpPr>
          <p:cNvPr id="155" name="Image"/>
          <p:cNvSpPr>
            <a:spLocks noGrp="1"/>
          </p:cNvSpPr>
          <p:nvPr>
            <p:ph type="pic" sz="quarter" idx="22"/>
          </p:nvPr>
        </p:nvSpPr>
        <p:spPr>
          <a:xfrm>
            <a:off x="15836900" y="-203200"/>
            <a:ext cx="7747000" cy="7747000"/>
          </a:xfrm>
          <a:prstGeom prst="rect">
            <a:avLst/>
          </a:prstGeom>
          <a:ln w="114300">
            <a:solidFill>
              <a:srgbClr val="FFFFFF"/>
            </a:solidFill>
          </a:ln>
        </p:spPr>
        <p:txBody>
          <a:bodyPr lIns="91439" tIns="45719" rIns="91439" bIns="45719" anchor="t">
            <a:noAutofit/>
          </a:bodyPr>
          <a:lstStyle/>
          <a:p>
            <a:endParaRPr dirty="0"/>
          </a:p>
        </p:txBody>
      </p:sp>
      <p:sp>
        <p:nvSpPr>
          <p:cNvPr id="156" name="1056335080_2112x2816.jpeg"/>
          <p:cNvSpPr>
            <a:spLocks noGrp="1"/>
          </p:cNvSpPr>
          <p:nvPr>
            <p:ph type="pic" idx="23"/>
          </p:nvPr>
        </p:nvSpPr>
        <p:spPr>
          <a:xfrm>
            <a:off x="10769600" y="-6083300"/>
            <a:ext cx="17881600" cy="23842133"/>
          </a:xfrm>
          <a:prstGeom prst="rect">
            <a:avLst/>
          </a:prstGeom>
          <a:ln w="114300">
            <a:solidFill>
              <a:srgbClr val="FFFFFF"/>
            </a:solidFill>
          </a:ln>
        </p:spPr>
        <p:txBody>
          <a:bodyPr lIns="91439" tIns="45719" rIns="91439" bIns="45719" anchor="t">
            <a:noAutofit/>
          </a:bodyPr>
          <a:lstStyle/>
          <a:p>
            <a:endParaRPr dirty="0"/>
          </a:p>
        </p:txBody>
      </p:sp>
      <p:sp>
        <p:nvSpPr>
          <p:cNvPr id="157"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FFF5F2"/>
        </a:solidFill>
        <a:effectLst/>
      </p:bgPr>
    </p:bg>
    <p:spTree>
      <p:nvGrpSpPr>
        <p:cNvPr id="1" name=""/>
        <p:cNvGrpSpPr/>
        <p:nvPr/>
      </p:nvGrpSpPr>
      <p:grpSpPr>
        <a:xfrm>
          <a:off x="0" y="0"/>
          <a:ext cx="0" cy="0"/>
          <a:chOff x="0" y="0"/>
          <a:chExt cx="0" cy="0"/>
        </a:xfrm>
      </p:grpSpPr>
      <p:sp>
        <p:nvSpPr>
          <p:cNvPr id="164" name="Image"/>
          <p:cNvSpPr>
            <a:spLocks noGrp="1"/>
          </p:cNvSpPr>
          <p:nvPr>
            <p:ph type="pic" idx="21"/>
          </p:nvPr>
        </p:nvSpPr>
        <p:spPr>
          <a:xfrm>
            <a:off x="760214" y="279400"/>
            <a:ext cx="22863633" cy="12866707"/>
          </a:xfrm>
          <a:prstGeom prst="rect">
            <a:avLst/>
          </a:prstGeom>
          <a:ln w="114300">
            <a:solidFill>
              <a:srgbClr val="FFFFFF"/>
            </a:solidFill>
          </a:ln>
        </p:spPr>
        <p:txBody>
          <a:bodyPr lIns="91439" tIns="45719" rIns="91439" bIns="45719" anchor="t">
            <a:noAutofit/>
          </a:bodyPr>
          <a:lstStyle/>
          <a:p>
            <a:endParaRPr dirty="0"/>
          </a:p>
        </p:txBody>
      </p:sp>
      <p:sp>
        <p:nvSpPr>
          <p:cNvPr id="165"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FFF5F2"/>
        </a:solidFill>
        <a:effectLst/>
      </p:bgPr>
    </p:bg>
    <p:spTree>
      <p:nvGrpSpPr>
        <p:cNvPr id="1" name=""/>
        <p:cNvGrpSpPr/>
        <p:nvPr/>
      </p:nvGrpSpPr>
      <p:grpSpPr>
        <a:xfrm>
          <a:off x="0" y="0"/>
          <a:ext cx="0" cy="0"/>
          <a:chOff x="0" y="0"/>
          <a:chExt cx="0" cy="0"/>
        </a:xfrm>
      </p:grpSpPr>
      <p:sp>
        <p:nvSpPr>
          <p:cNvPr id="172"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bg>
      <p:bgPr>
        <a:solidFill>
          <a:srgbClr val="FFFFFF"/>
        </a:solidFill>
        <a:effectLst/>
      </p:bgPr>
    </p:bg>
    <p:spTree>
      <p:nvGrpSpPr>
        <p:cNvPr id="1" name=""/>
        <p:cNvGrpSpPr/>
        <p:nvPr/>
      </p:nvGrpSpPr>
      <p:grpSpPr>
        <a:xfrm>
          <a:off x="0" y="0"/>
          <a:ext cx="0" cy="0"/>
          <a:chOff x="0" y="0"/>
          <a:chExt cx="0" cy="0"/>
        </a:xfrm>
      </p:grpSpPr>
      <p:sp>
        <p:nvSpPr>
          <p:cNvPr id="27" name="1056335066_3170x2500.jpeg"/>
          <p:cNvSpPr>
            <a:spLocks noGrp="1"/>
          </p:cNvSpPr>
          <p:nvPr>
            <p:ph type="pic" idx="21"/>
          </p:nvPr>
        </p:nvSpPr>
        <p:spPr>
          <a:xfrm>
            <a:off x="0" y="-2757142"/>
            <a:ext cx="24384000" cy="19230284"/>
          </a:xfrm>
          <a:prstGeom prst="rect">
            <a:avLst/>
          </a:prstGeom>
        </p:spPr>
        <p:txBody>
          <a:bodyPr lIns="91439" tIns="45719" rIns="91439" bIns="45719" anchor="t">
            <a:noAutofit/>
          </a:bodyPr>
          <a:lstStyle/>
          <a:p>
            <a:endParaRPr dirty="0"/>
          </a:p>
        </p:txBody>
      </p:sp>
      <p:sp>
        <p:nvSpPr>
          <p:cNvPr id="28" name="Topic"/>
          <p:cNvSpPr txBox="1">
            <a:spLocks noGrp="1"/>
          </p:cNvSpPr>
          <p:nvPr>
            <p:ph type="body" sz="quarter" idx="22" hasCustomPrompt="1"/>
          </p:nvPr>
        </p:nvSpPr>
        <p:spPr>
          <a:xfrm>
            <a:off x="1181100" y="12364718"/>
            <a:ext cx="4965700" cy="467107"/>
          </a:xfrm>
          <a:prstGeom prst="rect">
            <a:avLst/>
          </a:prstGeom>
        </p:spPr>
        <p:txBody>
          <a:bodyPr anchor="t"/>
          <a:lstStyle>
            <a:lvl1pPr>
              <a:defRPr sz="2200" b="0" cap="all" spc="88">
                <a:solidFill>
                  <a:srgbClr val="FFFFFF"/>
                </a:solidFill>
              </a:defRPr>
            </a:lvl1pPr>
          </a:lstStyle>
          <a:p>
            <a:r>
              <a:t>Topic</a:t>
            </a:r>
          </a:p>
        </p:txBody>
      </p:sp>
      <p:sp>
        <p:nvSpPr>
          <p:cNvPr id="29" name="Location"/>
          <p:cNvSpPr txBox="1">
            <a:spLocks noGrp="1"/>
          </p:cNvSpPr>
          <p:nvPr>
            <p:ph type="body" sz="quarter" idx="23" hasCustomPrompt="1"/>
          </p:nvPr>
        </p:nvSpPr>
        <p:spPr>
          <a:xfrm>
            <a:off x="18237200" y="12364718"/>
            <a:ext cx="4965700" cy="467107"/>
          </a:xfrm>
          <a:prstGeom prst="rect">
            <a:avLst/>
          </a:prstGeom>
        </p:spPr>
        <p:txBody>
          <a:bodyPr anchor="t"/>
          <a:lstStyle>
            <a:lvl1pPr>
              <a:defRPr sz="2200" b="0" cap="all" spc="88">
                <a:solidFill>
                  <a:srgbClr val="FFFFFF"/>
                </a:solidFill>
              </a:defRPr>
            </a:lvl1pPr>
          </a:lstStyle>
          <a:p>
            <a:r>
              <a:t>Location</a:t>
            </a:r>
          </a:p>
        </p:txBody>
      </p:sp>
      <p:sp>
        <p:nvSpPr>
          <p:cNvPr id="30" name="Author and Date"/>
          <p:cNvSpPr txBox="1">
            <a:spLocks noGrp="1"/>
          </p:cNvSpPr>
          <p:nvPr>
            <p:ph type="body" sz="quarter" idx="24" hasCustomPrompt="1"/>
          </p:nvPr>
        </p:nvSpPr>
        <p:spPr>
          <a:xfrm>
            <a:off x="6946900" y="12233909"/>
            <a:ext cx="10490200" cy="706629"/>
          </a:xfrm>
          <a:prstGeom prst="rect">
            <a:avLst/>
          </a:prstGeom>
        </p:spPr>
        <p:txBody>
          <a:bodyPr anchor="t"/>
          <a:lstStyle>
            <a:lvl1pPr>
              <a:defRPr>
                <a:solidFill>
                  <a:srgbClr val="FFFFFF"/>
                </a:solidFill>
              </a:defRPr>
            </a:lvl1pPr>
          </a:lstStyle>
          <a:p>
            <a:r>
              <a:t>Author and Date</a:t>
            </a:r>
          </a:p>
        </p:txBody>
      </p:sp>
      <p:sp>
        <p:nvSpPr>
          <p:cNvPr id="31" name="Line"/>
          <p:cNvSpPr/>
          <p:nvPr/>
        </p:nvSpPr>
        <p:spPr>
          <a:xfrm>
            <a:off x="766879" y="12060766"/>
            <a:ext cx="22850240" cy="1"/>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32" name="Line"/>
          <p:cNvSpPr/>
          <p:nvPr/>
        </p:nvSpPr>
        <p:spPr>
          <a:xfrm flipV="1">
            <a:off x="6527799" y="12034558"/>
            <a:ext cx="1" cy="1114983"/>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33" name="Line"/>
          <p:cNvSpPr/>
          <p:nvPr/>
        </p:nvSpPr>
        <p:spPr>
          <a:xfrm flipV="1">
            <a:off x="17856201" y="12034558"/>
            <a:ext cx="1" cy="1114983"/>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34" name="Line"/>
          <p:cNvSpPr/>
          <p:nvPr/>
        </p:nvSpPr>
        <p:spPr>
          <a:xfrm>
            <a:off x="766879" y="952500"/>
            <a:ext cx="22850242" cy="1"/>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35" name="Body Level One…"/>
          <p:cNvSpPr txBox="1">
            <a:spLocks noGrp="1"/>
          </p:cNvSpPr>
          <p:nvPr>
            <p:ph type="body" sz="quarter" idx="1" hasCustomPrompt="1"/>
          </p:nvPr>
        </p:nvSpPr>
        <p:spPr>
          <a:xfrm>
            <a:off x="2082800" y="3492500"/>
            <a:ext cx="20205700" cy="1612900"/>
          </a:xfrm>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r>
              <a:t>Presentation Subtitle</a:t>
            </a:r>
          </a:p>
          <a:p>
            <a:pPr lvl="1"/>
            <a:endParaRPr/>
          </a:p>
          <a:p>
            <a:pPr lvl="2"/>
            <a:endParaRPr/>
          </a:p>
          <a:p>
            <a:pPr lvl="3"/>
            <a:endParaRPr/>
          </a:p>
          <a:p>
            <a:pPr lvl="4"/>
            <a:endParaRPr/>
          </a:p>
        </p:txBody>
      </p:sp>
      <p:sp>
        <p:nvSpPr>
          <p:cNvPr id="36" name="Presentation Title"/>
          <p:cNvSpPr txBox="1">
            <a:spLocks noGrp="1"/>
          </p:cNvSpPr>
          <p:nvPr>
            <p:ph type="title" hasCustomPrompt="1"/>
          </p:nvPr>
        </p:nvSpPr>
        <p:spPr>
          <a:prstGeom prst="rect">
            <a:avLst/>
          </a:prstGeom>
        </p:spPr>
        <p:txBody>
          <a:bodyPr/>
          <a:lstStyle/>
          <a:p>
            <a:r>
              <a:t>Presentation Title</a:t>
            </a:r>
          </a:p>
        </p:txBody>
      </p:sp>
      <p:sp>
        <p:nvSpPr>
          <p:cNvPr id="37" name="Slide Number"/>
          <p:cNvSpPr txBox="1">
            <a:spLocks noGrp="1"/>
          </p:cNvSpPr>
          <p:nvPr>
            <p:ph type="sldNum" sz="quarter" idx="2"/>
          </p:nvPr>
        </p:nvSpPr>
        <p:spPr>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bg>
      <p:bgPr>
        <a:solidFill>
          <a:srgbClr val="FFF5F2"/>
        </a:solidFill>
        <a:effectLst/>
      </p:bgPr>
    </p:bg>
    <p:spTree>
      <p:nvGrpSpPr>
        <p:cNvPr id="1" name=""/>
        <p:cNvGrpSpPr/>
        <p:nvPr/>
      </p:nvGrpSpPr>
      <p:grpSpPr>
        <a:xfrm>
          <a:off x="0" y="0"/>
          <a:ext cx="0" cy="0"/>
          <a:chOff x="0" y="0"/>
          <a:chExt cx="0" cy="0"/>
        </a:xfrm>
      </p:grpSpPr>
      <p:sp>
        <p:nvSpPr>
          <p:cNvPr id="44" name="Body Level One…"/>
          <p:cNvSpPr txBox="1">
            <a:spLocks noGrp="1"/>
          </p:cNvSpPr>
          <p:nvPr>
            <p:ph type="body" sz="quarter" idx="1" hasCustomPrompt="1"/>
          </p:nvPr>
        </p:nvSpPr>
        <p:spPr>
          <a:xfrm>
            <a:off x="1270000" y="8015916"/>
            <a:ext cx="11785600" cy="3848101"/>
          </a:xfrm>
          <a:prstGeom prst="rect">
            <a:avLst/>
          </a:prstGeom>
        </p:spPr>
        <p:txBody>
          <a:bodyPr anchor="t"/>
          <a:lstStyle>
            <a:lvl1pPr>
              <a:defRPr>
                <a:solidFill>
                  <a:srgbClr val="8AACB9"/>
                </a:solidFill>
              </a:defRPr>
            </a:lvl1pPr>
            <a:lvl2pPr>
              <a:defRPr>
                <a:solidFill>
                  <a:srgbClr val="8AACB9"/>
                </a:solidFill>
              </a:defRPr>
            </a:lvl2pPr>
            <a:lvl3pPr>
              <a:defRPr>
                <a:solidFill>
                  <a:srgbClr val="8AACB9"/>
                </a:solidFill>
              </a:defRPr>
            </a:lvl3pPr>
            <a:lvl4pPr>
              <a:defRPr>
                <a:solidFill>
                  <a:srgbClr val="8AACB9"/>
                </a:solidFill>
              </a:defRPr>
            </a:lvl4pPr>
            <a:lvl5pPr>
              <a:defRPr>
                <a:solidFill>
                  <a:srgbClr val="8AACB9"/>
                </a:solidFill>
              </a:defRPr>
            </a:lvl5pPr>
          </a:lstStyle>
          <a:p>
            <a:r>
              <a:t>Slide Subtitle</a:t>
            </a:r>
          </a:p>
          <a:p>
            <a:pPr lvl="1"/>
            <a:endParaRPr/>
          </a:p>
          <a:p>
            <a:pPr lvl="2"/>
            <a:endParaRPr/>
          </a:p>
          <a:p>
            <a:pPr lvl="3"/>
            <a:endParaRPr/>
          </a:p>
          <a:p>
            <a:pPr lvl="4"/>
            <a:endParaRPr/>
          </a:p>
        </p:txBody>
      </p:sp>
      <p:sp>
        <p:nvSpPr>
          <p:cNvPr id="45" name="Slide Title"/>
          <p:cNvSpPr txBox="1">
            <a:spLocks noGrp="1"/>
          </p:cNvSpPr>
          <p:nvPr>
            <p:ph type="title" hasCustomPrompt="1"/>
          </p:nvPr>
        </p:nvSpPr>
        <p:spPr>
          <a:xfrm>
            <a:off x="1270000" y="4925417"/>
            <a:ext cx="11785600" cy="2933701"/>
          </a:xfrm>
          <a:prstGeom prst="rect">
            <a:avLst/>
          </a:prstGeom>
        </p:spPr>
        <p:txBody>
          <a:bodyPr anchor="b"/>
          <a:lstStyle>
            <a:lvl1pPr>
              <a:defRPr sz="9000" spc="270">
                <a:solidFill>
                  <a:schemeClr val="accent6"/>
                </a:solidFill>
              </a:defRPr>
            </a:lvl1pPr>
          </a:lstStyle>
          <a:p>
            <a:r>
              <a:t>Slide Title</a:t>
            </a:r>
          </a:p>
        </p:txBody>
      </p:sp>
      <p:sp>
        <p:nvSpPr>
          <p:cNvPr id="46" name="531205463_2542x1430.jpeg"/>
          <p:cNvSpPr>
            <a:spLocks noGrp="1"/>
          </p:cNvSpPr>
          <p:nvPr>
            <p:ph type="pic" idx="21"/>
          </p:nvPr>
        </p:nvSpPr>
        <p:spPr>
          <a:xfrm>
            <a:off x="12801600" y="1895696"/>
            <a:ext cx="17642204" cy="9924608"/>
          </a:xfrm>
          <a:prstGeom prst="rect">
            <a:avLst/>
          </a:prstGeom>
          <a:ln w="114300">
            <a:solidFill>
              <a:srgbClr val="FFFFFF"/>
            </a:solidFill>
          </a:ln>
        </p:spPr>
        <p:txBody>
          <a:bodyPr lIns="91439" tIns="45719" rIns="91439" bIns="45719" anchor="t">
            <a:noAutofit/>
          </a:bodyPr>
          <a:lstStyle/>
          <a:p>
            <a:endParaRPr dirty="0"/>
          </a:p>
        </p:txBody>
      </p:sp>
      <p:sp>
        <p:nvSpPr>
          <p:cNvPr id="47"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48"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49"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bg>
      <p:bgPr>
        <a:solidFill>
          <a:srgbClr val="FFF5F2"/>
        </a:solidFill>
        <a:effectLst/>
      </p:bgPr>
    </p:bg>
    <p:spTree>
      <p:nvGrpSpPr>
        <p:cNvPr id="1" name=""/>
        <p:cNvGrpSpPr/>
        <p:nvPr/>
      </p:nvGrpSpPr>
      <p:grpSpPr>
        <a:xfrm>
          <a:off x="0" y="0"/>
          <a:ext cx="0" cy="0"/>
          <a:chOff x="0" y="0"/>
          <a:chExt cx="0" cy="0"/>
        </a:xfrm>
      </p:grpSpPr>
      <p:sp>
        <p:nvSpPr>
          <p:cNvPr id="56" name="Body Level One…"/>
          <p:cNvSpPr txBox="1">
            <a:spLocks noGrp="1"/>
          </p:cNvSpPr>
          <p:nvPr>
            <p:ph type="body" sz="half" idx="1" hasCustomPrompt="1"/>
          </p:nvPr>
        </p:nvSpPr>
        <p:spPr>
          <a:xfrm>
            <a:off x="2082800" y="4195233"/>
            <a:ext cx="20207127" cy="628205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r>
              <a:t>Slide bullet text</a:t>
            </a:r>
          </a:p>
          <a:p>
            <a:pPr lvl="1"/>
            <a:endParaRPr/>
          </a:p>
          <a:p>
            <a:pPr lvl="2"/>
            <a:endParaRPr/>
          </a:p>
          <a:p>
            <a:pPr lvl="3"/>
            <a:endParaRPr/>
          </a:p>
          <a:p>
            <a:pPr lvl="4"/>
            <a:endParaRPr/>
          </a:p>
        </p:txBody>
      </p:sp>
      <p:sp>
        <p:nvSpPr>
          <p:cNvPr id="57"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58"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59" name="Slide Title"/>
          <p:cNvSpPr txBox="1">
            <a:spLocks noGrp="1"/>
          </p:cNvSpPr>
          <p:nvPr>
            <p:ph type="title" hasCustomPrompt="1"/>
          </p:nvPr>
        </p:nvSpPr>
        <p:spPr>
          <a:xfrm>
            <a:off x="2088436" y="1282700"/>
            <a:ext cx="20207128" cy="1649711"/>
          </a:xfrm>
          <a:prstGeom prst="rect">
            <a:avLst/>
          </a:prstGeom>
        </p:spPr>
        <p:txBody>
          <a:bodyPr/>
          <a:lstStyle>
            <a:lvl1pPr>
              <a:defRPr sz="9000" spc="270">
                <a:solidFill>
                  <a:schemeClr val="accent6"/>
                </a:solidFill>
              </a:defRPr>
            </a:lvl1pPr>
          </a:lstStyle>
          <a:p>
            <a:r>
              <a:t>Slide Title</a:t>
            </a:r>
          </a:p>
        </p:txBody>
      </p:sp>
      <p:pic>
        <p:nvPicPr>
          <p:cNvPr id="60" name="WhatsApp Image 2020-02-15 at 10.42.14 PM.jpeg" descr="WhatsApp Image 2020-02-15 at 10.42.14 PM.jpeg"/>
          <p:cNvPicPr>
            <a:picLocks noChangeAspect="1"/>
          </p:cNvPicPr>
          <p:nvPr/>
        </p:nvPicPr>
        <p:blipFill>
          <a:blip r:embed="rId3">
            <a:alphaModFix amt="14477"/>
            <a:extLst/>
          </a:blip>
          <a:stretch>
            <a:fillRect/>
          </a:stretch>
        </p:blipFill>
        <p:spPr>
          <a:xfrm>
            <a:off x="39551" y="206379"/>
            <a:ext cx="24304898" cy="13104147"/>
          </a:xfrm>
          <a:prstGeom prst="rect">
            <a:avLst/>
          </a:prstGeom>
          <a:ln w="12700">
            <a:miter lim="400000"/>
          </a:ln>
        </p:spPr>
      </p:pic>
      <p:sp>
        <p:nvSpPr>
          <p:cNvPr id="61"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Bullets">
    <p:bg>
      <p:bgPr>
        <a:solidFill>
          <a:srgbClr val="FFF5F2"/>
        </a:solidFill>
        <a:effectLst/>
      </p:bgPr>
    </p:bg>
    <p:spTree>
      <p:nvGrpSpPr>
        <p:cNvPr id="1" name=""/>
        <p:cNvGrpSpPr/>
        <p:nvPr/>
      </p:nvGrpSpPr>
      <p:grpSpPr>
        <a:xfrm>
          <a:off x="0" y="0"/>
          <a:ext cx="0" cy="0"/>
          <a:chOff x="0" y="0"/>
          <a:chExt cx="0" cy="0"/>
        </a:xfrm>
      </p:grpSpPr>
      <p:sp>
        <p:nvSpPr>
          <p:cNvPr id="68" name="Body Level One…"/>
          <p:cNvSpPr txBox="1">
            <a:spLocks noGrp="1"/>
          </p:cNvSpPr>
          <p:nvPr>
            <p:ph type="body" sz="half" idx="1" hasCustomPrompt="1"/>
          </p:nvPr>
        </p:nvSpPr>
        <p:spPr>
          <a:xfrm>
            <a:off x="2082800" y="4195233"/>
            <a:ext cx="20207127" cy="6282059"/>
          </a:xfrm>
          <a:prstGeom prst="rect">
            <a:avLst/>
          </a:prstGeom>
        </p:spPr>
        <p:txBody>
          <a:bodyPr numCol="2" spcCol="1289181"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r>
              <a:t>Slide bullet text</a:t>
            </a:r>
          </a:p>
          <a:p>
            <a:pPr lvl="1"/>
            <a:endParaRPr/>
          </a:p>
          <a:p>
            <a:pPr lvl="2"/>
            <a:endParaRPr/>
          </a:p>
          <a:p>
            <a:pPr lvl="3"/>
            <a:endParaRPr/>
          </a:p>
          <a:p>
            <a:pPr lvl="4"/>
            <a:endParaRPr/>
          </a:p>
        </p:txBody>
      </p:sp>
      <p:sp>
        <p:nvSpPr>
          <p:cNvPr id="69" name="Line"/>
          <p:cNvSpPr/>
          <p:nvPr/>
        </p:nvSpPr>
        <p:spPr>
          <a:xfrm>
            <a:off x="766879" y="952500"/>
            <a:ext cx="22850242"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70"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71"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Bullets &amp; Photo">
    <p:bg>
      <p:bgPr>
        <a:solidFill>
          <a:srgbClr val="FFF5F2"/>
        </a:solidFill>
        <a:effectLst/>
      </p:bgPr>
    </p:bg>
    <p:spTree>
      <p:nvGrpSpPr>
        <p:cNvPr id="1" name=""/>
        <p:cNvGrpSpPr/>
        <p:nvPr/>
      </p:nvGrpSpPr>
      <p:grpSpPr>
        <a:xfrm>
          <a:off x="0" y="0"/>
          <a:ext cx="0" cy="0"/>
          <a:chOff x="0" y="0"/>
          <a:chExt cx="0" cy="0"/>
        </a:xfrm>
      </p:grpSpPr>
      <p:sp>
        <p:nvSpPr>
          <p:cNvPr id="78" name="Slide Title"/>
          <p:cNvSpPr txBox="1">
            <a:spLocks noGrp="1"/>
          </p:cNvSpPr>
          <p:nvPr>
            <p:ph type="title" hasCustomPrompt="1"/>
          </p:nvPr>
        </p:nvSpPr>
        <p:spPr>
          <a:xfrm>
            <a:off x="1270000" y="1851223"/>
            <a:ext cx="11785600" cy="4084936"/>
          </a:xfrm>
          <a:prstGeom prst="rect">
            <a:avLst/>
          </a:prstGeom>
        </p:spPr>
        <p:txBody>
          <a:bodyPr anchor="b"/>
          <a:lstStyle>
            <a:lvl1pPr>
              <a:defRPr sz="9000" spc="270">
                <a:solidFill>
                  <a:schemeClr val="accent6"/>
                </a:solidFill>
              </a:defRPr>
            </a:lvl1pPr>
          </a:lstStyle>
          <a:p>
            <a:r>
              <a:t>Slide Title</a:t>
            </a:r>
          </a:p>
        </p:txBody>
      </p:sp>
      <p:sp>
        <p:nvSpPr>
          <p:cNvPr id="79" name="Body Level One…"/>
          <p:cNvSpPr txBox="1">
            <a:spLocks noGrp="1"/>
          </p:cNvSpPr>
          <p:nvPr>
            <p:ph type="body" sz="quarter" idx="1" hasCustomPrompt="1"/>
          </p:nvPr>
        </p:nvSpPr>
        <p:spPr>
          <a:xfrm>
            <a:off x="2088435" y="6720284"/>
            <a:ext cx="10972801" cy="5467169"/>
          </a:xfrm>
          <a:prstGeom prst="rect">
            <a:avLst/>
          </a:prstGeom>
        </p:spPr>
        <p:txBody>
          <a:bodyPr anchor="t"/>
          <a:lstStyle>
            <a:lvl1pPr marL="635000" indent="-635000" algn="l" defTabSz="355600">
              <a:lnSpc>
                <a:spcPct val="100000"/>
              </a:lnSpc>
              <a:spcBef>
                <a:spcPts val="4300"/>
              </a:spcBef>
              <a:buSzPct val="100000"/>
              <a:buBlip>
                <a:blip r:embed="rId2"/>
              </a:buBlip>
              <a:defRPr spc="36">
                <a:solidFill>
                  <a:schemeClr val="accent1">
                    <a:satOff val="36598"/>
                    <a:lumOff val="-17227"/>
                  </a:schemeClr>
                </a:solidFill>
              </a:defRPr>
            </a:lvl1pPr>
            <a:lvl2pPr marL="1270000" indent="-635000" algn="l" defTabSz="355600">
              <a:lnSpc>
                <a:spcPct val="100000"/>
              </a:lnSpc>
              <a:spcBef>
                <a:spcPts val="4300"/>
              </a:spcBef>
              <a:buSzPct val="100000"/>
              <a:buBlip>
                <a:blip r:embed="rId2"/>
              </a:buBlip>
              <a:defRPr spc="36">
                <a:solidFill>
                  <a:schemeClr val="accent1">
                    <a:satOff val="36598"/>
                    <a:lumOff val="-17227"/>
                  </a:schemeClr>
                </a:solidFill>
              </a:defRPr>
            </a:lvl2pPr>
            <a:lvl3pPr marL="1905000" indent="-635000" algn="l" defTabSz="355600">
              <a:lnSpc>
                <a:spcPct val="100000"/>
              </a:lnSpc>
              <a:spcBef>
                <a:spcPts val="4300"/>
              </a:spcBef>
              <a:buSzPct val="100000"/>
              <a:buBlip>
                <a:blip r:embed="rId2"/>
              </a:buBlip>
              <a:defRPr spc="36">
                <a:solidFill>
                  <a:schemeClr val="accent1">
                    <a:satOff val="36598"/>
                    <a:lumOff val="-17227"/>
                  </a:schemeClr>
                </a:solidFill>
              </a:defRPr>
            </a:lvl3pPr>
            <a:lvl4pPr marL="2540000" indent="-635000" algn="l" defTabSz="355600">
              <a:lnSpc>
                <a:spcPct val="100000"/>
              </a:lnSpc>
              <a:spcBef>
                <a:spcPts val="4300"/>
              </a:spcBef>
              <a:buSzPct val="100000"/>
              <a:buBlip>
                <a:blip r:embed="rId2"/>
              </a:buBlip>
              <a:defRPr spc="36">
                <a:solidFill>
                  <a:schemeClr val="accent1">
                    <a:satOff val="36598"/>
                    <a:lumOff val="-17227"/>
                  </a:schemeClr>
                </a:solidFill>
              </a:defRPr>
            </a:lvl4pPr>
            <a:lvl5pPr marL="3175000" indent="-635000" algn="l" defTabSz="355600">
              <a:lnSpc>
                <a:spcPct val="100000"/>
              </a:lnSpc>
              <a:spcBef>
                <a:spcPts val="4300"/>
              </a:spcBef>
              <a:buSzPct val="100000"/>
              <a:buBlip>
                <a:blip r:embed="rId2"/>
              </a:buBlip>
              <a:defRPr spc="36">
                <a:solidFill>
                  <a:schemeClr val="accent1">
                    <a:satOff val="36598"/>
                    <a:lumOff val="-17227"/>
                  </a:schemeClr>
                </a:solidFill>
              </a:defRPr>
            </a:lvl5pPr>
          </a:lstStyle>
          <a:p>
            <a:r>
              <a:t>Slide bullet text</a:t>
            </a:r>
          </a:p>
          <a:p>
            <a:pPr lvl="1"/>
            <a:endParaRPr/>
          </a:p>
          <a:p>
            <a:pPr lvl="2"/>
            <a:endParaRPr/>
          </a:p>
          <a:p>
            <a:pPr lvl="3"/>
            <a:endParaRPr/>
          </a:p>
          <a:p>
            <a:pPr lvl="4"/>
            <a:endParaRPr/>
          </a:p>
        </p:txBody>
      </p:sp>
      <p:sp>
        <p:nvSpPr>
          <p:cNvPr id="80" name="545882547_1308x1744.jpeg"/>
          <p:cNvSpPr>
            <a:spLocks noGrp="1"/>
          </p:cNvSpPr>
          <p:nvPr>
            <p:ph type="pic" idx="21"/>
          </p:nvPr>
        </p:nvSpPr>
        <p:spPr>
          <a:xfrm>
            <a:off x="12661900" y="-2501900"/>
            <a:ext cx="11077576" cy="14770100"/>
          </a:xfrm>
          <a:prstGeom prst="rect">
            <a:avLst/>
          </a:prstGeom>
          <a:ln w="114300">
            <a:solidFill>
              <a:srgbClr val="FFFFFF"/>
            </a:solidFill>
          </a:ln>
        </p:spPr>
        <p:txBody>
          <a:bodyPr lIns="91439" tIns="45719" rIns="91439" bIns="45719" anchor="t">
            <a:noAutofit/>
          </a:bodyPr>
          <a:lstStyle/>
          <a:p>
            <a:endParaRPr dirty="0"/>
          </a:p>
        </p:txBody>
      </p:sp>
      <p:sp>
        <p:nvSpPr>
          <p:cNvPr id="81"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82" name="Line"/>
          <p:cNvSpPr/>
          <p:nvPr/>
        </p:nvSpPr>
        <p:spPr>
          <a:xfrm>
            <a:off x="762000" y="12598400"/>
            <a:ext cx="22860001" cy="0"/>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83"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sp>
        <p:nvSpPr>
          <p:cNvPr id="90" name="Section Title"/>
          <p:cNvSpPr txBox="1">
            <a:spLocks noGrp="1"/>
          </p:cNvSpPr>
          <p:nvPr>
            <p:ph type="title" hasCustomPrompt="1"/>
          </p:nvPr>
        </p:nvSpPr>
        <p:spPr>
          <a:xfrm>
            <a:off x="2086106" y="4292600"/>
            <a:ext cx="20205701" cy="5651500"/>
          </a:xfrm>
          <a:prstGeom prst="rect">
            <a:avLst/>
          </a:prstGeom>
        </p:spPr>
        <p:txBody>
          <a:bodyPr anchor="ctr"/>
          <a:lstStyle>
            <a:lvl1pPr>
              <a:defRPr>
                <a:solidFill>
                  <a:schemeClr val="accent5"/>
                </a:solidFill>
              </a:defRPr>
            </a:lvl1pPr>
          </a:lstStyle>
          <a:p>
            <a:r>
              <a:t>Section Title</a:t>
            </a:r>
          </a:p>
        </p:txBody>
      </p:sp>
      <p:sp>
        <p:nvSpPr>
          <p:cNvPr id="91" name="Line"/>
          <p:cNvSpPr/>
          <p:nvPr/>
        </p:nvSpPr>
        <p:spPr>
          <a:xfrm flipV="1">
            <a:off x="762000" y="952499"/>
            <a:ext cx="22860001" cy="2"/>
          </a:xfrm>
          <a:prstGeom prst="line">
            <a:avLst/>
          </a:prstGeom>
          <a:ln w="76200">
            <a:solidFill>
              <a:schemeClr val="accent5"/>
            </a:solidFill>
            <a:miter lim="400000"/>
          </a:ln>
        </p:spPr>
        <p:txBody>
          <a:bodyPr lIns="50800" tIns="50800" rIns="50800" bIns="50800" anchor="ctr"/>
          <a:lstStyle/>
          <a:p>
            <a:pPr defTabSz="825500">
              <a:defRPr sz="3200" spc="0">
                <a:solidFill>
                  <a:srgbClr val="000000"/>
                </a:solidFill>
              </a:defRPr>
            </a:pPr>
            <a:endParaRPr dirty="0"/>
          </a:p>
        </p:txBody>
      </p:sp>
      <p:sp>
        <p:nvSpPr>
          <p:cNvPr id="92" name="Line"/>
          <p:cNvSpPr/>
          <p:nvPr/>
        </p:nvSpPr>
        <p:spPr>
          <a:xfrm>
            <a:off x="762000" y="12598400"/>
            <a:ext cx="22860001" cy="0"/>
          </a:xfrm>
          <a:prstGeom prst="line">
            <a:avLst/>
          </a:prstGeom>
          <a:ln w="76200">
            <a:solidFill>
              <a:schemeClr val="accent5"/>
            </a:solidFill>
            <a:miter lim="400000"/>
          </a:ln>
        </p:spPr>
        <p:txBody>
          <a:bodyPr lIns="50800" tIns="50800" rIns="50800" bIns="50800" anchor="ctr"/>
          <a:lstStyle/>
          <a:p>
            <a:pPr defTabSz="825500">
              <a:defRPr sz="3200" spc="0">
                <a:solidFill>
                  <a:srgbClr val="000000"/>
                </a:solidFill>
              </a:defRPr>
            </a:pPr>
            <a:endParaRPr dirty="0"/>
          </a:p>
        </p:txBody>
      </p:sp>
      <p:sp>
        <p:nvSpPr>
          <p:cNvPr id="93" name="Slide Number"/>
          <p:cNvSpPr txBox="1">
            <a:spLocks noGrp="1"/>
          </p:cNvSpPr>
          <p:nvPr>
            <p:ph type="sldNum" sz="quarter" idx="2"/>
          </p:nvPr>
        </p:nvSpPr>
        <p:spPr>
          <a:xfrm>
            <a:off x="11990323" y="12890500"/>
            <a:ext cx="416053" cy="467107"/>
          </a:xfrm>
          <a:prstGeom prst="rect">
            <a:avLst/>
          </a:prstGeom>
        </p:spPr>
        <p:txBody>
          <a:bodyPr/>
          <a:lstStyle/>
          <a:p>
            <a:fld id="{86CB4B4D-7CA3-9044-876B-883B54F8677D}" type="slidenum">
              <a:t>‹#›</a:t>
            </a:fld>
            <a:endParaRPr dirty="0"/>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Title Only">
    <p:bg>
      <p:bgPr>
        <a:solidFill>
          <a:srgbClr val="FFF5F2"/>
        </a:solidFill>
        <a:effectLst/>
      </p:bgPr>
    </p:bg>
    <p:spTree>
      <p:nvGrpSpPr>
        <p:cNvPr id="1" name=""/>
        <p:cNvGrpSpPr/>
        <p:nvPr/>
      </p:nvGrpSpPr>
      <p:grpSpPr>
        <a:xfrm>
          <a:off x="0" y="0"/>
          <a:ext cx="0" cy="0"/>
          <a:chOff x="0" y="0"/>
          <a:chExt cx="0" cy="0"/>
        </a:xfrm>
      </p:grpSpPr>
      <p:sp>
        <p:nvSpPr>
          <p:cNvPr id="100" name="Line"/>
          <p:cNvSpPr/>
          <p:nvPr/>
        </p:nvSpPr>
        <p:spPr>
          <a:xfrm flipV="1">
            <a:off x="762000" y="952499"/>
            <a:ext cx="22860003" cy="2"/>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101" name="Line"/>
          <p:cNvSpPr/>
          <p:nvPr/>
        </p:nvSpPr>
        <p:spPr>
          <a:xfrm>
            <a:off x="757217" y="12603828"/>
            <a:ext cx="22862943" cy="1"/>
          </a:xfrm>
          <a:prstGeom prst="line">
            <a:avLst/>
          </a:prstGeom>
          <a:ln w="76200">
            <a:solidFill>
              <a:schemeClr val="accent6">
                <a:hueOff val="61929"/>
                <a:satOff val="10820"/>
                <a:lumOff val="-8848"/>
              </a:schemeClr>
            </a:solidFill>
            <a:miter lim="400000"/>
          </a:ln>
        </p:spPr>
        <p:txBody>
          <a:bodyPr lIns="50800" tIns="50800" rIns="50800" bIns="50800" anchor="ctr"/>
          <a:lstStyle/>
          <a:p>
            <a:pPr defTabSz="825500">
              <a:defRPr sz="3200" spc="0">
                <a:solidFill>
                  <a:srgbClr val="000000"/>
                </a:solidFill>
              </a:defRPr>
            </a:pPr>
            <a:endParaRPr dirty="0"/>
          </a:p>
        </p:txBody>
      </p:sp>
      <p:sp>
        <p:nvSpPr>
          <p:cNvPr id="102" name="Slide Title"/>
          <p:cNvSpPr txBox="1">
            <a:spLocks noGrp="1"/>
          </p:cNvSpPr>
          <p:nvPr>
            <p:ph type="title" hasCustomPrompt="1"/>
          </p:nvPr>
        </p:nvSpPr>
        <p:spPr>
          <a:xfrm>
            <a:off x="2082800" y="1282700"/>
            <a:ext cx="20205700" cy="1651000"/>
          </a:xfrm>
          <a:prstGeom prst="rect">
            <a:avLst/>
          </a:prstGeom>
        </p:spPr>
        <p:txBody>
          <a:bodyPr/>
          <a:lstStyle>
            <a:lvl1pPr>
              <a:defRPr sz="9000" spc="270">
                <a:solidFill>
                  <a:schemeClr val="accent6"/>
                </a:solidFill>
              </a:defRPr>
            </a:lvl1pPr>
          </a:lstStyle>
          <a:p>
            <a:r>
              <a:t>Slide Title</a:t>
            </a:r>
          </a:p>
        </p:txBody>
      </p:sp>
      <p:sp>
        <p:nvSpPr>
          <p:cNvPr id="103"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Agenda">
    <p:bg>
      <p:bgPr>
        <a:solidFill>
          <a:srgbClr val="FFF5F2"/>
        </a:solidFill>
        <a:effectLst/>
      </p:bgPr>
    </p:bg>
    <p:spTree>
      <p:nvGrpSpPr>
        <p:cNvPr id="1" name=""/>
        <p:cNvGrpSpPr/>
        <p:nvPr/>
      </p:nvGrpSpPr>
      <p:grpSpPr>
        <a:xfrm>
          <a:off x="0" y="0"/>
          <a:ext cx="0" cy="0"/>
          <a:chOff x="0" y="0"/>
          <a:chExt cx="0" cy="0"/>
        </a:xfrm>
      </p:grpSpPr>
      <p:sp>
        <p:nvSpPr>
          <p:cNvPr id="110" name="Agenda Subtitle"/>
          <p:cNvSpPr txBox="1">
            <a:spLocks noGrp="1"/>
          </p:cNvSpPr>
          <p:nvPr>
            <p:ph type="body" sz="quarter" idx="21" hasCustomPrompt="1"/>
          </p:nvPr>
        </p:nvSpPr>
        <p:spPr>
          <a:xfrm>
            <a:off x="2082800" y="2795091"/>
            <a:ext cx="20205700" cy="605029"/>
          </a:xfrm>
          <a:prstGeom prst="rect">
            <a:avLst/>
          </a:prstGeom>
        </p:spPr>
        <p:txBody>
          <a:bodyPr lIns="0" tIns="0" rIns="0" bIns="0" anchor="ctr"/>
          <a:lstStyle>
            <a:lvl1pPr>
              <a:defRPr>
                <a:solidFill>
                  <a:srgbClr val="8AACB9"/>
                </a:solidFill>
              </a:defRPr>
            </a:lvl1pPr>
          </a:lstStyle>
          <a:p>
            <a:r>
              <a:t>Agenda Subtitle</a:t>
            </a:r>
          </a:p>
        </p:txBody>
      </p:sp>
      <p:sp>
        <p:nvSpPr>
          <p:cNvPr id="111" name="Body Level One…"/>
          <p:cNvSpPr txBox="1">
            <a:spLocks noGrp="1"/>
          </p:cNvSpPr>
          <p:nvPr>
            <p:ph type="body" idx="1" hasCustomPrompt="1"/>
          </p:nvPr>
        </p:nvSpPr>
        <p:spPr>
          <a:xfrm>
            <a:off x="2082800" y="4055764"/>
            <a:ext cx="20205700" cy="6731001"/>
          </a:xfrm>
          <a:prstGeom prst="rect">
            <a:avLst/>
          </a:prstGeom>
        </p:spPr>
        <p:txBody>
          <a:bodyPr anchor="t"/>
          <a:lstStyle>
            <a:lvl1pPr marL="177800" indent="-177800" defTabSz="2641600">
              <a:lnSpc>
                <a:spcPct val="100000"/>
              </a:lnSpc>
              <a:spcBef>
                <a:spcPts val="4400"/>
              </a:spcBef>
              <a:tabLst>
                <a:tab pos="5384800" algn="l"/>
              </a:tabLst>
              <a:defRPr sz="5000" spc="0">
                <a:solidFill>
                  <a:schemeClr val="accent1">
                    <a:satOff val="36598"/>
                    <a:lumOff val="-17227"/>
                  </a:schemeClr>
                </a:solidFill>
              </a:defRPr>
            </a:lvl1pPr>
            <a:lvl2pPr marL="177800" indent="279400" defTabSz="2641600">
              <a:lnSpc>
                <a:spcPct val="100000"/>
              </a:lnSpc>
              <a:spcBef>
                <a:spcPts val="4400"/>
              </a:spcBef>
              <a:tabLst>
                <a:tab pos="5384800" algn="l"/>
              </a:tabLst>
              <a:defRPr sz="5000" spc="0">
                <a:solidFill>
                  <a:schemeClr val="accent1">
                    <a:satOff val="36598"/>
                    <a:lumOff val="-17227"/>
                  </a:schemeClr>
                </a:solidFill>
              </a:defRPr>
            </a:lvl2pPr>
            <a:lvl3pPr marL="177800" indent="736600" defTabSz="2641600">
              <a:lnSpc>
                <a:spcPct val="100000"/>
              </a:lnSpc>
              <a:spcBef>
                <a:spcPts val="4400"/>
              </a:spcBef>
              <a:tabLst>
                <a:tab pos="5384800" algn="l"/>
              </a:tabLst>
              <a:defRPr sz="5000" spc="0">
                <a:solidFill>
                  <a:schemeClr val="accent1">
                    <a:satOff val="36598"/>
                    <a:lumOff val="-17227"/>
                  </a:schemeClr>
                </a:solidFill>
              </a:defRPr>
            </a:lvl3pPr>
            <a:lvl4pPr marL="177800" indent="1193800" defTabSz="2641600">
              <a:lnSpc>
                <a:spcPct val="100000"/>
              </a:lnSpc>
              <a:spcBef>
                <a:spcPts val="4400"/>
              </a:spcBef>
              <a:tabLst>
                <a:tab pos="5384800" algn="l"/>
              </a:tabLst>
              <a:defRPr sz="5000" spc="0">
                <a:solidFill>
                  <a:schemeClr val="accent1">
                    <a:satOff val="36598"/>
                    <a:lumOff val="-17227"/>
                  </a:schemeClr>
                </a:solidFill>
              </a:defRPr>
            </a:lvl4pPr>
            <a:lvl5pPr marL="177800" indent="1651000" defTabSz="2641600">
              <a:lnSpc>
                <a:spcPct val="100000"/>
              </a:lnSpc>
              <a:spcBef>
                <a:spcPts val="4400"/>
              </a:spcBef>
              <a:tabLst>
                <a:tab pos="5384800" algn="l"/>
              </a:tabLst>
              <a:defRPr sz="5000" spc="0">
                <a:solidFill>
                  <a:schemeClr val="accent1">
                    <a:satOff val="36598"/>
                    <a:lumOff val="-17227"/>
                  </a:schemeClr>
                </a:solidFill>
              </a:defRPr>
            </a:lvl5pPr>
          </a:lstStyle>
          <a:p>
            <a:r>
              <a:t>Agenda Topics</a:t>
            </a:r>
          </a:p>
          <a:p>
            <a:pPr lvl="1"/>
            <a:endParaRPr/>
          </a:p>
          <a:p>
            <a:pPr lvl="2"/>
            <a:endParaRPr/>
          </a:p>
          <a:p>
            <a:pPr lvl="3"/>
            <a:endParaRPr/>
          </a:p>
          <a:p>
            <a:pPr lvl="4"/>
            <a:endParaRPr/>
          </a:p>
        </p:txBody>
      </p:sp>
      <p:sp>
        <p:nvSpPr>
          <p:cNvPr id="112" name="Agenda Title"/>
          <p:cNvSpPr txBox="1">
            <a:spLocks noGrp="1"/>
          </p:cNvSpPr>
          <p:nvPr>
            <p:ph type="title" hasCustomPrompt="1"/>
          </p:nvPr>
        </p:nvSpPr>
        <p:spPr>
          <a:xfrm>
            <a:off x="2082800" y="1282700"/>
            <a:ext cx="20205700" cy="1651000"/>
          </a:xfrm>
          <a:prstGeom prst="rect">
            <a:avLst/>
          </a:prstGeom>
        </p:spPr>
        <p:txBody>
          <a:bodyPr/>
          <a:lstStyle>
            <a:lvl1pPr>
              <a:defRPr sz="9000" spc="270">
                <a:solidFill>
                  <a:schemeClr val="accent1">
                    <a:satOff val="36598"/>
                    <a:lumOff val="-17227"/>
                  </a:schemeClr>
                </a:solidFill>
              </a:defRPr>
            </a:lvl1pPr>
          </a:lstStyle>
          <a:p>
            <a:r>
              <a:t>Agenda Title</a:t>
            </a:r>
          </a:p>
        </p:txBody>
      </p:sp>
      <p:sp>
        <p:nvSpPr>
          <p:cNvPr id="113" name="Line"/>
          <p:cNvSpPr/>
          <p:nvPr/>
        </p:nvSpPr>
        <p:spPr>
          <a:xfrm>
            <a:off x="757217" y="12603828"/>
            <a:ext cx="22862943" cy="1"/>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114" name="Line"/>
          <p:cNvSpPr/>
          <p:nvPr/>
        </p:nvSpPr>
        <p:spPr>
          <a:xfrm flipV="1">
            <a:off x="762000" y="952499"/>
            <a:ext cx="22860001" cy="2"/>
          </a:xfrm>
          <a:prstGeom prst="line">
            <a:avLst/>
          </a:prstGeom>
          <a:ln w="76200">
            <a:solidFill>
              <a:schemeClr val="accent1"/>
            </a:solidFill>
            <a:miter lim="400000"/>
          </a:ln>
        </p:spPr>
        <p:txBody>
          <a:bodyPr lIns="50800" tIns="50800" rIns="50800" bIns="50800" anchor="ctr"/>
          <a:lstStyle/>
          <a:p>
            <a:pPr defTabSz="825500">
              <a:defRPr sz="3200" spc="0">
                <a:solidFill>
                  <a:srgbClr val="000000"/>
                </a:solidFill>
              </a:defRPr>
            </a:pPr>
            <a:endParaRPr dirty="0"/>
          </a:p>
        </p:txBody>
      </p:sp>
      <p:sp>
        <p:nvSpPr>
          <p:cNvPr id="115" name="Slide Number"/>
          <p:cNvSpPr txBox="1">
            <a:spLocks noGrp="1"/>
          </p:cNvSpPr>
          <p:nvPr>
            <p:ph type="sldNum" sz="quarter" idx="2"/>
          </p:nvPr>
        </p:nvSpPr>
        <p:spPr>
          <a:xfrm>
            <a:off x="11990323" y="12890500"/>
            <a:ext cx="416053" cy="467107"/>
          </a:xfrm>
          <a:prstGeom prst="rect">
            <a:avLst/>
          </a:prstGeom>
        </p:spPr>
        <p:txBody>
          <a:bodyPr/>
          <a:lstStyle>
            <a:lvl1pPr>
              <a:defRPr>
                <a:solidFill>
                  <a:srgbClr val="5E5E5E"/>
                </a:solidFill>
              </a:defRPr>
            </a:lvl1pPr>
          </a:lstStyle>
          <a:p>
            <a:fld id="{86CB4B4D-7CA3-9044-876B-883B54F8677D}" type="slidenum">
              <a:t>‹#›</a:t>
            </a:fld>
            <a:endParaRPr dirty="0"/>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Presentation Title"/>
          <p:cNvSpPr txBox="1">
            <a:spLocks noGrp="1"/>
          </p:cNvSpPr>
          <p:nvPr>
            <p:ph type="title" hasCustomPrompt="1"/>
          </p:nvPr>
        </p:nvSpPr>
        <p:spPr>
          <a:xfrm>
            <a:off x="2082800" y="4902200"/>
            <a:ext cx="20205700" cy="39116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Title</a:t>
            </a:r>
          </a:p>
        </p:txBody>
      </p:sp>
      <p:sp>
        <p:nvSpPr>
          <p:cNvPr id="3" name="Body Level One…"/>
          <p:cNvSpPr txBox="1">
            <a:spLocks noGrp="1"/>
          </p:cNvSpPr>
          <p:nvPr>
            <p:ph type="body" idx="1" hasCustomPrompt="1"/>
          </p:nvPr>
        </p:nvSpPr>
        <p:spPr>
          <a:xfrm>
            <a:off x="2082800" y="3495675"/>
            <a:ext cx="20205700" cy="161455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Subtitle</a:t>
            </a:r>
          </a:p>
          <a:p>
            <a:pPr lvl="1"/>
            <a:endParaRPr/>
          </a:p>
          <a:p>
            <a:pPr lvl="2"/>
            <a:endParaRPr/>
          </a:p>
          <a:p>
            <a:pPr lvl="3"/>
            <a:endParaRPr/>
          </a:p>
          <a:p>
            <a:pPr lvl="4"/>
            <a:endParaRPr/>
          </a:p>
        </p:txBody>
      </p:sp>
      <p:sp>
        <p:nvSpPr>
          <p:cNvPr id="4" name="Line"/>
          <p:cNvSpPr/>
          <p:nvPr/>
        </p:nvSpPr>
        <p:spPr>
          <a:xfrm flipV="1">
            <a:off x="766879" y="12048066"/>
            <a:ext cx="22850240" cy="12701"/>
          </a:xfrm>
          <a:prstGeom prst="line">
            <a:avLst/>
          </a:prstGeom>
          <a:ln w="76200">
            <a:solidFill>
              <a:schemeClr val="accent1">
                <a:satOff val="36598"/>
                <a:lumOff val="-17227"/>
              </a:schemeClr>
            </a:solidFill>
            <a:miter lim="400000"/>
          </a:ln>
        </p:spPr>
        <p:txBody>
          <a:bodyPr lIns="50800" tIns="50800" rIns="50800" bIns="50800" anchor="ctr"/>
          <a:lstStyle/>
          <a:p>
            <a:pPr defTabSz="825500">
              <a:defRPr sz="3200" spc="0">
                <a:solidFill>
                  <a:srgbClr val="000000"/>
                </a:solidFill>
              </a:defRPr>
            </a:pPr>
            <a:endParaRPr dirty="0"/>
          </a:p>
        </p:txBody>
      </p:sp>
      <p:sp>
        <p:nvSpPr>
          <p:cNvPr id="5" name="Line"/>
          <p:cNvSpPr/>
          <p:nvPr/>
        </p:nvSpPr>
        <p:spPr>
          <a:xfrm>
            <a:off x="766879" y="952500"/>
            <a:ext cx="22850242" cy="0"/>
          </a:xfrm>
          <a:prstGeom prst="line">
            <a:avLst/>
          </a:prstGeom>
          <a:ln w="76200">
            <a:solidFill>
              <a:schemeClr val="accent1">
                <a:satOff val="36598"/>
                <a:lumOff val="-17227"/>
              </a:schemeClr>
            </a:solidFill>
            <a:miter lim="400000"/>
          </a:ln>
        </p:spPr>
        <p:txBody>
          <a:bodyPr lIns="50800" tIns="50800" rIns="50800" bIns="50800" anchor="ctr"/>
          <a:lstStyle/>
          <a:p>
            <a:pPr defTabSz="825500">
              <a:defRPr sz="3200" spc="0">
                <a:solidFill>
                  <a:srgbClr val="000000"/>
                </a:solidFill>
              </a:defRPr>
            </a:pPr>
            <a:endParaRPr dirty="0"/>
          </a:p>
        </p:txBody>
      </p:sp>
      <p:sp>
        <p:nvSpPr>
          <p:cNvPr id="6" name="Line"/>
          <p:cNvSpPr/>
          <p:nvPr/>
        </p:nvSpPr>
        <p:spPr>
          <a:xfrm flipV="1">
            <a:off x="6527799"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z="3200" spc="0">
                <a:solidFill>
                  <a:srgbClr val="000000"/>
                </a:solidFill>
              </a:defRPr>
            </a:pPr>
            <a:endParaRPr dirty="0"/>
          </a:p>
        </p:txBody>
      </p:sp>
      <p:sp>
        <p:nvSpPr>
          <p:cNvPr id="7" name="Line"/>
          <p:cNvSpPr/>
          <p:nvPr/>
        </p:nvSpPr>
        <p:spPr>
          <a:xfrm flipV="1">
            <a:off x="17856201" y="12034558"/>
            <a:ext cx="1" cy="1114983"/>
          </a:xfrm>
          <a:prstGeom prst="line">
            <a:avLst/>
          </a:prstGeom>
          <a:ln w="76200">
            <a:solidFill>
              <a:schemeClr val="accent1">
                <a:satOff val="36598"/>
                <a:lumOff val="-17227"/>
              </a:schemeClr>
            </a:solidFill>
            <a:miter lim="400000"/>
          </a:ln>
        </p:spPr>
        <p:txBody>
          <a:bodyPr lIns="50800" tIns="50800" rIns="50800" bIns="50800" anchor="ctr"/>
          <a:lstStyle/>
          <a:p>
            <a:pPr defTabSz="825500">
              <a:defRPr sz="3200" spc="0">
                <a:solidFill>
                  <a:srgbClr val="000000"/>
                </a:solidFill>
              </a:defRPr>
            </a:pPr>
            <a:endParaRPr dirty="0"/>
          </a:p>
        </p:txBody>
      </p:sp>
      <p:sp>
        <p:nvSpPr>
          <p:cNvPr id="8" name="Slide Number"/>
          <p:cNvSpPr txBox="1">
            <a:spLocks noGrp="1"/>
          </p:cNvSpPr>
          <p:nvPr>
            <p:ph type="sldNum" sz="quarter" idx="2"/>
          </p:nvPr>
        </p:nvSpPr>
        <p:spPr>
          <a:xfrm>
            <a:off x="11988800" y="12890500"/>
            <a:ext cx="416053" cy="467107"/>
          </a:xfrm>
          <a:prstGeom prst="rect">
            <a:avLst/>
          </a:prstGeom>
          <a:ln w="12700">
            <a:miter lim="400000"/>
          </a:ln>
        </p:spPr>
        <p:txBody>
          <a:bodyPr wrap="none" lIns="50800" tIns="50800" rIns="50800" bIns="50800" anchor="b">
            <a:spAutoFit/>
          </a:bodyPr>
          <a:lstStyle>
            <a:lvl1pPr defTabSz="584200">
              <a:defRPr spc="0">
                <a:solidFill>
                  <a:srgbClr val="FFFFFF"/>
                </a:solidFill>
                <a:latin typeface="+mn-lt"/>
                <a:ea typeface="+mn-ea"/>
                <a:cs typeface="+mn-cs"/>
                <a:sym typeface="Graphik"/>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1pPr>
      <a:lvl2pPr marL="0" marR="0" indent="4572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2pPr>
      <a:lvl3pPr marL="0" marR="0" indent="9144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3pPr>
      <a:lvl4pPr marL="0" marR="0" indent="13716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4pPr>
      <a:lvl5pPr marL="0" marR="0" indent="18288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5pPr>
      <a:lvl6pPr marL="0" marR="0" indent="22860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6pPr>
      <a:lvl7pPr marL="0" marR="0" indent="27432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7pPr>
      <a:lvl8pPr marL="0" marR="0" indent="32004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8pPr>
      <a:lvl9pPr marL="0" marR="0" indent="3657600" algn="ctr" defTabSz="584200" rtl="0" latinLnBrk="0">
        <a:lnSpc>
          <a:spcPct val="90000"/>
        </a:lnSpc>
        <a:spcBef>
          <a:spcPts val="0"/>
        </a:spcBef>
        <a:spcAft>
          <a:spcPts val="0"/>
        </a:spcAft>
        <a:buClrTx/>
        <a:buSzTx/>
        <a:buFontTx/>
        <a:buNone/>
        <a:tabLst/>
        <a:defRPr sz="11000" b="1" i="0" u="none" strike="noStrike" cap="all" spc="330" baseline="0">
          <a:solidFill>
            <a:srgbClr val="FFFFFF"/>
          </a:solidFill>
          <a:uFillTx/>
          <a:latin typeface="+mn-lt"/>
          <a:ea typeface="+mn-ea"/>
          <a:cs typeface="+mn-cs"/>
          <a:sym typeface="Graphik"/>
        </a:defRPr>
      </a:lvl9pPr>
    </p:titleStyle>
    <p:bodyStyle>
      <a:lvl1pPr marL="0" marR="0" indent="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1pPr>
      <a:lvl2pPr marL="0" marR="0" indent="4572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2pPr>
      <a:lvl3pPr marL="0" marR="0" indent="9144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3pPr>
      <a:lvl4pPr marL="0" marR="0" indent="13716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4pPr>
      <a:lvl5pPr marL="0" marR="0" indent="18288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9pPr>
    </p:bodyStyle>
    <p:otherStyle>
      <a:lvl1pPr marL="0" marR="0" indent="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5842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jpe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12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www.fatihkabakci.com/Makaleler-BIRIM_TESTI(UNIT_TEST)" TargetMode="Externa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gif"/><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3" Type="http://schemas.openxmlformats.org/officeDocument/2006/relationships/image" Target="../media/image93.gif"/><Relationship Id="rId2" Type="http://schemas.openxmlformats.org/officeDocument/2006/relationships/image" Target="../media/image92.jpeg"/><Relationship Id="rId1" Type="http://schemas.openxmlformats.org/officeDocument/2006/relationships/slideLayout" Target="../slideLayouts/slideLayout4.xml"/><Relationship Id="rId5" Type="http://schemas.openxmlformats.org/officeDocument/2006/relationships/image" Target="../media/image95.png"/><Relationship Id="rId4" Type="http://schemas.openxmlformats.org/officeDocument/2006/relationships/image" Target="../media/image94.png"/></Relationships>
</file>

<file path=ppt/slides/_rels/slide1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tr.wikipedia.org/wiki/Makine" TargetMode="External"/><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75.png"/><Relationship Id="rId1" Type="http://schemas.openxmlformats.org/officeDocument/2006/relationships/slideLayout" Target="../slideLayouts/slideLayout4.xml"/><Relationship Id="rId4" Type="http://schemas.openxmlformats.org/officeDocument/2006/relationships/image" Target="../media/image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858536" y="2010109"/>
            <a:ext cx="20666927" cy="9756517"/>
          </a:xfrm>
          <a:prstGeom prst="rect">
            <a:avLst/>
          </a:prstGeom>
        </p:spPr>
        <p:txBody>
          <a:bodyPr wrap="square">
            <a:spAutoFit/>
          </a:bodyPr>
          <a:lstStyle/>
          <a:p>
            <a:r>
              <a:rPr lang="en-US" sz="9600" b="1" dirty="0">
                <a:solidFill>
                  <a:srgbClr val="FF0000"/>
                </a:solidFill>
              </a:rPr>
              <a:t>SDLC</a:t>
            </a:r>
            <a:r>
              <a:rPr lang="en-US" sz="8800" b="1" dirty="0"/>
              <a:t/>
            </a:r>
            <a:br>
              <a:rPr lang="en-US" sz="8800" b="1" dirty="0"/>
            </a:br>
            <a:r>
              <a:rPr lang="en-US" sz="9600" b="1" dirty="0"/>
              <a:t>software </a:t>
            </a:r>
            <a:br>
              <a:rPr lang="en-US" sz="9600" b="1" dirty="0"/>
            </a:br>
            <a:r>
              <a:rPr lang="en-US" sz="9600" b="1" dirty="0"/>
              <a:t>development</a:t>
            </a:r>
            <a:br>
              <a:rPr lang="en-US" sz="9600" b="1" dirty="0"/>
            </a:br>
            <a:r>
              <a:rPr lang="en-US" sz="9600" b="1" dirty="0"/>
              <a:t>life </a:t>
            </a:r>
            <a:r>
              <a:rPr lang="en-US" sz="9600" b="1" dirty="0" smtClean="0"/>
              <a:t>cycle</a:t>
            </a:r>
          </a:p>
          <a:p>
            <a:r>
              <a:rPr lang="en-US" sz="2400" b="1" dirty="0"/>
              <a:t/>
            </a:r>
            <a:br>
              <a:rPr lang="en-US" sz="2400" b="1" dirty="0"/>
            </a:br>
            <a:r>
              <a:rPr lang="en-US" sz="6000" b="1" dirty="0" smtClean="0"/>
              <a:t>(</a:t>
            </a:r>
            <a:r>
              <a:rPr lang="en-US" sz="6000" b="1" noProof="1" smtClean="0"/>
              <a:t>yazilim gelistirme yasam dongusu)</a:t>
            </a:r>
          </a:p>
          <a:p>
            <a:endParaRPr lang="en-US" sz="4800" b="1" noProof="1" smtClean="0"/>
          </a:p>
          <a:p>
            <a:r>
              <a:rPr lang="en-US" sz="2400" b="1" noProof="1" smtClean="0"/>
              <a:t/>
            </a:r>
            <a:br>
              <a:rPr lang="en-US" sz="2400" b="1" noProof="1" smtClean="0"/>
            </a:br>
            <a:r>
              <a:rPr lang="en-US" sz="4400" b="1" noProof="1" smtClean="0"/>
              <a:t>Mehmet Bulutluoz</a:t>
            </a:r>
            <a:br>
              <a:rPr lang="en-US" sz="4400" b="1" noProof="1" smtClean="0"/>
            </a:br>
            <a:r>
              <a:rPr lang="en-US" sz="4400" b="1" noProof="1" smtClean="0"/>
              <a:t>Elektronik muh.</a:t>
            </a:r>
            <a:endParaRPr lang="en-US" sz="4400" noProof="1"/>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a:xfrm>
            <a:off x="2575033" y="1245366"/>
            <a:ext cx="19995035" cy="1984917"/>
          </a:xfrm>
        </p:spPr>
        <p:txBody>
          <a:bodyPr>
            <a:normAutofit fontScale="90000"/>
          </a:bodyPr>
          <a:lstStyle/>
          <a:p>
            <a:pPr algn="ctr"/>
            <a:r>
              <a:rPr lang="en-US" sz="7200" dirty="0" smtClean="0"/>
              <a:t>Sizce YAZILIM GELISTIRME ASAMALARI </a:t>
            </a:r>
            <a:r>
              <a:rPr lang="en-US" sz="7200" noProof="1" smtClean="0"/>
              <a:t>nelErdir ? </a:t>
            </a:r>
            <a:endParaRPr lang="en-US" sz="7200" noProof="1"/>
          </a:p>
        </p:txBody>
      </p:sp>
      <p:pic>
        <p:nvPicPr>
          <p:cNvPr id="8" name="Picture 2" descr="AliExpress Vergi Oranları Ne Kadar? Hesaplama ve Detaylar | Par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083" y="3230284"/>
            <a:ext cx="8926925" cy="8121657"/>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10647977" y="3988566"/>
            <a:ext cx="12791885" cy="6863417"/>
          </a:xfrm>
          <a:prstGeom prst="rect">
            <a:avLst/>
          </a:prstGeom>
        </p:spPr>
        <p:txBody>
          <a:bodyPr wrap="square">
            <a:spAutoFit/>
          </a:bodyPr>
          <a:lstStyle/>
          <a:p>
            <a:pPr algn="l"/>
            <a:r>
              <a:rPr lang="it-IT" sz="4400" dirty="0" smtClean="0">
                <a:solidFill>
                  <a:srgbClr val="191919"/>
                </a:solidFill>
                <a:latin typeface="Roboto"/>
              </a:rPr>
              <a:t>1- planlama- beklentileri tespit etme </a:t>
            </a:r>
          </a:p>
          <a:p>
            <a:pPr algn="l"/>
            <a:r>
              <a:rPr lang="it-IT" sz="4400" dirty="0" smtClean="0">
                <a:solidFill>
                  <a:srgbClr val="191919"/>
                </a:solidFill>
                <a:latin typeface="Roboto"/>
              </a:rPr>
              <a:t>2- analiz</a:t>
            </a:r>
          </a:p>
          <a:p>
            <a:pPr algn="l"/>
            <a:r>
              <a:rPr lang="it-IT" sz="4400" dirty="0" smtClean="0">
                <a:solidFill>
                  <a:srgbClr val="191919"/>
                </a:solidFill>
                <a:latin typeface="Roboto"/>
              </a:rPr>
              <a:t>3- tecrubeli elamanlara proje tasarim</a:t>
            </a:r>
          </a:p>
          <a:p>
            <a:pPr algn="l"/>
            <a:r>
              <a:rPr lang="it-IT" sz="4400" dirty="0" smtClean="0">
                <a:solidFill>
                  <a:srgbClr val="191919"/>
                </a:solidFill>
                <a:latin typeface="Roboto"/>
              </a:rPr>
              <a:t>4- ekibin devreye girmesi - development</a:t>
            </a:r>
          </a:p>
          <a:p>
            <a:pPr algn="l"/>
            <a:r>
              <a:rPr lang="it-IT" sz="4400" dirty="0" smtClean="0">
                <a:solidFill>
                  <a:srgbClr val="191919"/>
                </a:solidFill>
                <a:latin typeface="Roboto"/>
              </a:rPr>
              <a:t>5- test asamalari</a:t>
            </a:r>
          </a:p>
          <a:p>
            <a:pPr algn="l"/>
            <a:r>
              <a:rPr lang="it-IT" sz="4400" dirty="0" smtClean="0">
                <a:solidFill>
                  <a:srgbClr val="191919"/>
                </a:solidFill>
                <a:latin typeface="Roboto"/>
              </a:rPr>
              <a:t>6- yayinlama</a:t>
            </a:r>
          </a:p>
          <a:p>
            <a:pPr algn="l"/>
            <a:r>
              <a:rPr lang="it-IT" sz="4400" dirty="0" smtClean="0">
                <a:solidFill>
                  <a:srgbClr val="191919"/>
                </a:solidFill>
                <a:latin typeface="Roboto"/>
              </a:rPr>
              <a:t>7- end-user feedback’leri alip kendimizi gelistirme, uygulamanin bakimini yapma,</a:t>
            </a:r>
          </a:p>
          <a:p>
            <a:pPr algn="l"/>
            <a:r>
              <a:rPr lang="it-IT" sz="4400" dirty="0" smtClean="0">
                <a:solidFill>
                  <a:srgbClr val="191919"/>
                </a:solidFill>
                <a:latin typeface="Roboto"/>
              </a:rPr>
              <a:t>Guncel teknolojilerle uygulamayi update etme</a:t>
            </a:r>
          </a:p>
          <a:p>
            <a:pPr algn="l"/>
            <a:endParaRPr lang="it-IT" sz="4400" dirty="0">
              <a:solidFill>
                <a:srgbClr val="191919"/>
              </a:solidFill>
              <a:latin typeface="Roboto"/>
            </a:endParaRPr>
          </a:p>
        </p:txBody>
      </p:sp>
    </p:spTree>
    <p:extLst>
      <p:ext uri="{BB962C8B-B14F-4D97-AF65-F5344CB8AC3E}">
        <p14:creationId xmlns:p14="http://schemas.microsoft.com/office/powerpoint/2010/main" val="651369347"/>
      </p:ext>
    </p:extLst>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7209059" y="1441398"/>
            <a:ext cx="9031896" cy="769441"/>
          </a:xfrm>
          <a:prstGeom prst="rect">
            <a:avLst/>
          </a:prstGeom>
        </p:spPr>
        <p:txBody>
          <a:bodyPr wrap="none">
            <a:spAutoFit/>
          </a:bodyPr>
          <a:lstStyle/>
          <a:p>
            <a:r>
              <a:rPr lang="en-US" sz="4400" b="1" dirty="0" smtClean="0">
                <a:solidFill>
                  <a:srgbClr val="C00000"/>
                </a:solidFill>
              </a:rPr>
              <a:t>U</a:t>
            </a:r>
            <a:r>
              <a:rPr lang="en-US" sz="4400" b="1" dirty="0" smtClean="0"/>
              <a:t>ser </a:t>
            </a:r>
            <a:r>
              <a:rPr lang="en-US" sz="4400" b="1" dirty="0" smtClean="0">
                <a:solidFill>
                  <a:srgbClr val="C00000"/>
                </a:solidFill>
              </a:rPr>
              <a:t>S</a:t>
            </a:r>
            <a:r>
              <a:rPr lang="en-US" sz="4400" b="1" dirty="0" smtClean="0"/>
              <a:t>tories (Kullanici Hikayesi)</a:t>
            </a:r>
            <a:endParaRPr lang="en-US" sz="4400" b="1" dirty="0"/>
          </a:p>
        </p:txBody>
      </p:sp>
      <p:pic>
        <p:nvPicPr>
          <p:cNvPr id="5" name="Resim 4"/>
          <p:cNvPicPr>
            <a:picLocks noChangeAspect="1"/>
          </p:cNvPicPr>
          <p:nvPr/>
        </p:nvPicPr>
        <p:blipFill>
          <a:blip r:embed="rId2"/>
          <a:stretch>
            <a:fillRect/>
          </a:stretch>
        </p:blipFill>
        <p:spPr>
          <a:xfrm>
            <a:off x="370726" y="2210839"/>
            <a:ext cx="11080056" cy="5976939"/>
          </a:xfrm>
          <a:prstGeom prst="rect">
            <a:avLst/>
          </a:prstGeom>
        </p:spPr>
      </p:pic>
      <p:pic>
        <p:nvPicPr>
          <p:cNvPr id="6" name="Resim 5"/>
          <p:cNvPicPr>
            <a:picLocks noChangeAspect="1"/>
          </p:cNvPicPr>
          <p:nvPr/>
        </p:nvPicPr>
        <p:blipFill>
          <a:blip r:embed="rId3"/>
          <a:stretch>
            <a:fillRect/>
          </a:stretch>
        </p:blipFill>
        <p:spPr>
          <a:xfrm>
            <a:off x="11725007" y="5847657"/>
            <a:ext cx="12501522" cy="6018761"/>
          </a:xfrm>
          <a:prstGeom prst="rect">
            <a:avLst/>
          </a:prstGeom>
        </p:spPr>
      </p:pic>
    </p:spTree>
    <p:extLst>
      <p:ext uri="{BB962C8B-B14F-4D97-AF65-F5344CB8AC3E}">
        <p14:creationId xmlns:p14="http://schemas.microsoft.com/office/powerpoint/2010/main" val="2092748023"/>
      </p:ext>
    </p:extLst>
  </p:cSld>
  <p:clrMapOvr>
    <a:masterClrMapping/>
  </p:clrMapOvr>
  <p:transition spd="med"/>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7209059" y="1441398"/>
            <a:ext cx="9031896" cy="769441"/>
          </a:xfrm>
          <a:prstGeom prst="rect">
            <a:avLst/>
          </a:prstGeom>
        </p:spPr>
        <p:txBody>
          <a:bodyPr wrap="none">
            <a:spAutoFit/>
          </a:bodyPr>
          <a:lstStyle/>
          <a:p>
            <a:r>
              <a:rPr lang="en-US" sz="4400" b="1" dirty="0" smtClean="0">
                <a:solidFill>
                  <a:srgbClr val="C00000"/>
                </a:solidFill>
              </a:rPr>
              <a:t>U</a:t>
            </a:r>
            <a:r>
              <a:rPr lang="en-US" sz="4400" b="1" dirty="0" smtClean="0"/>
              <a:t>ser </a:t>
            </a:r>
            <a:r>
              <a:rPr lang="en-US" sz="4400" b="1" dirty="0" smtClean="0">
                <a:solidFill>
                  <a:srgbClr val="C00000"/>
                </a:solidFill>
              </a:rPr>
              <a:t>S</a:t>
            </a:r>
            <a:r>
              <a:rPr lang="en-US" sz="4400" b="1" dirty="0" smtClean="0"/>
              <a:t>tories (Kullanici Hikayesi)</a:t>
            </a:r>
            <a:endParaRPr lang="en-US" sz="4400" b="1" dirty="0"/>
          </a:p>
        </p:txBody>
      </p:sp>
      <p:pic>
        <p:nvPicPr>
          <p:cNvPr id="6" name="Resim 5"/>
          <p:cNvPicPr>
            <a:picLocks noChangeAspect="1"/>
          </p:cNvPicPr>
          <p:nvPr/>
        </p:nvPicPr>
        <p:blipFill>
          <a:blip r:embed="rId2"/>
          <a:stretch>
            <a:fillRect/>
          </a:stretch>
        </p:blipFill>
        <p:spPr>
          <a:xfrm>
            <a:off x="945924" y="2210839"/>
            <a:ext cx="4810221" cy="4578256"/>
          </a:xfrm>
          <a:prstGeom prst="rect">
            <a:avLst/>
          </a:prstGeom>
        </p:spPr>
      </p:pic>
      <p:pic>
        <p:nvPicPr>
          <p:cNvPr id="7" name="Resim 6"/>
          <p:cNvPicPr>
            <a:picLocks noChangeAspect="1"/>
          </p:cNvPicPr>
          <p:nvPr/>
        </p:nvPicPr>
        <p:blipFill>
          <a:blip r:embed="rId3"/>
          <a:stretch>
            <a:fillRect/>
          </a:stretch>
        </p:blipFill>
        <p:spPr>
          <a:xfrm>
            <a:off x="18539135" y="4297508"/>
            <a:ext cx="5048229" cy="4983174"/>
          </a:xfrm>
          <a:prstGeom prst="rect">
            <a:avLst/>
          </a:prstGeom>
        </p:spPr>
      </p:pic>
      <p:pic>
        <p:nvPicPr>
          <p:cNvPr id="8" name="Resim 7"/>
          <p:cNvPicPr>
            <a:picLocks noChangeAspect="1"/>
          </p:cNvPicPr>
          <p:nvPr/>
        </p:nvPicPr>
        <p:blipFill>
          <a:blip r:embed="rId4"/>
          <a:stretch>
            <a:fillRect/>
          </a:stretch>
        </p:blipFill>
        <p:spPr>
          <a:xfrm>
            <a:off x="945924" y="7522228"/>
            <a:ext cx="4860532" cy="4809637"/>
          </a:xfrm>
          <a:prstGeom prst="rect">
            <a:avLst/>
          </a:prstGeom>
        </p:spPr>
      </p:pic>
      <p:sp>
        <p:nvSpPr>
          <p:cNvPr id="9" name="Dikdörtgen 8"/>
          <p:cNvSpPr/>
          <p:nvPr/>
        </p:nvSpPr>
        <p:spPr>
          <a:xfrm>
            <a:off x="6364004" y="2576577"/>
            <a:ext cx="17451960" cy="2123658"/>
          </a:xfrm>
          <a:prstGeom prst="rect">
            <a:avLst/>
          </a:prstGeom>
        </p:spPr>
        <p:txBody>
          <a:bodyPr wrap="square">
            <a:spAutoFit/>
          </a:bodyPr>
          <a:lstStyle/>
          <a:p>
            <a:pPr algn="l"/>
            <a:r>
              <a:rPr lang="en-US" sz="4400" dirty="0">
                <a:solidFill>
                  <a:schemeClr val="bg2">
                    <a:lumMod val="10000"/>
                  </a:schemeClr>
                </a:solidFill>
              </a:rPr>
              <a:t>U</a:t>
            </a:r>
            <a:r>
              <a:rPr lang="en-US" sz="4400" dirty="0" smtClean="0">
                <a:solidFill>
                  <a:schemeClr val="bg2">
                    <a:lumMod val="10000"/>
                  </a:schemeClr>
                </a:solidFill>
              </a:rPr>
              <a:t>ser </a:t>
            </a:r>
            <a:r>
              <a:rPr lang="en-US" sz="4400" dirty="0">
                <a:solidFill>
                  <a:schemeClr val="bg2">
                    <a:lumMod val="10000"/>
                  </a:schemeClr>
                </a:solidFill>
              </a:rPr>
              <a:t>story </a:t>
            </a:r>
            <a:r>
              <a:rPr lang="en-US" sz="4400" dirty="0" smtClean="0">
                <a:solidFill>
                  <a:schemeClr val="bg2">
                    <a:lumMod val="10000"/>
                  </a:schemeClr>
                </a:solidFill>
              </a:rPr>
              <a:t>kullanicilara (end-</a:t>
            </a:r>
            <a:r>
              <a:rPr lang="en-US" sz="4400" dirty="0" err="1" smtClean="0">
                <a:solidFill>
                  <a:schemeClr val="bg2">
                    <a:lumMod val="10000"/>
                  </a:schemeClr>
                </a:solidFill>
              </a:rPr>
              <a:t>user,patron</a:t>
            </a:r>
            <a:r>
              <a:rPr lang="en-US" sz="4400" dirty="0" smtClean="0">
                <a:solidFill>
                  <a:schemeClr val="bg2">
                    <a:lumMod val="10000"/>
                  </a:schemeClr>
                </a:solidFill>
              </a:rPr>
              <a:t> veya sirket ici personel) gereksinimlerini</a:t>
            </a:r>
            <a:r>
              <a:rPr lang="en-US" sz="4400" dirty="0">
                <a:solidFill>
                  <a:schemeClr val="bg2">
                    <a:lumMod val="10000"/>
                  </a:schemeClr>
                </a:solidFill>
              </a:rPr>
              <a:t> </a:t>
            </a:r>
            <a:r>
              <a:rPr lang="en-US" sz="4400" dirty="0" smtClean="0">
                <a:solidFill>
                  <a:schemeClr val="bg2">
                    <a:lumMod val="10000"/>
                  </a:schemeClr>
                </a:solidFill>
              </a:rPr>
              <a:t>kendi </a:t>
            </a:r>
            <a:r>
              <a:rPr lang="en-US" sz="4400" dirty="0">
                <a:solidFill>
                  <a:schemeClr val="bg2">
                    <a:lumMod val="10000"/>
                  </a:schemeClr>
                </a:solidFill>
              </a:rPr>
              <a:t>perspektiflerinden</a:t>
            </a:r>
            <a:r>
              <a:rPr lang="en-US" sz="4400" dirty="0" smtClean="0">
                <a:solidFill>
                  <a:schemeClr val="bg2">
                    <a:lumMod val="10000"/>
                  </a:schemeClr>
                </a:solidFill>
              </a:rPr>
              <a:t>, kendi </a:t>
            </a:r>
            <a:r>
              <a:rPr lang="en-US" sz="4400" dirty="0">
                <a:solidFill>
                  <a:schemeClr val="bg2">
                    <a:lumMod val="10000"/>
                  </a:schemeClr>
                </a:solidFill>
              </a:rPr>
              <a:t>ifadeleri ile ifade edebilme imkani tanir</a:t>
            </a:r>
            <a:r>
              <a:rPr lang="en-US" sz="4400" dirty="0" smtClean="0">
                <a:solidFill>
                  <a:schemeClr val="bg2">
                    <a:lumMod val="10000"/>
                  </a:schemeClr>
                </a:solidFill>
              </a:rPr>
              <a:t>.</a:t>
            </a:r>
          </a:p>
        </p:txBody>
      </p:sp>
      <p:sp>
        <p:nvSpPr>
          <p:cNvPr id="10" name="Dikdörtgen 9"/>
          <p:cNvSpPr/>
          <p:nvPr/>
        </p:nvSpPr>
        <p:spPr>
          <a:xfrm>
            <a:off x="6289205" y="5398570"/>
            <a:ext cx="12249931" cy="2123658"/>
          </a:xfrm>
          <a:prstGeom prst="rect">
            <a:avLst/>
          </a:prstGeom>
        </p:spPr>
        <p:txBody>
          <a:bodyPr wrap="square">
            <a:spAutoFit/>
          </a:bodyPr>
          <a:lstStyle/>
          <a:p>
            <a:pPr algn="l"/>
            <a:r>
              <a:rPr lang="en-US" sz="4400" dirty="0">
                <a:solidFill>
                  <a:schemeClr val="bg2">
                    <a:lumMod val="10000"/>
                  </a:schemeClr>
                </a:solidFill>
              </a:rPr>
              <a:t>User Story teknik detaylara veya </a:t>
            </a:r>
            <a:r>
              <a:rPr lang="en-US" sz="4400" dirty="0" smtClean="0">
                <a:solidFill>
                  <a:schemeClr val="bg2">
                    <a:lumMod val="10000"/>
                  </a:schemeClr>
                </a:solidFill>
              </a:rPr>
              <a:t>yazilim gereksinimlerine girmeden isin net tanimini ve Applicationa katacagi net degeri ortaya koyar</a:t>
            </a:r>
            <a:endParaRPr lang="en-US" sz="4400" dirty="0">
              <a:solidFill>
                <a:schemeClr val="bg2">
                  <a:lumMod val="10000"/>
                </a:schemeClr>
              </a:solidFill>
            </a:endParaRPr>
          </a:p>
        </p:txBody>
      </p:sp>
      <p:sp>
        <p:nvSpPr>
          <p:cNvPr id="12" name="Dikdörtgen 11"/>
          <p:cNvSpPr/>
          <p:nvPr/>
        </p:nvSpPr>
        <p:spPr>
          <a:xfrm>
            <a:off x="6289204" y="8626679"/>
            <a:ext cx="12249931" cy="2800767"/>
          </a:xfrm>
          <a:prstGeom prst="rect">
            <a:avLst/>
          </a:prstGeom>
        </p:spPr>
        <p:txBody>
          <a:bodyPr wrap="square">
            <a:spAutoFit/>
          </a:bodyPr>
          <a:lstStyle/>
          <a:p>
            <a:pPr algn="l"/>
            <a:r>
              <a:rPr lang="en-US" sz="4400" dirty="0">
                <a:solidFill>
                  <a:schemeClr val="bg2">
                    <a:lumMod val="10000"/>
                  </a:schemeClr>
                </a:solidFill>
              </a:rPr>
              <a:t>User </a:t>
            </a:r>
            <a:r>
              <a:rPr lang="en-US" sz="4400" dirty="0" smtClean="0">
                <a:solidFill>
                  <a:schemeClr val="bg2">
                    <a:lumMod val="10000"/>
                  </a:schemeClr>
                </a:solidFill>
              </a:rPr>
              <a:t>Story’nin hikayesi kullanicinin yazimi ile baslar, Scrum Team’in Product Backlog’a eklemesi</a:t>
            </a:r>
            <a:r>
              <a:rPr lang="en-US" sz="4400" dirty="0">
                <a:solidFill>
                  <a:schemeClr val="bg2">
                    <a:lumMod val="10000"/>
                  </a:schemeClr>
                </a:solidFill>
              </a:rPr>
              <a:t> </a:t>
            </a:r>
            <a:r>
              <a:rPr lang="en-US" sz="4400" dirty="0" smtClean="0">
                <a:solidFill>
                  <a:schemeClr val="bg2">
                    <a:lumMod val="10000"/>
                  </a:schemeClr>
                </a:solidFill>
              </a:rPr>
              <a:t>ve sprinte dahil edip uzerinde calismasi ile gercek hayata gecmis olur.</a:t>
            </a:r>
            <a:endParaRPr lang="en-US" sz="4400" dirty="0">
              <a:solidFill>
                <a:schemeClr val="bg2">
                  <a:lumMod val="10000"/>
                </a:schemeClr>
              </a:solidFill>
            </a:endParaRPr>
          </a:p>
        </p:txBody>
      </p:sp>
    </p:spTree>
    <p:extLst>
      <p:ext uri="{BB962C8B-B14F-4D97-AF65-F5344CB8AC3E}">
        <p14:creationId xmlns:p14="http://schemas.microsoft.com/office/powerpoint/2010/main" val="1259880981"/>
      </p:ext>
    </p:extLst>
  </p:cSld>
  <p:clrMapOvr>
    <a:masterClrMapping/>
  </p:clrMapOvr>
  <p:transition spd="med"/>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7209059" y="1441398"/>
            <a:ext cx="9031896" cy="769441"/>
          </a:xfrm>
          <a:prstGeom prst="rect">
            <a:avLst/>
          </a:prstGeom>
        </p:spPr>
        <p:txBody>
          <a:bodyPr wrap="none">
            <a:spAutoFit/>
          </a:bodyPr>
          <a:lstStyle/>
          <a:p>
            <a:r>
              <a:rPr lang="en-US" sz="4400" b="1" dirty="0" smtClean="0">
                <a:solidFill>
                  <a:srgbClr val="C00000"/>
                </a:solidFill>
              </a:rPr>
              <a:t>U</a:t>
            </a:r>
            <a:r>
              <a:rPr lang="en-US" sz="4400" b="1" dirty="0" smtClean="0"/>
              <a:t>ser </a:t>
            </a:r>
            <a:r>
              <a:rPr lang="en-US" sz="4400" b="1" dirty="0" smtClean="0">
                <a:solidFill>
                  <a:srgbClr val="C00000"/>
                </a:solidFill>
              </a:rPr>
              <a:t>S</a:t>
            </a:r>
            <a:r>
              <a:rPr lang="en-US" sz="4400" b="1" dirty="0" smtClean="0"/>
              <a:t>tories (Kullanici Hikayesi)</a:t>
            </a:r>
            <a:endParaRPr lang="en-US" sz="4400" b="1" dirty="0"/>
          </a:p>
        </p:txBody>
      </p:sp>
      <p:pic>
        <p:nvPicPr>
          <p:cNvPr id="5" name="Resim 4"/>
          <p:cNvPicPr>
            <a:picLocks noChangeAspect="1"/>
          </p:cNvPicPr>
          <p:nvPr/>
        </p:nvPicPr>
        <p:blipFill>
          <a:blip r:embed="rId2"/>
          <a:stretch>
            <a:fillRect/>
          </a:stretch>
        </p:blipFill>
        <p:spPr>
          <a:xfrm>
            <a:off x="6613125" y="3276926"/>
            <a:ext cx="11799566" cy="6451469"/>
          </a:xfrm>
          <a:prstGeom prst="rect">
            <a:avLst/>
          </a:prstGeom>
        </p:spPr>
      </p:pic>
    </p:spTree>
    <p:extLst>
      <p:ext uri="{BB962C8B-B14F-4D97-AF65-F5344CB8AC3E}">
        <p14:creationId xmlns:p14="http://schemas.microsoft.com/office/powerpoint/2010/main" val="1359303909"/>
      </p:ext>
    </p:extLst>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823270" y="1489195"/>
            <a:ext cx="22726185" cy="1015663"/>
          </a:xfrm>
          <a:prstGeom prst="rect">
            <a:avLst/>
          </a:prstGeom>
        </p:spPr>
        <p:txBody>
          <a:bodyPr wrap="square">
            <a:spAutoFit/>
          </a:bodyPr>
          <a:lstStyle/>
          <a:p>
            <a:r>
              <a:rPr lang="en-US" sz="6000" b="1" dirty="0" smtClean="0">
                <a:solidFill>
                  <a:srgbClr val="C00000"/>
                </a:solidFill>
              </a:rPr>
              <a:t>2- T</a:t>
            </a:r>
            <a:r>
              <a:rPr lang="en-US" sz="6000" b="1" dirty="0" smtClean="0"/>
              <a:t>est  </a:t>
            </a:r>
            <a:r>
              <a:rPr lang="en-US" sz="6000" b="1" dirty="0" smtClean="0">
                <a:solidFill>
                  <a:srgbClr val="C00000"/>
                </a:solidFill>
              </a:rPr>
              <a:t>P</a:t>
            </a:r>
            <a:r>
              <a:rPr lang="en-US" sz="6000" b="1" dirty="0" smtClean="0"/>
              <a:t>lanning (Test Planlamasi)</a:t>
            </a:r>
          </a:p>
        </p:txBody>
      </p:sp>
      <p:sp>
        <p:nvSpPr>
          <p:cNvPr id="5" name="Dikdörtgen 4"/>
          <p:cNvSpPr/>
          <p:nvPr/>
        </p:nvSpPr>
        <p:spPr>
          <a:xfrm>
            <a:off x="888465" y="2984957"/>
            <a:ext cx="22470299" cy="9571851"/>
          </a:xfrm>
          <a:prstGeom prst="rect">
            <a:avLst/>
          </a:prstGeom>
        </p:spPr>
        <p:txBody>
          <a:bodyPr wrap="square">
            <a:spAutoFit/>
          </a:bodyPr>
          <a:lstStyle/>
          <a:p>
            <a:pPr algn="l"/>
            <a:r>
              <a:rPr lang="en-US" sz="4400" dirty="0"/>
              <a:t>Neyin test edilmesi gerektiğine dair genel bir fikir topladıktan sonra, testler için 'plan yapılır</a:t>
            </a:r>
            <a:r>
              <a:rPr lang="en-US" sz="4400" dirty="0" smtClean="0"/>
              <a:t>'.</a:t>
            </a:r>
          </a:p>
          <a:p>
            <a:pPr algn="l"/>
            <a:endParaRPr lang="en-US" sz="4400" dirty="0"/>
          </a:p>
          <a:p>
            <a:pPr algn="l"/>
            <a:r>
              <a:rPr lang="en-US" sz="4400" dirty="0"/>
              <a:t>Test Planı belgesi, Ürün Açıklaması, Yazılım Gereksinimi Spesifikasyonu </a:t>
            </a:r>
            <a:r>
              <a:rPr lang="en-US" sz="4400" dirty="0" smtClean="0"/>
              <a:t>(Software Requirement Specification SRS</a:t>
            </a:r>
            <a:r>
              <a:rPr lang="en-US" sz="4400" dirty="0"/>
              <a:t>) veya Kullanım Senaryosu Belgelerinden (Use Case Documents) türetilmiştir. </a:t>
            </a:r>
            <a:endParaRPr lang="en-US" sz="4400" dirty="0" smtClean="0"/>
          </a:p>
          <a:p>
            <a:pPr algn="l"/>
            <a:endParaRPr lang="en-US" sz="4400" dirty="0"/>
          </a:p>
          <a:p>
            <a:pPr algn="l"/>
            <a:r>
              <a:rPr lang="en-US" sz="4400" dirty="0"/>
              <a:t>Amaçlanan test faaliyetlerinin kapsamını, yaklaşımını, kaynaklarını ve programını açıklayan bir </a:t>
            </a:r>
            <a:r>
              <a:rPr lang="en-US" sz="4400" dirty="0" smtClean="0"/>
              <a:t>belgedir.</a:t>
            </a:r>
          </a:p>
          <a:p>
            <a:pPr algn="l"/>
            <a:endParaRPr lang="en-US" sz="4400" dirty="0"/>
          </a:p>
          <a:p>
            <a:pPr algn="l"/>
            <a:r>
              <a:rPr lang="en-US" sz="4400" dirty="0"/>
              <a:t>Test Planı belgesi genellikle Test lead veya Test Manager tarafından hazırlanır ve belgenin odak noktası neyin test edileceğini, nasıl test edileceğini, ne zaman test edileceğini ve hangi testi kimin yapacağını açıklamaktır.</a:t>
            </a:r>
          </a:p>
          <a:p>
            <a:pPr algn="l"/>
            <a:endParaRPr lang="en-US" sz="4400" dirty="0"/>
          </a:p>
        </p:txBody>
      </p:sp>
    </p:spTree>
    <p:extLst>
      <p:ext uri="{BB962C8B-B14F-4D97-AF65-F5344CB8AC3E}">
        <p14:creationId xmlns:p14="http://schemas.microsoft.com/office/powerpoint/2010/main" val="3182249110"/>
      </p:ext>
    </p:extLst>
  </p:cSld>
  <p:clrMapOvr>
    <a:masterClrMapping/>
  </p:clrMapOvr>
  <p:transition spd="med"/>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8"/>
          <p:cNvPicPr>
            <a:picLocks noChangeAspect="1"/>
          </p:cNvPicPr>
          <p:nvPr/>
        </p:nvPicPr>
        <p:blipFill>
          <a:blip r:embed="rId2"/>
          <a:stretch>
            <a:fillRect/>
          </a:stretch>
        </p:blipFill>
        <p:spPr>
          <a:xfrm>
            <a:off x="4860656" y="5377392"/>
            <a:ext cx="14154502" cy="503271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6" name="Rectangle 2"/>
          <p:cNvSpPr/>
          <p:nvPr/>
        </p:nvSpPr>
        <p:spPr>
          <a:xfrm>
            <a:off x="4627762" y="3915998"/>
            <a:ext cx="2874474" cy="13264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lumMod val="20000"/>
                    <a:lumOff val="80000"/>
                  </a:schemeClr>
                </a:solidFill>
              </a:rPr>
              <a:t>test programı </a:t>
            </a:r>
            <a:r>
              <a:rPr lang="en-US" sz="2400" b="1" dirty="0" smtClean="0">
                <a:solidFill>
                  <a:schemeClr val="accent3">
                    <a:lumMod val="20000"/>
                    <a:lumOff val="80000"/>
                  </a:schemeClr>
                </a:solidFill>
              </a:rPr>
              <a:t>oluştur ve önemli noktalari belirle</a:t>
            </a:r>
            <a:endParaRPr lang="en-US" sz="2400" b="1" dirty="0">
              <a:solidFill>
                <a:schemeClr val="accent3">
                  <a:lumMod val="20000"/>
                  <a:lumOff val="80000"/>
                </a:schemeClr>
              </a:solidFill>
            </a:endParaRPr>
          </a:p>
        </p:txBody>
      </p:sp>
      <p:sp>
        <p:nvSpPr>
          <p:cNvPr id="7" name="Rectangle 3"/>
          <p:cNvSpPr/>
          <p:nvPr/>
        </p:nvSpPr>
        <p:spPr>
          <a:xfrm>
            <a:off x="8619515" y="3826979"/>
            <a:ext cx="2907808" cy="14154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lumMod val="20000"/>
                    <a:lumOff val="80000"/>
                  </a:schemeClr>
                </a:solidFill>
              </a:rPr>
              <a:t>test çıktılarını </a:t>
            </a:r>
            <a:r>
              <a:rPr lang="en-US" sz="2400" b="1" dirty="0" smtClean="0">
                <a:solidFill>
                  <a:schemeClr val="accent3">
                    <a:lumMod val="20000"/>
                    <a:lumOff val="80000"/>
                  </a:schemeClr>
                </a:solidFill>
              </a:rPr>
              <a:t>belirlemek </a:t>
            </a:r>
            <a:r>
              <a:rPr lang="en-US" sz="2400" b="1" dirty="0">
                <a:solidFill>
                  <a:schemeClr val="accent3">
                    <a:lumMod val="20000"/>
                    <a:lumOff val="80000"/>
                  </a:schemeClr>
                </a:solidFill>
              </a:rPr>
              <a:t>ve tanımlamak</a:t>
            </a:r>
          </a:p>
        </p:txBody>
      </p:sp>
      <p:sp>
        <p:nvSpPr>
          <p:cNvPr id="8" name="Rectangle 4"/>
          <p:cNvSpPr/>
          <p:nvPr/>
        </p:nvSpPr>
        <p:spPr>
          <a:xfrm>
            <a:off x="12192000" y="3789371"/>
            <a:ext cx="3042786" cy="1453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lumMod val="20000"/>
                    <a:lumOff val="80000"/>
                  </a:schemeClr>
                </a:solidFill>
              </a:rPr>
              <a:t>roller ve sorumluluklar </a:t>
            </a:r>
            <a:r>
              <a:rPr lang="en-US" sz="2400" b="1" dirty="0" smtClean="0">
                <a:solidFill>
                  <a:schemeClr val="accent3">
                    <a:lumMod val="20000"/>
                    <a:lumOff val="80000"/>
                  </a:schemeClr>
                </a:solidFill>
              </a:rPr>
              <a:t>tayin edilir</a:t>
            </a:r>
            <a:endParaRPr lang="en-US" sz="2400" b="1" dirty="0">
              <a:solidFill>
                <a:schemeClr val="accent3">
                  <a:lumMod val="20000"/>
                  <a:lumOff val="80000"/>
                </a:schemeClr>
              </a:solidFill>
            </a:endParaRPr>
          </a:p>
        </p:txBody>
      </p:sp>
      <p:sp>
        <p:nvSpPr>
          <p:cNvPr id="9" name="Rectangle 5"/>
          <p:cNvSpPr/>
          <p:nvPr/>
        </p:nvSpPr>
        <p:spPr>
          <a:xfrm>
            <a:off x="16060641" y="3789371"/>
            <a:ext cx="2954517" cy="1453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lumMod val="20000"/>
                    <a:lumOff val="80000"/>
                  </a:schemeClr>
                </a:solidFill>
              </a:rPr>
              <a:t>test ortamı gereksinimlerini belirleme</a:t>
            </a:r>
          </a:p>
        </p:txBody>
      </p:sp>
      <p:sp>
        <p:nvSpPr>
          <p:cNvPr id="10" name="Rectangle 6"/>
          <p:cNvSpPr/>
          <p:nvPr/>
        </p:nvSpPr>
        <p:spPr>
          <a:xfrm>
            <a:off x="4627762" y="10385137"/>
            <a:ext cx="3206983" cy="12778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lumMod val="20000"/>
                    <a:lumOff val="80000"/>
                  </a:schemeClr>
                </a:solidFill>
              </a:rPr>
              <a:t>iletişim kanalını tanımlamak</a:t>
            </a:r>
          </a:p>
        </p:txBody>
      </p:sp>
      <p:sp>
        <p:nvSpPr>
          <p:cNvPr id="11" name="Rectangle 7"/>
          <p:cNvSpPr/>
          <p:nvPr/>
        </p:nvSpPr>
        <p:spPr>
          <a:xfrm>
            <a:off x="8726508" y="10385137"/>
            <a:ext cx="2800815" cy="1352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3">
                    <a:lumMod val="20000"/>
                    <a:lumOff val="80000"/>
                  </a:schemeClr>
                </a:solidFill>
              </a:rPr>
              <a:t>giriş ve çıkış kriterlerini belirlemek</a:t>
            </a:r>
          </a:p>
        </p:txBody>
      </p:sp>
      <p:sp>
        <p:nvSpPr>
          <p:cNvPr id="12" name="Unvan 11"/>
          <p:cNvSpPr>
            <a:spLocks noGrp="1"/>
          </p:cNvSpPr>
          <p:nvPr>
            <p:ph type="title"/>
          </p:nvPr>
        </p:nvSpPr>
        <p:spPr>
          <a:xfrm>
            <a:off x="2128336" y="1565950"/>
            <a:ext cx="20127328" cy="933589"/>
          </a:xfrm>
          <a:prstGeom prst="rect">
            <a:avLst/>
          </a:prstGeom>
        </p:spPr>
        <p:txBody>
          <a:bodyPr wrap="square">
            <a:spAutoFit/>
          </a:bodyPr>
          <a:lstStyle/>
          <a:p>
            <a:r>
              <a:rPr lang="en-US" sz="6000" b="1" dirty="0" smtClean="0">
                <a:solidFill>
                  <a:srgbClr val="C00000"/>
                </a:solidFill>
              </a:rPr>
              <a:t>T</a:t>
            </a:r>
            <a:r>
              <a:rPr lang="en-US" sz="6000" b="1" dirty="0" smtClean="0"/>
              <a:t>est  </a:t>
            </a:r>
            <a:r>
              <a:rPr lang="en-US" sz="6000" b="1" dirty="0" smtClean="0">
                <a:solidFill>
                  <a:srgbClr val="C00000"/>
                </a:solidFill>
              </a:rPr>
              <a:t>P</a:t>
            </a:r>
            <a:r>
              <a:rPr lang="en-US" sz="6000" b="1" dirty="0" smtClean="0"/>
              <a:t>lanning (Test Planlamasi)</a:t>
            </a:r>
          </a:p>
        </p:txBody>
      </p:sp>
    </p:spTree>
    <p:extLst>
      <p:ext uri="{BB962C8B-B14F-4D97-AF65-F5344CB8AC3E}">
        <p14:creationId xmlns:p14="http://schemas.microsoft.com/office/powerpoint/2010/main" val="1212055910"/>
      </p:ext>
    </p:extLst>
  </p:cSld>
  <p:clrMapOvr>
    <a:masterClrMapping/>
  </p:clrMapOvr>
  <p:transition spd="med"/>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1"/>
          <p:cNvSpPr>
            <a:spLocks noGrp="1"/>
          </p:cNvSpPr>
          <p:nvPr>
            <p:ph type="title"/>
          </p:nvPr>
        </p:nvSpPr>
        <p:spPr>
          <a:xfrm>
            <a:off x="2088436" y="1282700"/>
            <a:ext cx="20201491" cy="1764586"/>
          </a:xfrm>
          <a:prstGeom prst="rect">
            <a:avLst/>
          </a:prstGeom>
        </p:spPr>
        <p:txBody>
          <a:bodyPr wrap="square">
            <a:spAutoFit/>
          </a:bodyPr>
          <a:lstStyle/>
          <a:p>
            <a:r>
              <a:rPr lang="en-US" sz="6000" b="1" dirty="0" smtClean="0">
                <a:solidFill>
                  <a:srgbClr val="C00000"/>
                </a:solidFill>
              </a:rPr>
              <a:t>3-T</a:t>
            </a:r>
            <a:r>
              <a:rPr lang="en-US" sz="6000" b="1" dirty="0" smtClean="0"/>
              <a:t>est  </a:t>
            </a:r>
            <a:r>
              <a:rPr lang="en-US" sz="6000" b="1" dirty="0" smtClean="0">
                <a:solidFill>
                  <a:srgbClr val="C00000"/>
                </a:solidFill>
              </a:rPr>
              <a:t>C</a:t>
            </a:r>
            <a:r>
              <a:rPr lang="en-US" sz="6000" b="1" dirty="0" smtClean="0"/>
              <a:t>aSE DEVELOPMENT </a:t>
            </a:r>
            <a:br>
              <a:rPr lang="en-US" sz="6000" b="1" dirty="0" smtClean="0"/>
            </a:br>
            <a:r>
              <a:rPr lang="en-US" sz="6000" b="1" dirty="0" smtClean="0"/>
              <a:t>(Test KILIFI/SENARYOSU OLUSTURMA)</a:t>
            </a:r>
          </a:p>
        </p:txBody>
      </p:sp>
      <p:sp>
        <p:nvSpPr>
          <p:cNvPr id="5" name="Dikdörtgen 4"/>
          <p:cNvSpPr/>
          <p:nvPr/>
        </p:nvSpPr>
        <p:spPr>
          <a:xfrm>
            <a:off x="1365317" y="3047286"/>
            <a:ext cx="22209578" cy="8894743"/>
          </a:xfrm>
          <a:prstGeom prst="rect">
            <a:avLst/>
          </a:prstGeom>
        </p:spPr>
        <p:txBody>
          <a:bodyPr wrap="square">
            <a:spAutoFit/>
          </a:bodyPr>
          <a:lstStyle/>
          <a:p>
            <a:pPr algn="l"/>
            <a:r>
              <a:rPr lang="tr-TR" sz="4400" dirty="0"/>
              <a:t>Test case’ler gereksinimlere göre hazırlanan input’lar, olaylar ya da aksiyonlar ve bunlar sonucu oluşması beklenen sonuçların belirtildiği dokümanlardır. Test case’ler yazılımın temellerini oluşturan gereksinimler ve dizayndaki problemlerin, eksikliklerin de ortaya çıkarılmasını sağlar</a:t>
            </a:r>
            <a:r>
              <a:rPr lang="tr-TR" sz="4400" dirty="0" smtClean="0"/>
              <a:t>.</a:t>
            </a:r>
            <a:endParaRPr lang="en-US" sz="4400" dirty="0" smtClean="0"/>
          </a:p>
          <a:p>
            <a:pPr algn="l"/>
            <a:endParaRPr lang="en-US" sz="4400" dirty="0"/>
          </a:p>
          <a:p>
            <a:pPr algn="l"/>
            <a:r>
              <a:rPr lang="en-US" sz="4400" dirty="0" smtClean="0"/>
              <a:t> </a:t>
            </a:r>
            <a:r>
              <a:rPr lang="en-US" sz="4400" b="1" u="sng" dirty="0"/>
              <a:t>What is a test case in software testing? (Yazılım testinde test k</a:t>
            </a:r>
            <a:r>
              <a:rPr lang="tr-TR" sz="4400" b="1" u="sng" dirty="0"/>
              <a:t>ı</a:t>
            </a:r>
            <a:r>
              <a:rPr lang="en-US" sz="4400" b="1" u="sng" dirty="0"/>
              <a:t>l</a:t>
            </a:r>
            <a:r>
              <a:rPr lang="tr-TR" sz="4400" b="1" u="sng" dirty="0"/>
              <a:t>ı</a:t>
            </a:r>
            <a:r>
              <a:rPr lang="en-US" sz="4400" b="1" u="sng" dirty="0"/>
              <a:t>f</a:t>
            </a:r>
            <a:r>
              <a:rPr lang="tr-TR" sz="4400" b="1" u="sng" dirty="0"/>
              <a:t>ı</a:t>
            </a:r>
            <a:r>
              <a:rPr lang="en-US" sz="4400" b="1" u="sng" dirty="0"/>
              <a:t> nedir?)</a:t>
            </a:r>
          </a:p>
          <a:p>
            <a:pPr algn="l"/>
            <a:r>
              <a:rPr lang="en-US" sz="4400" dirty="0"/>
              <a:t>• En basit biçimde, bir test </a:t>
            </a:r>
            <a:r>
              <a:rPr lang="en-US" sz="4400" dirty="0" smtClean="0"/>
              <a:t>case, </a:t>
            </a:r>
            <a:r>
              <a:rPr lang="en-US" sz="4400" dirty="0"/>
              <a:t>bir </a:t>
            </a:r>
            <a:r>
              <a:rPr lang="en-US" sz="4400" dirty="0" smtClean="0"/>
              <a:t>test yazılımınin </a:t>
            </a:r>
            <a:r>
              <a:rPr lang="en-US" sz="4400" dirty="0"/>
              <a:t>gereksinimleri karşılayıp karşılamadığını ve işlevlerini doğru bir şekilde yerine getirip getirmediğini belirlediği bir dizi koşul veya değişkendir. </a:t>
            </a:r>
          </a:p>
          <a:p>
            <a:pPr algn="l"/>
            <a:r>
              <a:rPr lang="en-US" sz="4400" dirty="0"/>
              <a:t>• Test </a:t>
            </a:r>
            <a:r>
              <a:rPr lang="en-US" sz="4400" dirty="0" smtClean="0"/>
              <a:t>case, </a:t>
            </a:r>
            <a:r>
              <a:rPr lang="en-US" sz="4400" dirty="0"/>
              <a:t>bir tester’ ın gerçekleştirdiği tek bir yürütülebilir testtir. Tek tek </a:t>
            </a:r>
            <a:r>
              <a:rPr lang="en-US" sz="4400" dirty="0" smtClean="0"/>
              <a:t>aşamalar (</a:t>
            </a:r>
            <a:r>
              <a:rPr lang="en-US" sz="4400" dirty="0"/>
              <a:t>step) takip edilerek yapilir.</a:t>
            </a:r>
          </a:p>
          <a:p>
            <a:pPr algn="l"/>
            <a:r>
              <a:rPr lang="en-US" sz="4400" dirty="0"/>
              <a:t>• Bir test </a:t>
            </a:r>
            <a:r>
              <a:rPr lang="en-US" sz="4400" dirty="0" smtClean="0"/>
              <a:t>case, </a:t>
            </a:r>
            <a:r>
              <a:rPr lang="en-US" sz="4400" dirty="0"/>
              <a:t>bir şeyin davranması gerektiği gibi davrandığını doğrulamak için bir dizi adım </a:t>
            </a:r>
            <a:r>
              <a:rPr lang="en-US" sz="4400" dirty="0" smtClean="0"/>
              <a:t>talimat </a:t>
            </a:r>
            <a:r>
              <a:rPr lang="en-US" sz="4400" dirty="0"/>
              <a:t>olarak düşünebilirsiniz. </a:t>
            </a:r>
          </a:p>
        </p:txBody>
      </p:sp>
    </p:spTree>
    <p:extLst>
      <p:ext uri="{BB962C8B-B14F-4D97-AF65-F5344CB8AC3E}">
        <p14:creationId xmlns:p14="http://schemas.microsoft.com/office/powerpoint/2010/main" val="1564037195"/>
      </p:ext>
    </p:extLst>
  </p:cSld>
  <p:clrMapOvr>
    <a:masterClrMapping/>
  </p:clrMapOvr>
  <p:transition spd="med"/>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752782" y="3063913"/>
            <a:ext cx="20872797" cy="904626"/>
          </a:xfrm>
        </p:spPr>
        <p:txBody>
          <a:bodyPr>
            <a:normAutofit lnSpcReduction="10000"/>
          </a:bodyPr>
          <a:lstStyle/>
          <a:p>
            <a:pPr marL="0" indent="0">
              <a:spcBef>
                <a:spcPts val="600"/>
              </a:spcBef>
              <a:spcAft>
                <a:spcPts val="1200"/>
              </a:spcAft>
              <a:buNone/>
            </a:pPr>
            <a:r>
              <a:rPr lang="en-US" sz="4400" b="0" u="sng" dirty="0" smtClean="0">
                <a:solidFill>
                  <a:schemeClr val="tx1"/>
                </a:solidFill>
              </a:rPr>
              <a:t>A </a:t>
            </a:r>
            <a:r>
              <a:rPr lang="en-US" sz="4400" b="0" u="sng" dirty="0">
                <a:solidFill>
                  <a:schemeClr val="tx1"/>
                </a:solidFill>
              </a:rPr>
              <a:t>test case often contains: (Bir test </a:t>
            </a:r>
            <a:r>
              <a:rPr lang="en-US" sz="4400" b="0" u="sng" dirty="0" smtClean="0">
                <a:solidFill>
                  <a:schemeClr val="tx1"/>
                </a:solidFill>
              </a:rPr>
              <a:t>senaryosu </a:t>
            </a:r>
            <a:r>
              <a:rPr lang="en-US" sz="4400" b="0" u="sng" dirty="0">
                <a:solidFill>
                  <a:schemeClr val="tx1"/>
                </a:solidFill>
              </a:rPr>
              <a:t>genellikle şunları içerir)  </a:t>
            </a:r>
            <a:endParaRPr lang="en-US" sz="4400" b="0" u="sng" dirty="0" smtClean="0">
              <a:solidFill>
                <a:schemeClr val="tx1"/>
              </a:solidFill>
            </a:endParaRPr>
          </a:p>
          <a:p>
            <a:pPr marL="0" indent="0">
              <a:spcBef>
                <a:spcPts val="600"/>
              </a:spcBef>
              <a:spcAft>
                <a:spcPts val="1200"/>
              </a:spcAft>
              <a:buNone/>
            </a:pPr>
            <a:endParaRPr lang="en-US" b="0" u="sng" dirty="0">
              <a:solidFill>
                <a:schemeClr val="tx1"/>
              </a:solidFill>
            </a:endParaRPr>
          </a:p>
        </p:txBody>
      </p:sp>
      <p:sp>
        <p:nvSpPr>
          <p:cNvPr id="4" name="Unvan 11"/>
          <p:cNvSpPr>
            <a:spLocks noGrp="1"/>
          </p:cNvSpPr>
          <p:nvPr>
            <p:ph type="title"/>
          </p:nvPr>
        </p:nvSpPr>
        <p:spPr>
          <a:xfrm>
            <a:off x="2088436" y="1282700"/>
            <a:ext cx="20201491" cy="1764586"/>
          </a:xfrm>
          <a:prstGeom prst="rect">
            <a:avLst/>
          </a:prstGeom>
        </p:spPr>
        <p:txBody>
          <a:bodyPr wrap="square">
            <a:spAutoFit/>
          </a:bodyPr>
          <a:lstStyle/>
          <a:p>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aSE DEVELOPMENT </a:t>
            </a:r>
            <a:br>
              <a:rPr lang="en-US" sz="6000" b="1" dirty="0" smtClean="0"/>
            </a:br>
            <a:r>
              <a:rPr lang="en-US" sz="6000" b="1" dirty="0" smtClean="0"/>
              <a:t>(Test KILIFI/SENARYOSU OLUSTURMA)</a:t>
            </a:r>
          </a:p>
        </p:txBody>
      </p:sp>
      <p:pic>
        <p:nvPicPr>
          <p:cNvPr id="5" name="Resim 4"/>
          <p:cNvPicPr>
            <a:picLocks noChangeAspect="1"/>
          </p:cNvPicPr>
          <p:nvPr/>
        </p:nvPicPr>
        <p:blipFill>
          <a:blip r:embed="rId2"/>
          <a:stretch>
            <a:fillRect/>
          </a:stretch>
        </p:blipFill>
        <p:spPr>
          <a:xfrm>
            <a:off x="930024" y="3870640"/>
            <a:ext cx="10492618" cy="5688996"/>
          </a:xfrm>
          <a:prstGeom prst="rect">
            <a:avLst/>
          </a:prstGeom>
        </p:spPr>
      </p:pic>
      <p:pic>
        <p:nvPicPr>
          <p:cNvPr id="8" name="Picture 2" descr="Te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89180" y="4223932"/>
            <a:ext cx="10795955" cy="810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6511984"/>
      </p:ext>
    </p:extLst>
  </p:cSld>
  <p:clrMapOvr>
    <a:masterClrMapping/>
  </p:clrMapOvr>
  <p:transition spd="med"/>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1"/>
          <p:cNvSpPr>
            <a:spLocks noGrp="1"/>
          </p:cNvSpPr>
          <p:nvPr>
            <p:ph type="title"/>
          </p:nvPr>
        </p:nvSpPr>
        <p:spPr>
          <a:xfrm>
            <a:off x="2088436" y="1282700"/>
            <a:ext cx="20201491" cy="1764586"/>
          </a:xfrm>
          <a:prstGeom prst="rect">
            <a:avLst/>
          </a:prstGeom>
        </p:spPr>
        <p:txBody>
          <a:bodyPr wrap="square">
            <a:spAutoFit/>
          </a:bodyPr>
          <a:lstStyle/>
          <a:p>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aSE DEVELOPMENT </a:t>
            </a:r>
            <a:br>
              <a:rPr lang="en-US" sz="6000" b="1" dirty="0" smtClean="0"/>
            </a:br>
            <a:r>
              <a:rPr lang="en-US" sz="6000" b="1" dirty="0" smtClean="0"/>
              <a:t>(Test KILIFI/SENARYOSU OLUSTURMA)</a:t>
            </a:r>
          </a:p>
        </p:txBody>
      </p:sp>
      <p:pic>
        <p:nvPicPr>
          <p:cNvPr id="6" name="Content Placeholder 3"/>
          <p:cNvPicPr>
            <a:picLocks noChangeAspect="1"/>
          </p:cNvPicPr>
          <p:nvPr/>
        </p:nvPicPr>
        <p:blipFill>
          <a:blip r:embed="rId2"/>
          <a:stretch>
            <a:fillRect/>
          </a:stretch>
        </p:blipFill>
        <p:spPr>
          <a:xfrm>
            <a:off x="3175562" y="3581752"/>
            <a:ext cx="18027237" cy="78615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Tree>
    <p:extLst>
      <p:ext uri="{BB962C8B-B14F-4D97-AF65-F5344CB8AC3E}">
        <p14:creationId xmlns:p14="http://schemas.microsoft.com/office/powerpoint/2010/main" val="2633632785"/>
      </p:ext>
    </p:extLst>
  </p:cSld>
  <p:clrMapOvr>
    <a:masterClrMapping/>
  </p:clrMapOvr>
  <p:transition spd="med"/>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1"/>
          <p:cNvSpPr>
            <a:spLocks noGrp="1"/>
          </p:cNvSpPr>
          <p:nvPr>
            <p:ph type="title"/>
          </p:nvPr>
        </p:nvSpPr>
        <p:spPr>
          <a:xfrm>
            <a:off x="2088436" y="1282700"/>
            <a:ext cx="20201491" cy="1764586"/>
          </a:xfrm>
          <a:prstGeom prst="rect">
            <a:avLst/>
          </a:prstGeom>
        </p:spPr>
        <p:txBody>
          <a:bodyPr wrap="square">
            <a:spAutoFit/>
          </a:bodyPr>
          <a:lstStyle/>
          <a:p>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aSE DEVELOPMENT </a:t>
            </a:r>
            <a:br>
              <a:rPr lang="en-US" sz="6000" b="1" dirty="0" smtClean="0"/>
            </a:br>
            <a:r>
              <a:rPr lang="en-US" sz="6000" b="1" dirty="0" smtClean="0"/>
              <a:t>(Test KILIFI/SENARYOSU OLUSTURMA)</a:t>
            </a:r>
          </a:p>
        </p:txBody>
      </p:sp>
      <p:pic>
        <p:nvPicPr>
          <p:cNvPr id="18436" name="Picture 4" descr="Test Case sample, simple test case with precondition and postcondition done  in Exc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88920" y="7376862"/>
            <a:ext cx="10651500" cy="4676593"/>
          </a:xfrm>
          <a:prstGeom prst="rect">
            <a:avLst/>
          </a:prstGeom>
          <a:noFill/>
          <a:extLst>
            <a:ext uri="{909E8E84-426E-40DD-AFC4-6F175D3DCCD1}">
              <a14:hiddenFill xmlns:a14="http://schemas.microsoft.com/office/drawing/2010/main">
                <a:solidFill>
                  <a:srgbClr val="FFFFFF"/>
                </a:solidFill>
              </a14:hiddenFill>
            </a:ext>
          </a:extLst>
        </p:spPr>
      </p:pic>
      <p:pic>
        <p:nvPicPr>
          <p:cNvPr id="8" name="Resim 7"/>
          <p:cNvPicPr>
            <a:picLocks noChangeAspect="1"/>
          </p:cNvPicPr>
          <p:nvPr/>
        </p:nvPicPr>
        <p:blipFill>
          <a:blip r:embed="rId3"/>
          <a:stretch>
            <a:fillRect/>
          </a:stretch>
        </p:blipFill>
        <p:spPr>
          <a:xfrm>
            <a:off x="2711709" y="3081031"/>
            <a:ext cx="15177280" cy="3119828"/>
          </a:xfrm>
          <a:prstGeom prst="rect">
            <a:avLst/>
          </a:prstGeom>
        </p:spPr>
      </p:pic>
      <p:pic>
        <p:nvPicPr>
          <p:cNvPr id="9" name="Resim 8"/>
          <p:cNvPicPr>
            <a:picLocks noChangeAspect="1"/>
          </p:cNvPicPr>
          <p:nvPr/>
        </p:nvPicPr>
        <p:blipFill>
          <a:blip r:embed="rId4"/>
          <a:stretch>
            <a:fillRect/>
          </a:stretch>
        </p:blipFill>
        <p:spPr>
          <a:xfrm>
            <a:off x="317523" y="6930889"/>
            <a:ext cx="12338888" cy="2928006"/>
          </a:xfrm>
          <a:prstGeom prst="rect">
            <a:avLst/>
          </a:prstGeom>
        </p:spPr>
      </p:pic>
    </p:spTree>
    <p:extLst>
      <p:ext uri="{BB962C8B-B14F-4D97-AF65-F5344CB8AC3E}">
        <p14:creationId xmlns:p14="http://schemas.microsoft.com/office/powerpoint/2010/main" val="2506551700"/>
      </p:ext>
    </p:extLst>
  </p:cSld>
  <p:clrMapOvr>
    <a:masterClrMapping/>
  </p:clrMapOvr>
  <p:transition spd="med"/>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2088436" y="3739046"/>
            <a:ext cx="20026746" cy="6863417"/>
          </a:xfrm>
          <a:prstGeom prst="rect">
            <a:avLst/>
          </a:prstGeom>
        </p:spPr>
        <p:txBody>
          <a:bodyPr wrap="square">
            <a:spAutoFit/>
          </a:bodyPr>
          <a:lstStyle/>
          <a:p>
            <a:pPr lvl="0" algn="l" defTabSz="914400" eaLnBrk="0" fontAlgn="base">
              <a:spcBef>
                <a:spcPct val="0"/>
              </a:spcBef>
              <a:spcAft>
                <a:spcPct val="0"/>
              </a:spcAft>
            </a:pPr>
            <a:r>
              <a:rPr lang="tr-TR" altLang="tr-TR" sz="4400" i="1" dirty="0" smtClean="0">
                <a:solidFill>
                  <a:schemeClr val="bg2">
                    <a:lumMod val="10000"/>
                  </a:schemeClr>
                </a:solidFill>
                <a:latin typeface="JetBrains Mono"/>
              </a:rPr>
              <a:t>1."http://webdriveruniversity.com/" adresine gidin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2."Login Portal" a  kadar asagi inin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3."Login Portal" a tiklayin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4.Diger window'a gecin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5."username" ve  "password" kutularina </a:t>
            </a:r>
            <a:r>
              <a:rPr lang="en-US" altLang="tr-TR" sz="4400" i="1" dirty="0" smtClean="0">
                <a:solidFill>
                  <a:schemeClr val="bg2">
                    <a:lumMod val="10000"/>
                  </a:schemeClr>
                </a:solidFill>
                <a:latin typeface="JetBrains Mono"/>
              </a:rPr>
              <a:t>rastgele </a:t>
            </a:r>
            <a:r>
              <a:rPr lang="tr-TR" altLang="tr-TR" sz="4400" i="1" dirty="0" smtClean="0">
                <a:solidFill>
                  <a:schemeClr val="bg2">
                    <a:lumMod val="10000"/>
                  </a:schemeClr>
                </a:solidFill>
                <a:latin typeface="JetBrains Mono"/>
              </a:rPr>
              <a:t>deger yazdirin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6."login" butonuna basin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7.Popup'ta cikan yazinin "validation failed" oldugunu test edin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8.Ok diyerek Popup'i kapatin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9.Ilk sayfaya geri donun</a:t>
            </a:r>
            <a:br>
              <a:rPr lang="tr-TR" altLang="tr-TR" sz="4400" i="1" dirty="0" smtClean="0">
                <a:solidFill>
                  <a:schemeClr val="bg2">
                    <a:lumMod val="10000"/>
                  </a:schemeClr>
                </a:solidFill>
                <a:latin typeface="JetBrains Mono"/>
              </a:rPr>
            </a:br>
            <a:r>
              <a:rPr lang="tr-TR" altLang="tr-TR" sz="4400" i="1" dirty="0" smtClean="0">
                <a:solidFill>
                  <a:schemeClr val="bg2">
                    <a:lumMod val="10000"/>
                  </a:schemeClr>
                </a:solidFill>
                <a:latin typeface="JetBrains Mono"/>
              </a:rPr>
              <a:t>10.Ilk sayfaya donuldugunu test edin</a:t>
            </a:r>
            <a:endParaRPr lang="tr-TR" altLang="tr-TR" sz="4400" dirty="0">
              <a:solidFill>
                <a:schemeClr val="bg2">
                  <a:lumMod val="10000"/>
                </a:schemeClr>
              </a:solidFill>
              <a:latin typeface="Arial" panose="020B0604020202020204" pitchFamily="34" charset="0"/>
            </a:endParaRPr>
          </a:p>
        </p:txBody>
      </p:sp>
      <p:sp>
        <p:nvSpPr>
          <p:cNvPr id="6" name="Unvan 11"/>
          <p:cNvSpPr>
            <a:spLocks noGrp="1"/>
          </p:cNvSpPr>
          <p:nvPr>
            <p:ph type="title"/>
          </p:nvPr>
        </p:nvSpPr>
        <p:spPr>
          <a:xfrm>
            <a:off x="2088436" y="1282700"/>
            <a:ext cx="20201491" cy="1764586"/>
          </a:xfrm>
          <a:prstGeom prst="rect">
            <a:avLst/>
          </a:prstGeom>
        </p:spPr>
        <p:txBody>
          <a:bodyPr wrap="square">
            <a:spAutoFit/>
          </a:bodyPr>
          <a:lstStyle/>
          <a:p>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aSE DEVELOPMENT </a:t>
            </a:r>
            <a:br>
              <a:rPr lang="en-US" sz="6000" b="1" dirty="0" smtClean="0"/>
            </a:br>
            <a:r>
              <a:rPr lang="en-US" sz="6000" b="1" dirty="0" smtClean="0"/>
              <a:t>(Test KILIFI/SENARYOSU OLUSTURMA)</a:t>
            </a:r>
          </a:p>
        </p:txBody>
      </p:sp>
    </p:spTree>
    <p:extLst>
      <p:ext uri="{BB962C8B-B14F-4D97-AF65-F5344CB8AC3E}">
        <p14:creationId xmlns:p14="http://schemas.microsoft.com/office/powerpoint/2010/main" val="381308880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a:xfrm>
            <a:off x="2575033" y="1245366"/>
            <a:ext cx="19833021" cy="2810108"/>
          </a:xfrm>
        </p:spPr>
        <p:txBody>
          <a:bodyPr>
            <a:normAutofit fontScale="90000"/>
          </a:bodyPr>
          <a:lstStyle/>
          <a:p>
            <a:pPr algn="ctr"/>
            <a:r>
              <a:rPr lang="en-US" dirty="0" smtClean="0"/>
              <a:t>SOFTWARE DEVOLOPMENT PHASES</a:t>
            </a:r>
            <a:br>
              <a:rPr lang="en-US" dirty="0" smtClean="0"/>
            </a:br>
            <a:r>
              <a:rPr lang="en-US" dirty="0" smtClean="0"/>
              <a:t>YAZILIM GELISTIRME ASAMALARI</a:t>
            </a:r>
            <a:endParaRPr lang="tr-TR" dirty="0"/>
          </a:p>
        </p:txBody>
      </p:sp>
      <p:pic>
        <p:nvPicPr>
          <p:cNvPr id="1026" name="Picture 2" descr="https://www.arassoft.com.tr/images/yazilim-geli%C5%9Ftirme-s%C3%BCre%C3%A7leri-ca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3008" y="3542517"/>
            <a:ext cx="8743099" cy="87430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84750"/>
      </p:ext>
    </p:extLst>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563255" y="2615815"/>
            <a:ext cx="21629254" cy="9209040"/>
          </a:xfrm>
        </p:spPr>
        <p:txBody>
          <a:bodyPr>
            <a:normAutofit lnSpcReduction="10000"/>
          </a:bodyPr>
          <a:lstStyle/>
          <a:p>
            <a:pPr>
              <a:spcBef>
                <a:spcPts val="1200"/>
              </a:spcBef>
              <a:buFont typeface="Wingdings" panose="05000000000000000000" pitchFamily="2" charset="2"/>
              <a:buChar char="Ø"/>
            </a:pPr>
            <a:r>
              <a:rPr lang="en-US" sz="4400" b="0" dirty="0" smtClean="0">
                <a:solidFill>
                  <a:schemeClr val="bg2">
                    <a:lumMod val="10000"/>
                  </a:schemeClr>
                </a:solidFill>
              </a:rPr>
              <a:t>Genellikle </a:t>
            </a:r>
            <a:r>
              <a:rPr lang="en-US" sz="4400" b="0" dirty="0">
                <a:solidFill>
                  <a:schemeClr val="bg2">
                    <a:lumMod val="10000"/>
                  </a:schemeClr>
                </a:solidFill>
              </a:rPr>
              <a:t>KG (QA) ekibinden </a:t>
            </a:r>
            <a:r>
              <a:rPr lang="en-US" sz="4400" b="0" dirty="0" smtClean="0">
                <a:solidFill>
                  <a:schemeClr val="bg2">
                    <a:lumMod val="10000"/>
                  </a:schemeClr>
                </a:solidFill>
              </a:rPr>
              <a:t>tecrubeli biri </a:t>
            </a:r>
            <a:r>
              <a:rPr lang="en-US" sz="4400" b="0" dirty="0">
                <a:solidFill>
                  <a:schemeClr val="bg2">
                    <a:lumMod val="10000"/>
                  </a:schemeClr>
                </a:solidFill>
              </a:rPr>
              <a:t>test </a:t>
            </a:r>
            <a:r>
              <a:rPr lang="en-US" sz="4400" b="0" dirty="0" smtClean="0">
                <a:solidFill>
                  <a:schemeClr val="bg2">
                    <a:lumMod val="10000"/>
                  </a:schemeClr>
                </a:solidFill>
              </a:rPr>
              <a:t>case’leri </a:t>
            </a:r>
            <a:r>
              <a:rPr lang="en-US" sz="4400" b="0" dirty="0">
                <a:solidFill>
                  <a:schemeClr val="bg2">
                    <a:lumMod val="10000"/>
                  </a:schemeClr>
                </a:solidFill>
              </a:rPr>
              <a:t>yazar.</a:t>
            </a:r>
          </a:p>
          <a:p>
            <a:pPr>
              <a:spcBef>
                <a:spcPts val="1200"/>
              </a:spcBef>
              <a:buFont typeface="Wingdings" panose="05000000000000000000" pitchFamily="2" charset="2"/>
              <a:buChar char="Ø"/>
            </a:pPr>
            <a:r>
              <a:rPr lang="en-US" sz="4400" b="0" dirty="0" smtClean="0">
                <a:solidFill>
                  <a:schemeClr val="bg2">
                    <a:lumMod val="10000"/>
                  </a:schemeClr>
                </a:solidFill>
              </a:rPr>
              <a:t>Test case </a:t>
            </a:r>
            <a:r>
              <a:rPr lang="en-US" sz="4400" b="0" dirty="0">
                <a:solidFill>
                  <a:schemeClr val="bg2">
                    <a:lumMod val="10000"/>
                  </a:schemeClr>
                </a:solidFill>
              </a:rPr>
              <a:t>hazırlamak için her ekip kendi standart şablonunu </a:t>
            </a:r>
            <a:r>
              <a:rPr lang="en-US" sz="4400" b="0" dirty="0" smtClean="0">
                <a:solidFill>
                  <a:schemeClr val="bg2">
                    <a:lumMod val="10000"/>
                  </a:schemeClr>
                </a:solidFill>
              </a:rPr>
              <a:t>kullanır.</a:t>
            </a:r>
          </a:p>
          <a:p>
            <a:pPr marL="0" indent="0">
              <a:spcBef>
                <a:spcPts val="1200"/>
              </a:spcBef>
              <a:buNone/>
            </a:pPr>
            <a:r>
              <a:rPr lang="en-US" sz="4400" b="0" dirty="0">
                <a:solidFill>
                  <a:schemeClr val="bg2">
                    <a:lumMod val="10000"/>
                  </a:schemeClr>
                </a:solidFill>
              </a:rPr>
              <a:t> </a:t>
            </a:r>
            <a:r>
              <a:rPr lang="en-US" sz="4400" b="0" dirty="0" smtClean="0">
                <a:solidFill>
                  <a:schemeClr val="bg2">
                    <a:lumMod val="10000"/>
                  </a:schemeClr>
                </a:solidFill>
              </a:rPr>
              <a:t>   </a:t>
            </a:r>
            <a:r>
              <a:rPr lang="en-US" sz="4400" b="0" dirty="0">
                <a:solidFill>
                  <a:schemeClr val="bg2">
                    <a:lumMod val="10000"/>
                  </a:schemeClr>
                </a:solidFill>
              </a:rPr>
              <a:t>Genelde manual testerlar yapar ve ayni dokumani kullanarak Automation testerler </a:t>
            </a:r>
            <a:r>
              <a:rPr lang="en-US" sz="4400" b="0" dirty="0" smtClean="0">
                <a:solidFill>
                  <a:schemeClr val="bg2">
                    <a:lumMod val="10000"/>
                  </a:schemeClr>
                </a:solidFill>
              </a:rPr>
              <a:t>	  scriptlerini </a:t>
            </a:r>
            <a:r>
              <a:rPr lang="en-US" sz="4400" b="0" dirty="0">
                <a:solidFill>
                  <a:schemeClr val="bg2">
                    <a:lumMod val="10000"/>
                  </a:schemeClr>
                </a:solidFill>
              </a:rPr>
              <a:t>(kodlarini)yazarlar</a:t>
            </a:r>
          </a:p>
          <a:p>
            <a:pPr>
              <a:spcBef>
                <a:spcPts val="1200"/>
              </a:spcBef>
              <a:buFont typeface="Wingdings" panose="05000000000000000000" pitchFamily="2" charset="2"/>
              <a:buChar char="Ø"/>
            </a:pPr>
            <a:r>
              <a:rPr lang="en-US" sz="4400" b="0" dirty="0" smtClean="0">
                <a:solidFill>
                  <a:schemeClr val="bg2">
                    <a:lumMod val="10000"/>
                  </a:schemeClr>
                </a:solidFill>
              </a:rPr>
              <a:t>	Developerlar </a:t>
            </a:r>
            <a:r>
              <a:rPr lang="en-US" sz="4400" b="0" dirty="0">
                <a:solidFill>
                  <a:schemeClr val="bg2">
                    <a:lumMod val="10000"/>
                  </a:schemeClr>
                </a:solidFill>
              </a:rPr>
              <a:t>normalde bir test data olustururlar veya hazir olan bir datayi BA den </a:t>
            </a:r>
            <a:r>
              <a:rPr lang="en-US" sz="4400" b="0" dirty="0" smtClean="0">
                <a:solidFill>
                  <a:schemeClr val="bg2">
                    <a:lumMod val="10000"/>
                  </a:schemeClr>
                </a:solidFill>
              </a:rPr>
              <a:t>	veya </a:t>
            </a:r>
            <a:r>
              <a:rPr lang="en-US" sz="4400" b="0" dirty="0">
                <a:solidFill>
                  <a:schemeClr val="bg2">
                    <a:lumMod val="10000"/>
                  </a:schemeClr>
                </a:solidFill>
              </a:rPr>
              <a:t>PO alirlar sonra onu gunceller ve gelistirirler.</a:t>
            </a:r>
          </a:p>
          <a:p>
            <a:pPr>
              <a:spcBef>
                <a:spcPts val="1200"/>
              </a:spcBef>
              <a:buFont typeface="Wingdings" panose="05000000000000000000" pitchFamily="2" charset="2"/>
              <a:buChar char="Ø"/>
            </a:pPr>
            <a:r>
              <a:rPr lang="en-US" sz="4400" b="0" dirty="0">
                <a:solidFill>
                  <a:schemeClr val="bg2">
                    <a:lumMod val="10000"/>
                  </a:schemeClr>
                </a:solidFill>
              </a:rPr>
              <a:t>Biz de kendimiz developerlardan alip ayni test datayi gelistirir ve test </a:t>
            </a:r>
            <a:r>
              <a:rPr lang="en-US" sz="4400" b="0" dirty="0" smtClean="0">
                <a:solidFill>
                  <a:schemeClr val="bg2">
                    <a:lumMod val="10000"/>
                  </a:schemeClr>
                </a:solidFill>
              </a:rPr>
              <a:t>ederiz.</a:t>
            </a:r>
            <a:endParaRPr lang="en-US" sz="4400" b="0" dirty="0">
              <a:solidFill>
                <a:schemeClr val="bg2">
                  <a:lumMod val="10000"/>
                </a:schemeClr>
              </a:solidFill>
            </a:endParaRPr>
          </a:p>
          <a:p>
            <a:pPr marL="0" indent="0">
              <a:spcBef>
                <a:spcPts val="1200"/>
              </a:spcBef>
              <a:buNone/>
            </a:pPr>
            <a:r>
              <a:rPr lang="en-US" sz="4400" b="0" dirty="0" smtClean="0">
                <a:solidFill>
                  <a:schemeClr val="bg2">
                    <a:lumMod val="10000"/>
                  </a:schemeClr>
                </a:solidFill>
              </a:rPr>
              <a:t>		Veya </a:t>
            </a:r>
            <a:r>
              <a:rPr lang="en-US" sz="4400" b="0" dirty="0">
                <a:solidFill>
                  <a:schemeClr val="bg2">
                    <a:lumMod val="10000"/>
                  </a:schemeClr>
                </a:solidFill>
              </a:rPr>
              <a:t>Test lead Acceptence Criteria’lara gore kendisi bir test data hazirlayabilir.</a:t>
            </a:r>
          </a:p>
          <a:p>
            <a:pPr marL="0" indent="0">
              <a:spcBef>
                <a:spcPts val="1200"/>
              </a:spcBef>
              <a:buNone/>
            </a:pPr>
            <a:endParaRPr lang="en-US" sz="4400" b="0" dirty="0" smtClean="0">
              <a:solidFill>
                <a:schemeClr val="bg2">
                  <a:lumMod val="10000"/>
                </a:schemeClr>
              </a:solidFill>
            </a:endParaRPr>
          </a:p>
          <a:p>
            <a:pPr>
              <a:spcBef>
                <a:spcPts val="1200"/>
              </a:spcBef>
              <a:buFont typeface="Wingdings" panose="05000000000000000000" pitchFamily="2" charset="2"/>
              <a:buChar char="Ø"/>
            </a:pPr>
            <a:r>
              <a:rPr lang="en-US" sz="4400" b="0" dirty="0" smtClean="0">
                <a:solidFill>
                  <a:schemeClr val="bg2">
                    <a:lumMod val="10000"/>
                  </a:schemeClr>
                </a:solidFill>
              </a:rPr>
              <a:t>SDET : Software Development Engineer In Test : Bir Framework’u sifirdan olusturabilecek kisidir.</a:t>
            </a:r>
          </a:p>
          <a:p>
            <a:pPr marL="0" indent="0">
              <a:spcBef>
                <a:spcPts val="1200"/>
              </a:spcBef>
              <a:buNone/>
            </a:pPr>
            <a:r>
              <a:rPr lang="en-US" sz="4400" b="0" dirty="0" smtClean="0">
                <a:solidFill>
                  <a:schemeClr val="bg2">
                    <a:lumMod val="10000"/>
                  </a:schemeClr>
                </a:solidFill>
              </a:rPr>
              <a:t>	  Automation Tester : Hazir yazilmis test case’leri kullanarak test yapar, 	    									olusturulmus framework’leri kullanir.</a:t>
            </a:r>
          </a:p>
          <a:p>
            <a:pPr marL="0" indent="0">
              <a:buNone/>
            </a:pPr>
            <a:endParaRPr lang="en-US" sz="4400" b="0" dirty="0"/>
          </a:p>
        </p:txBody>
      </p:sp>
      <p:sp>
        <p:nvSpPr>
          <p:cNvPr id="3" name="Unvan 2"/>
          <p:cNvSpPr>
            <a:spLocks noGrp="1"/>
          </p:cNvSpPr>
          <p:nvPr>
            <p:ph type="title"/>
          </p:nvPr>
        </p:nvSpPr>
        <p:spPr>
          <a:xfrm>
            <a:off x="2088436" y="1282700"/>
            <a:ext cx="20201491" cy="1065645"/>
          </a:xfrm>
        </p:spPr>
        <p:txBody>
          <a:bodyPr>
            <a:normAutofit/>
          </a:bodyPr>
          <a:lstStyle/>
          <a:p>
            <a:r>
              <a:rPr lang="en-US" sz="6000" dirty="0" smtClean="0"/>
              <a:t>Test Case’leri kim yazar?</a:t>
            </a:r>
            <a:endParaRPr lang="tr-TR" sz="6000" dirty="0"/>
          </a:p>
        </p:txBody>
      </p:sp>
    </p:spTree>
    <p:extLst>
      <p:ext uri="{BB962C8B-B14F-4D97-AF65-F5344CB8AC3E}">
        <p14:creationId xmlns:p14="http://schemas.microsoft.com/office/powerpoint/2010/main" val="894686120"/>
      </p:ext>
    </p:extLst>
  </p:cSld>
  <p:clrMapOvr>
    <a:masterClrMapping/>
  </p:clrMapOvr>
  <p:transition spd="med"/>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3806968" y="4044660"/>
            <a:ext cx="16621559" cy="4982097"/>
          </a:xfrm>
          <a:prstGeom prst="rect">
            <a:avLst/>
          </a:prstGeom>
        </p:spPr>
      </p:pic>
      <p:sp>
        <p:nvSpPr>
          <p:cNvPr id="5" name="Dikdörtgen 4"/>
          <p:cNvSpPr/>
          <p:nvPr/>
        </p:nvSpPr>
        <p:spPr>
          <a:xfrm>
            <a:off x="7748058" y="1951258"/>
            <a:ext cx="6560322" cy="1015663"/>
          </a:xfrm>
          <a:prstGeom prst="rect">
            <a:avLst/>
          </a:prstGeom>
        </p:spPr>
        <p:txBody>
          <a:bodyPr wrap="none">
            <a:spAutoFit/>
          </a:bodyPr>
          <a:lstStyle/>
          <a:p>
            <a:r>
              <a:rPr lang="en-US" sz="6000" b="1" dirty="0" smtClean="0">
                <a:solidFill>
                  <a:srgbClr val="C00000"/>
                </a:solidFill>
              </a:rPr>
              <a:t>O</a:t>
            </a:r>
            <a:r>
              <a:rPr lang="en-US" sz="6000" b="1" dirty="0" smtClean="0">
                <a:solidFill>
                  <a:schemeClr val="bg2">
                    <a:lumMod val="10000"/>
                  </a:schemeClr>
                </a:solidFill>
              </a:rPr>
              <a:t>rnek</a:t>
            </a:r>
            <a:r>
              <a:rPr lang="en-US" sz="6000" b="1" dirty="0" smtClean="0">
                <a:solidFill>
                  <a:srgbClr val="C00000"/>
                </a:solidFill>
              </a:rPr>
              <a:t> T</a:t>
            </a:r>
            <a:r>
              <a:rPr lang="en-US" sz="6000" b="1" dirty="0" smtClean="0"/>
              <a:t>est  </a:t>
            </a:r>
            <a:r>
              <a:rPr lang="en-US" sz="6000" b="1" dirty="0" smtClean="0">
                <a:solidFill>
                  <a:srgbClr val="C00000"/>
                </a:solidFill>
              </a:rPr>
              <a:t>C</a:t>
            </a:r>
            <a:r>
              <a:rPr lang="en-US" sz="6000" b="1" dirty="0" smtClean="0"/>
              <a:t>ase</a:t>
            </a:r>
            <a:endParaRPr lang="tr-TR" sz="6000" dirty="0"/>
          </a:p>
        </p:txBody>
      </p:sp>
    </p:spTree>
    <p:extLst>
      <p:ext uri="{BB962C8B-B14F-4D97-AF65-F5344CB8AC3E}">
        <p14:creationId xmlns:p14="http://schemas.microsoft.com/office/powerpoint/2010/main" val="2967352944"/>
      </p:ext>
    </p:extLst>
  </p:cSld>
  <p:clrMapOvr>
    <a:masterClrMapping/>
  </p:clrMapOvr>
  <p:transition spd="med"/>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1486332" y="2677823"/>
            <a:ext cx="21124286" cy="9433674"/>
          </a:xfrm>
          <a:prstGeom prst="rect">
            <a:avLst/>
          </a:prstGeom>
        </p:spPr>
      </p:pic>
      <p:sp>
        <p:nvSpPr>
          <p:cNvPr id="5" name="Dikdörtgen 4"/>
          <p:cNvSpPr/>
          <p:nvPr/>
        </p:nvSpPr>
        <p:spPr>
          <a:xfrm>
            <a:off x="7581803" y="1431712"/>
            <a:ext cx="6560322" cy="1015663"/>
          </a:xfrm>
          <a:prstGeom prst="rect">
            <a:avLst/>
          </a:prstGeom>
        </p:spPr>
        <p:txBody>
          <a:bodyPr wrap="none">
            <a:spAutoFit/>
          </a:bodyPr>
          <a:lstStyle/>
          <a:p>
            <a:r>
              <a:rPr lang="en-US" sz="6000" b="1" dirty="0" smtClean="0">
                <a:solidFill>
                  <a:srgbClr val="C00000"/>
                </a:solidFill>
              </a:rPr>
              <a:t>O</a:t>
            </a:r>
            <a:r>
              <a:rPr lang="en-US" sz="6000" b="1" dirty="0" smtClean="0">
                <a:solidFill>
                  <a:schemeClr val="bg2">
                    <a:lumMod val="10000"/>
                  </a:schemeClr>
                </a:solidFill>
              </a:rPr>
              <a:t>rnek</a:t>
            </a:r>
            <a:r>
              <a:rPr lang="en-US" sz="6000" b="1" dirty="0" smtClean="0">
                <a:solidFill>
                  <a:srgbClr val="C00000"/>
                </a:solidFill>
              </a:rPr>
              <a:t> T</a:t>
            </a:r>
            <a:r>
              <a:rPr lang="en-US" sz="6000" b="1" dirty="0" smtClean="0"/>
              <a:t>est  </a:t>
            </a:r>
            <a:r>
              <a:rPr lang="en-US" sz="6000" b="1" dirty="0" smtClean="0">
                <a:solidFill>
                  <a:srgbClr val="C00000"/>
                </a:solidFill>
              </a:rPr>
              <a:t>C</a:t>
            </a:r>
            <a:r>
              <a:rPr lang="en-US" sz="6000" b="1" dirty="0" smtClean="0"/>
              <a:t>ase</a:t>
            </a:r>
            <a:endParaRPr lang="tr-TR" sz="6000" dirty="0"/>
          </a:p>
        </p:txBody>
      </p:sp>
    </p:spTree>
    <p:extLst>
      <p:ext uri="{BB962C8B-B14F-4D97-AF65-F5344CB8AC3E}">
        <p14:creationId xmlns:p14="http://schemas.microsoft.com/office/powerpoint/2010/main" val="1658871918"/>
      </p:ext>
    </p:extLst>
  </p:cSld>
  <p:clrMapOvr>
    <a:masterClrMapping/>
  </p:clrMapOvr>
  <p:transition spd="med"/>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773890" y="3634124"/>
            <a:ext cx="21190019" cy="8356985"/>
          </a:xfrm>
        </p:spPr>
        <p:txBody>
          <a:bodyPr>
            <a:normAutofit fontScale="62500" lnSpcReduction="20000"/>
          </a:bodyPr>
          <a:lstStyle/>
          <a:p>
            <a:pPr marL="0" indent="0">
              <a:buNone/>
            </a:pPr>
            <a:r>
              <a:rPr lang="en-US" sz="8000" b="0" dirty="0">
                <a:solidFill>
                  <a:schemeClr val="bg2">
                    <a:lumMod val="10000"/>
                  </a:schemeClr>
                </a:solidFill>
                <a:latin typeface="Arial" panose="020B0604020202020204" pitchFamily="34" charset="0"/>
                <a:cs typeface="Arial" panose="020B0604020202020204" pitchFamily="34" charset="0"/>
              </a:rPr>
              <a:t>Testinizi nerede ve hangi ortamda gerçekleştireceğinizi bilmelisiniz</a:t>
            </a:r>
          </a:p>
          <a:p>
            <a:pPr marL="0" indent="0">
              <a:buNone/>
            </a:pPr>
            <a:r>
              <a:rPr lang="en-US" sz="8000" b="0" dirty="0" smtClean="0">
                <a:solidFill>
                  <a:schemeClr val="bg2">
                    <a:lumMod val="10000"/>
                  </a:schemeClr>
                </a:solidFill>
                <a:latin typeface="Arial" panose="020B0604020202020204" pitchFamily="34" charset="0"/>
                <a:cs typeface="Arial" panose="020B0604020202020204" pitchFamily="34" charset="0"/>
              </a:rPr>
              <a:t>ve </a:t>
            </a:r>
            <a:r>
              <a:rPr lang="en-US" sz="8000" b="0" dirty="0">
                <a:solidFill>
                  <a:schemeClr val="bg2">
                    <a:lumMod val="10000"/>
                  </a:schemeClr>
                </a:solidFill>
                <a:latin typeface="Arial" panose="020B0604020202020204" pitchFamily="34" charset="0"/>
                <a:cs typeface="Arial" panose="020B0604020202020204" pitchFamily="34" charset="0"/>
              </a:rPr>
              <a:t>test verilerinize de sahip olmalısınız</a:t>
            </a:r>
            <a:r>
              <a:rPr lang="en-US" sz="8000" b="0" dirty="0" smtClean="0">
                <a:solidFill>
                  <a:schemeClr val="bg2">
                    <a:lumMod val="10000"/>
                  </a:schemeClr>
                </a:solidFill>
                <a:latin typeface="Arial" panose="020B0604020202020204" pitchFamily="34" charset="0"/>
                <a:cs typeface="Arial" panose="020B0604020202020204" pitchFamily="34" charset="0"/>
              </a:rPr>
              <a:t>!</a:t>
            </a:r>
          </a:p>
          <a:p>
            <a:pPr marL="0" indent="0">
              <a:buNone/>
            </a:pPr>
            <a:endParaRPr lang="en-US" sz="8000" b="0" dirty="0">
              <a:solidFill>
                <a:schemeClr val="bg2">
                  <a:lumMod val="10000"/>
                </a:schemeClr>
              </a:solidFill>
              <a:latin typeface="Arial" panose="020B0604020202020204" pitchFamily="34" charset="0"/>
              <a:cs typeface="Arial" panose="020B0604020202020204" pitchFamily="34" charset="0"/>
            </a:endParaRPr>
          </a:p>
          <a:p>
            <a:pPr marL="0" indent="0">
              <a:buNone/>
            </a:pPr>
            <a:r>
              <a:rPr lang="en-US" sz="8000" b="0" dirty="0">
                <a:solidFill>
                  <a:schemeClr val="bg2">
                    <a:lumMod val="10000"/>
                  </a:schemeClr>
                </a:solidFill>
                <a:latin typeface="Arial" panose="020B0604020202020204" pitchFamily="34" charset="0"/>
                <a:cs typeface="Arial" panose="020B0604020202020204" pitchFamily="34" charset="0"/>
              </a:rPr>
              <a:t>Dev (Development)</a:t>
            </a:r>
          </a:p>
          <a:p>
            <a:pPr marL="0" indent="0">
              <a:buNone/>
            </a:pPr>
            <a:r>
              <a:rPr lang="en-US" sz="8000" b="0" dirty="0">
                <a:solidFill>
                  <a:schemeClr val="bg2">
                    <a:lumMod val="10000"/>
                  </a:schemeClr>
                </a:solidFill>
                <a:latin typeface="Arial" panose="020B0604020202020204" pitchFamily="34" charset="0"/>
                <a:cs typeface="Arial" panose="020B0604020202020204" pitchFamily="34" charset="0"/>
              </a:rPr>
              <a:t>Test (Test ortami)</a:t>
            </a:r>
          </a:p>
          <a:p>
            <a:pPr marL="0" indent="0">
              <a:buNone/>
            </a:pPr>
            <a:r>
              <a:rPr lang="en-US" sz="8000" b="0" dirty="0">
                <a:solidFill>
                  <a:schemeClr val="bg2">
                    <a:lumMod val="10000"/>
                  </a:schemeClr>
                </a:solidFill>
                <a:latin typeface="Arial" panose="020B0604020202020204" pitchFamily="34" charset="0"/>
                <a:cs typeface="Arial" panose="020B0604020202020204" pitchFamily="34" charset="0"/>
              </a:rPr>
              <a:t>Stage (sahne)</a:t>
            </a:r>
          </a:p>
          <a:p>
            <a:pPr marL="0" indent="0">
              <a:buNone/>
            </a:pPr>
            <a:r>
              <a:rPr lang="en-US" sz="8000" b="0" dirty="0">
                <a:solidFill>
                  <a:schemeClr val="bg2">
                    <a:lumMod val="10000"/>
                  </a:schemeClr>
                </a:solidFill>
                <a:latin typeface="Arial" panose="020B0604020202020204" pitchFamily="34" charset="0"/>
                <a:cs typeface="Arial" panose="020B0604020202020204" pitchFamily="34" charset="0"/>
              </a:rPr>
              <a:t>Prod (uretim)</a:t>
            </a:r>
          </a:p>
          <a:p>
            <a:pPr marL="0" indent="0">
              <a:buNone/>
            </a:pPr>
            <a:endParaRPr lang="en-US" sz="4400" b="0" dirty="0">
              <a:solidFill>
                <a:schemeClr val="bg2">
                  <a:lumMod val="10000"/>
                </a:schemeClr>
              </a:solidFill>
              <a:latin typeface="Arial" panose="020B0604020202020204" pitchFamily="34" charset="0"/>
              <a:cs typeface="Arial" panose="020B0604020202020204" pitchFamily="34" charset="0"/>
            </a:endParaRPr>
          </a:p>
          <a:p>
            <a:pPr marL="0" indent="0">
              <a:buNone/>
            </a:pPr>
            <a:endParaRPr lang="tr-TR" dirty="0"/>
          </a:p>
        </p:txBody>
      </p:sp>
      <p:sp>
        <p:nvSpPr>
          <p:cNvPr id="4" name="Dikdörtgen 3"/>
          <p:cNvSpPr/>
          <p:nvPr/>
        </p:nvSpPr>
        <p:spPr>
          <a:xfrm>
            <a:off x="3991399" y="1475648"/>
            <a:ext cx="15772110" cy="1938992"/>
          </a:xfrm>
          <a:prstGeom prst="rect">
            <a:avLst/>
          </a:prstGeom>
        </p:spPr>
        <p:txBody>
          <a:bodyPr wrap="square">
            <a:spAutoFit/>
          </a:bodyPr>
          <a:lstStyle/>
          <a:p>
            <a:r>
              <a:rPr lang="en-US" sz="6000" b="1" dirty="0" smtClean="0">
                <a:solidFill>
                  <a:srgbClr val="C00000"/>
                </a:solidFill>
              </a:rPr>
              <a:t>4- T</a:t>
            </a:r>
            <a:r>
              <a:rPr lang="en-US" sz="6000" b="1" dirty="0" smtClean="0"/>
              <a:t>est  </a:t>
            </a:r>
            <a:r>
              <a:rPr lang="en-US" sz="6000" b="1" dirty="0" smtClean="0">
                <a:solidFill>
                  <a:srgbClr val="C00000"/>
                </a:solidFill>
              </a:rPr>
              <a:t>E</a:t>
            </a:r>
            <a:r>
              <a:rPr lang="en-US" sz="6000" b="1" dirty="0" smtClean="0"/>
              <a:t>nvironment </a:t>
            </a:r>
            <a:r>
              <a:rPr lang="en-US" sz="6000" b="1" dirty="0" smtClean="0">
                <a:solidFill>
                  <a:srgbClr val="C00000"/>
                </a:solidFill>
              </a:rPr>
              <a:t>S</a:t>
            </a:r>
            <a:r>
              <a:rPr lang="en-US" sz="6000" b="1" dirty="0" smtClean="0"/>
              <a:t>etup </a:t>
            </a:r>
            <a:r>
              <a:rPr lang="en-US" sz="6000" b="1" dirty="0"/>
              <a:t/>
            </a:r>
            <a:br>
              <a:rPr lang="en-US" sz="6000" b="1" dirty="0"/>
            </a:br>
            <a:r>
              <a:rPr lang="en-US" sz="6000" b="1" dirty="0"/>
              <a:t>(Test </a:t>
            </a:r>
            <a:r>
              <a:rPr lang="en-US" sz="6000" b="1" dirty="0" smtClean="0"/>
              <a:t>Ortami Kurulumu / Olusturulmasi)</a:t>
            </a:r>
            <a:endParaRPr lang="tr-TR" sz="6000" dirty="0"/>
          </a:p>
        </p:txBody>
      </p:sp>
    </p:spTree>
    <p:extLst>
      <p:ext uri="{BB962C8B-B14F-4D97-AF65-F5344CB8AC3E}">
        <p14:creationId xmlns:p14="http://schemas.microsoft.com/office/powerpoint/2010/main" val="937413478"/>
      </p:ext>
    </p:extLst>
  </p:cSld>
  <p:clrMapOvr>
    <a:masterClrMapping/>
  </p:clrMapOvr>
  <p:transition spd="med"/>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p:txBody>
          <a:bodyPr/>
          <a:lstStyle/>
          <a:p>
            <a:pPr marL="0" indent="0">
              <a:buNone/>
            </a:pPr>
            <a:r>
              <a:rPr lang="en-US" sz="4400" b="0" dirty="0">
                <a:solidFill>
                  <a:schemeClr val="bg2">
                    <a:lumMod val="10000"/>
                  </a:schemeClr>
                </a:solidFill>
                <a:latin typeface="Arial" panose="020B0604020202020204" pitchFamily="34" charset="0"/>
                <a:cs typeface="Arial" panose="020B0604020202020204" pitchFamily="34" charset="0"/>
              </a:rPr>
              <a:t>Her şey hazır olduğunda, planlanan tüm functionality (ler) test edebilir ve yürütebilirsiniz. </a:t>
            </a:r>
          </a:p>
          <a:p>
            <a:pPr marL="0" indent="0">
              <a:buNone/>
            </a:pPr>
            <a:r>
              <a:rPr lang="en-US" sz="4400" b="0" dirty="0">
                <a:solidFill>
                  <a:schemeClr val="bg2">
                    <a:lumMod val="10000"/>
                  </a:schemeClr>
                </a:solidFill>
                <a:latin typeface="Arial" panose="020B0604020202020204" pitchFamily="34" charset="0"/>
                <a:cs typeface="Arial" panose="020B0604020202020204" pitchFamily="34" charset="0"/>
              </a:rPr>
              <a:t>Manuel Testerlar testlerini manuel olarak yapar</a:t>
            </a:r>
          </a:p>
          <a:p>
            <a:pPr marL="0" indent="0">
              <a:buNone/>
            </a:pPr>
            <a:r>
              <a:rPr lang="en-US" sz="4400" b="0" dirty="0">
                <a:solidFill>
                  <a:schemeClr val="bg2">
                    <a:lumMod val="10000"/>
                  </a:schemeClr>
                </a:solidFill>
                <a:latin typeface="Arial" panose="020B0604020202020204" pitchFamily="34" charset="0"/>
                <a:cs typeface="Arial" panose="020B0604020202020204" pitchFamily="34" charset="0"/>
              </a:rPr>
              <a:t>Automation (Cross-functional) Tester scriptlerini yazarak test ederler</a:t>
            </a:r>
          </a:p>
          <a:p>
            <a:pPr marL="0" indent="0">
              <a:buNone/>
            </a:pPr>
            <a:endParaRPr lang="tr-TR" dirty="0"/>
          </a:p>
        </p:txBody>
      </p:sp>
      <p:sp>
        <p:nvSpPr>
          <p:cNvPr id="4" name="Dikdörtgen 3"/>
          <p:cNvSpPr/>
          <p:nvPr/>
        </p:nvSpPr>
        <p:spPr>
          <a:xfrm>
            <a:off x="3991399" y="1475648"/>
            <a:ext cx="15772110" cy="1938992"/>
          </a:xfrm>
          <a:prstGeom prst="rect">
            <a:avLst/>
          </a:prstGeom>
        </p:spPr>
        <p:txBody>
          <a:bodyPr wrap="square">
            <a:spAutoFit/>
          </a:bodyPr>
          <a:lstStyle/>
          <a:p>
            <a:r>
              <a:rPr lang="en-US" sz="6000" b="1" dirty="0" smtClean="0">
                <a:solidFill>
                  <a:srgbClr val="C00000"/>
                </a:solidFill>
              </a:rPr>
              <a:t>4- T</a:t>
            </a:r>
            <a:r>
              <a:rPr lang="en-US" sz="6000" b="1" dirty="0" smtClean="0"/>
              <a:t>est  </a:t>
            </a:r>
            <a:r>
              <a:rPr lang="en-US" sz="6000" b="1" dirty="0" smtClean="0">
                <a:solidFill>
                  <a:srgbClr val="C00000"/>
                </a:solidFill>
              </a:rPr>
              <a:t>E</a:t>
            </a:r>
            <a:r>
              <a:rPr lang="en-US" sz="6000" b="1" dirty="0" smtClean="0"/>
              <a:t>xecution </a:t>
            </a:r>
            <a:r>
              <a:rPr lang="en-US" sz="6000" b="1" dirty="0"/>
              <a:t/>
            </a:r>
            <a:br>
              <a:rPr lang="en-US" sz="6000" b="1" dirty="0"/>
            </a:br>
            <a:r>
              <a:rPr lang="en-US" sz="6000" b="1" dirty="0"/>
              <a:t>(</a:t>
            </a:r>
            <a:r>
              <a:rPr lang="en-US" sz="6000" b="1" dirty="0" smtClean="0"/>
              <a:t>Testin Uygulanmasi)</a:t>
            </a:r>
            <a:endParaRPr lang="tr-TR" sz="6000" dirty="0"/>
          </a:p>
        </p:txBody>
      </p:sp>
    </p:spTree>
    <p:extLst>
      <p:ext uri="{BB962C8B-B14F-4D97-AF65-F5344CB8AC3E}">
        <p14:creationId xmlns:p14="http://schemas.microsoft.com/office/powerpoint/2010/main" val="3347235163"/>
      </p:ext>
    </p:extLst>
  </p:cSld>
  <p:clrMapOvr>
    <a:masterClrMapping/>
  </p:clrMapOvr>
  <p:transition spd="med"/>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450109" y="3158837"/>
            <a:ext cx="21483782" cy="7775656"/>
          </a:xfrm>
        </p:spPr>
        <p:txBody>
          <a:bodyPr>
            <a:noAutofit/>
          </a:bodyPr>
          <a:lstStyle/>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Test case =&gt; </a:t>
            </a:r>
            <a:r>
              <a:rPr lang="en-US" sz="4400" b="0" dirty="0">
                <a:latin typeface="Arial" panose="020B0604020202020204" pitchFamily="34" charset="0"/>
                <a:cs typeface="Arial" panose="020B0604020202020204" pitchFamily="34" charset="0"/>
              </a:rPr>
              <a:t>adım adım neyi test edeceğinizi açıklayan senaryolarınızdır</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Test plan =&gt;</a:t>
            </a:r>
            <a:r>
              <a:rPr lang="en-US" sz="4400" b="0" dirty="0">
                <a:latin typeface="Arial" panose="020B0604020202020204" pitchFamily="34" charset="0"/>
                <a:cs typeface="Arial" panose="020B0604020202020204" pitchFamily="34" charset="0"/>
              </a:rPr>
              <a:t>Test kapsamı, yaklaşım kaynakları ve amaçlanan test faaliyetlerinin zamanlamasını tanımlayan giriş ve çıkış kriterleri.</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Test execution =&gt; </a:t>
            </a:r>
            <a:r>
              <a:rPr lang="en-US" sz="4400" b="0" dirty="0">
                <a:latin typeface="Arial" panose="020B0604020202020204" pitchFamily="34" charset="0"/>
                <a:cs typeface="Arial" panose="020B0604020202020204" pitchFamily="34" charset="0"/>
              </a:rPr>
              <a:t>Scriptler hazır olduğunda, çalıştırır veya manuel olarak testinizi gercekleştirirsiniz.</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Test data =&gt; </a:t>
            </a:r>
            <a:r>
              <a:rPr lang="en-US" sz="4400" b="0" dirty="0">
                <a:latin typeface="Arial" panose="020B0604020202020204" pitchFamily="34" charset="0"/>
                <a:cs typeface="Arial" panose="020B0604020202020204" pitchFamily="34" charset="0"/>
              </a:rPr>
              <a:t>functionality (leri) test etmek için kullanmanız gereken veriler</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Acceptance criteria =&gt;</a:t>
            </a:r>
            <a:r>
              <a:rPr lang="en-US" sz="4400" b="0" dirty="0">
                <a:latin typeface="Arial" panose="020B0604020202020204" pitchFamily="34" charset="0"/>
                <a:cs typeface="Arial" panose="020B0604020202020204" pitchFamily="34" charset="0"/>
              </a:rPr>
              <a:t>functionalityi test etmenin ayrıntılı tanımı</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Expected result =&gt; </a:t>
            </a:r>
            <a:r>
              <a:rPr lang="en-US" sz="4400" b="0" dirty="0">
                <a:latin typeface="Arial" panose="020B0604020202020204" pitchFamily="34" charset="0"/>
                <a:cs typeface="Arial" panose="020B0604020202020204" pitchFamily="34" charset="0"/>
              </a:rPr>
              <a:t>yapılan testin beklenen sonucu </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Actual result =&gt;</a:t>
            </a:r>
            <a:r>
              <a:rPr lang="en-US" sz="4400" b="0" dirty="0">
                <a:solidFill>
                  <a:srgbClr val="C00000"/>
                </a:solidFill>
                <a:latin typeface="Arial" panose="020B0604020202020204" pitchFamily="34" charset="0"/>
                <a:cs typeface="Arial" panose="020B0604020202020204" pitchFamily="34" charset="0"/>
              </a:rPr>
              <a:t> </a:t>
            </a:r>
            <a:r>
              <a:rPr lang="en-US" sz="4400" b="0" dirty="0">
                <a:latin typeface="Arial" panose="020B0604020202020204" pitchFamily="34" charset="0"/>
                <a:cs typeface="Arial" panose="020B0604020202020204" pitchFamily="34" charset="0"/>
              </a:rPr>
              <a:t>testi yaptıktan sonra ortaya cıkan netice. </a:t>
            </a:r>
          </a:p>
          <a:p>
            <a:pPr marL="0" indent="0">
              <a:spcBef>
                <a:spcPts val="600"/>
              </a:spcBef>
              <a:buNone/>
            </a:pPr>
            <a:r>
              <a:rPr lang="en-US" sz="4400" dirty="0">
                <a:solidFill>
                  <a:srgbClr val="C00000"/>
                </a:solidFill>
                <a:latin typeface="Arial" panose="020B0604020202020204" pitchFamily="34" charset="0"/>
                <a:cs typeface="Arial" panose="020B0604020202020204" pitchFamily="34" charset="0"/>
              </a:rPr>
              <a:t>Environments (test yapilan ortamlar (URL)=&gt; </a:t>
            </a:r>
            <a:r>
              <a:rPr lang="en-US" sz="4400" b="0" dirty="0">
                <a:latin typeface="Arial" panose="020B0604020202020204" pitchFamily="34" charset="0"/>
                <a:cs typeface="Arial" panose="020B0604020202020204" pitchFamily="34" charset="0"/>
              </a:rPr>
              <a:t>Dev,Test,Stage,Prod</a:t>
            </a:r>
          </a:p>
        </p:txBody>
      </p:sp>
      <p:sp>
        <p:nvSpPr>
          <p:cNvPr id="3" name="Unvan 2"/>
          <p:cNvSpPr>
            <a:spLocks noGrp="1"/>
          </p:cNvSpPr>
          <p:nvPr>
            <p:ph type="title"/>
          </p:nvPr>
        </p:nvSpPr>
        <p:spPr/>
        <p:txBody>
          <a:bodyPr>
            <a:normAutofit/>
          </a:bodyPr>
          <a:lstStyle/>
          <a:p>
            <a:r>
              <a:rPr lang="en-US" sz="6000" dirty="0" smtClean="0"/>
              <a:t>OZET</a:t>
            </a:r>
            <a:endParaRPr lang="tr-TR" sz="6000" dirty="0"/>
          </a:p>
        </p:txBody>
      </p:sp>
    </p:spTree>
    <p:extLst>
      <p:ext uri="{BB962C8B-B14F-4D97-AF65-F5344CB8AC3E}">
        <p14:creationId xmlns:p14="http://schemas.microsoft.com/office/powerpoint/2010/main" val="1200132691"/>
      </p:ext>
    </p:extLst>
  </p:cSld>
  <p:clrMapOvr>
    <a:masterClrMapping/>
  </p:clrMapOvr>
  <p:transition spd="med"/>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914399" y="1449660"/>
            <a:ext cx="22726185" cy="10772180"/>
          </a:xfrm>
          <a:prstGeom prst="rect">
            <a:avLst/>
          </a:prstGeom>
        </p:spPr>
        <p:txBody>
          <a:bodyPr wrap="square">
            <a:spAutoFit/>
          </a:bodyPr>
          <a:lstStyle/>
          <a:p>
            <a:r>
              <a:rPr lang="en-US" sz="8800" b="1" dirty="0" smtClean="0">
                <a:solidFill>
                  <a:srgbClr val="FF0000"/>
                </a:solidFill>
              </a:rPr>
              <a:t>SDLC</a:t>
            </a:r>
            <a:r>
              <a:rPr lang="en-US" sz="900" dirty="0"/>
              <a:t/>
            </a:r>
            <a:br>
              <a:rPr lang="en-US" sz="900" dirty="0"/>
            </a:br>
            <a:r>
              <a:rPr lang="en-US" sz="6600" dirty="0"/>
              <a:t>Software </a:t>
            </a:r>
            <a:r>
              <a:rPr lang="en-US" sz="6600" dirty="0" smtClean="0"/>
              <a:t>Development Life Cycle</a:t>
            </a:r>
          </a:p>
          <a:p>
            <a:endParaRPr lang="en-US" sz="6600" dirty="0"/>
          </a:p>
          <a:p>
            <a:endParaRPr lang="en-US" sz="2400" dirty="0"/>
          </a:p>
          <a:p>
            <a:pPr>
              <a:spcBef>
                <a:spcPts val="1200"/>
              </a:spcBef>
            </a:pPr>
            <a:r>
              <a:rPr lang="en-US" sz="6600" dirty="0"/>
              <a:t>Gun 6</a:t>
            </a:r>
          </a:p>
          <a:p>
            <a:pPr>
              <a:spcBef>
                <a:spcPts val="1200"/>
              </a:spcBef>
            </a:pPr>
            <a:r>
              <a:rPr lang="en-US" sz="6600" dirty="0" smtClean="0"/>
              <a:t>17 </a:t>
            </a:r>
            <a:r>
              <a:rPr lang="en-US" sz="6600" noProof="1" smtClean="0"/>
              <a:t>Ekim</a:t>
            </a:r>
            <a:r>
              <a:rPr lang="en-US" sz="6600" dirty="0" smtClean="0"/>
              <a:t> 2020</a:t>
            </a:r>
          </a:p>
          <a:p>
            <a:pPr>
              <a:spcBef>
                <a:spcPts val="1200"/>
              </a:spcBef>
            </a:pPr>
            <a:r>
              <a:rPr lang="en-US" sz="6600" b="1" dirty="0" smtClean="0">
                <a:solidFill>
                  <a:srgbClr val="C00000"/>
                </a:solidFill>
              </a:rPr>
              <a:t>T</a:t>
            </a:r>
            <a:r>
              <a:rPr lang="en-US" sz="6600" b="1" dirty="0" smtClean="0"/>
              <a:t>EST  </a:t>
            </a:r>
            <a:r>
              <a:rPr lang="en-US" sz="6600" b="1" dirty="0" smtClean="0">
                <a:solidFill>
                  <a:srgbClr val="C00000"/>
                </a:solidFill>
              </a:rPr>
              <a:t>C</a:t>
            </a:r>
            <a:r>
              <a:rPr lang="en-US" sz="6600" b="1" dirty="0" smtClean="0"/>
              <a:t>ESITLERI</a:t>
            </a:r>
            <a:endParaRPr lang="en-US" sz="6600" dirty="0"/>
          </a:p>
          <a:p>
            <a:pPr>
              <a:spcBef>
                <a:spcPts val="1200"/>
              </a:spcBef>
            </a:pPr>
            <a:endParaRPr lang="en-US" sz="6600" dirty="0" smtClean="0"/>
          </a:p>
          <a:p>
            <a:pPr>
              <a:spcBef>
                <a:spcPts val="1200"/>
              </a:spcBef>
            </a:pPr>
            <a:endParaRPr lang="en-US" sz="6600" dirty="0" smtClean="0"/>
          </a:p>
          <a:p>
            <a:pPr>
              <a:spcBef>
                <a:spcPts val="1200"/>
              </a:spcBef>
            </a:pPr>
            <a:r>
              <a:rPr lang="en-US" sz="3600" dirty="0" smtClean="0"/>
              <a:t>Mehmet Bulutluoz</a:t>
            </a:r>
            <a:endParaRPr lang="en-US" sz="3600" dirty="0"/>
          </a:p>
          <a:p>
            <a:endParaRPr lang="en-US" sz="2400" dirty="0"/>
          </a:p>
        </p:txBody>
      </p:sp>
    </p:spTree>
    <p:extLst>
      <p:ext uri="{BB962C8B-B14F-4D97-AF65-F5344CB8AC3E}">
        <p14:creationId xmlns:p14="http://schemas.microsoft.com/office/powerpoint/2010/main" val="3338145032"/>
      </p:ext>
    </p:extLst>
  </p:cSld>
  <p:clrMapOvr>
    <a:masterClrMapping/>
  </p:clrMapOvr>
  <p:transition spd="med"/>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sp>
        <p:nvSpPr>
          <p:cNvPr id="4" name="Dikdörtgen 3"/>
          <p:cNvSpPr/>
          <p:nvPr/>
        </p:nvSpPr>
        <p:spPr>
          <a:xfrm>
            <a:off x="1128131" y="2219378"/>
            <a:ext cx="22120302" cy="10310515"/>
          </a:xfrm>
          <a:prstGeom prst="rect">
            <a:avLst/>
          </a:prstGeom>
        </p:spPr>
        <p:txBody>
          <a:bodyPr wrap="square">
            <a:spAutoFit/>
          </a:bodyPr>
          <a:lstStyle/>
          <a:p>
            <a:pPr marL="571500" indent="-571500" algn="l">
              <a:buFont typeface="Wingdings" panose="05000000000000000000" pitchFamily="2" charset="2"/>
              <a:buChar char="Ø"/>
            </a:pPr>
            <a:r>
              <a:rPr lang="en-US" sz="4000" dirty="0">
                <a:solidFill>
                  <a:srgbClr val="C00000"/>
                </a:solidFill>
              </a:rPr>
              <a:t>S</a:t>
            </a:r>
            <a:r>
              <a:rPr lang="en-US" sz="4000" dirty="0"/>
              <a:t>oftware </a:t>
            </a:r>
            <a:r>
              <a:rPr lang="en-US" sz="4000" dirty="0">
                <a:solidFill>
                  <a:srgbClr val="C00000"/>
                </a:solidFill>
              </a:rPr>
              <a:t>T</a:t>
            </a:r>
            <a:r>
              <a:rPr lang="en-US" sz="4000" dirty="0"/>
              <a:t>esting </a:t>
            </a:r>
            <a:r>
              <a:rPr lang="en-US" sz="4000" dirty="0">
                <a:solidFill>
                  <a:schemeClr val="bg2">
                    <a:lumMod val="10000"/>
                  </a:schemeClr>
                </a:solidFill>
              </a:rPr>
              <a:t>Nedir ve Nicin Onemlidir</a:t>
            </a:r>
            <a:r>
              <a:rPr lang="en-US" sz="4000" dirty="0" smtClean="0">
                <a:solidFill>
                  <a:schemeClr val="bg2">
                    <a:lumMod val="10000"/>
                  </a:schemeClr>
                </a:solidFill>
              </a:rPr>
              <a:t>?</a:t>
            </a:r>
          </a:p>
          <a:p>
            <a:pPr algn="l"/>
            <a:r>
              <a:rPr lang="en-US" sz="4000" dirty="0" smtClean="0"/>
              <a:t>		</a:t>
            </a:r>
            <a:r>
              <a:rPr lang="tr-TR" sz="4000" dirty="0" smtClean="0"/>
              <a:t>Yazılımın </a:t>
            </a:r>
            <a:r>
              <a:rPr lang="tr-TR" sz="4000" dirty="0"/>
              <a:t>güvenilirliğini kontrol </a:t>
            </a:r>
            <a:r>
              <a:rPr lang="tr-TR" sz="4000" dirty="0" smtClean="0"/>
              <a:t>etmek</a:t>
            </a:r>
            <a:r>
              <a:rPr lang="en-US" sz="4000" dirty="0" smtClean="0"/>
              <a:t>, </a:t>
            </a:r>
            <a:r>
              <a:rPr lang="en-US" sz="4000" dirty="0"/>
              <a:t>ürünün müşterinin gereksinimine </a:t>
            </a:r>
            <a:r>
              <a:rPr lang="en-US" sz="4000" dirty="0" smtClean="0"/>
              <a:t> uygun </a:t>
            </a:r>
            <a:r>
              <a:rPr lang="en-US" sz="4000" dirty="0"/>
              <a:t>olmasını </a:t>
            </a:r>
            <a:r>
              <a:rPr lang="en-US" sz="4000" dirty="0" smtClean="0"/>
              <a:t>							sağlamak, istenilen kaliteye ulasmak</a:t>
            </a:r>
            <a:r>
              <a:rPr lang="en-US" sz="4000" dirty="0"/>
              <a:t> </a:t>
            </a:r>
            <a:r>
              <a:rPr lang="en-US" sz="4000" dirty="0" smtClean="0"/>
              <a:t>icin testler yapilmalidir.</a:t>
            </a:r>
          </a:p>
          <a:p>
            <a:pPr marL="571500" indent="-571500" algn="l">
              <a:buFont typeface="Wingdings" panose="05000000000000000000" pitchFamily="2" charset="2"/>
              <a:buChar char="Ø"/>
            </a:pPr>
            <a:r>
              <a:rPr lang="tr-TR" sz="4000" dirty="0">
                <a:solidFill>
                  <a:srgbClr val="C00000"/>
                </a:solidFill>
                <a:latin typeface="pt-serif"/>
              </a:rPr>
              <a:t>K</a:t>
            </a:r>
            <a:r>
              <a:rPr lang="tr-TR" sz="4000" dirty="0">
                <a:solidFill>
                  <a:srgbClr val="464646"/>
                </a:solidFill>
                <a:latin typeface="pt-serif"/>
              </a:rPr>
              <a:t>alite </a:t>
            </a:r>
            <a:r>
              <a:rPr lang="en-US" sz="4000" dirty="0" smtClean="0">
                <a:solidFill>
                  <a:srgbClr val="C00000"/>
                </a:solidFill>
                <a:latin typeface="pt-serif"/>
              </a:rPr>
              <a:t>K</a:t>
            </a:r>
            <a:r>
              <a:rPr lang="tr-TR" sz="4000" dirty="0" smtClean="0">
                <a:solidFill>
                  <a:srgbClr val="464646"/>
                </a:solidFill>
                <a:latin typeface="pt-serif"/>
              </a:rPr>
              <a:t>ontrol </a:t>
            </a:r>
            <a:r>
              <a:rPr lang="tr-TR" sz="4000" dirty="0">
                <a:solidFill>
                  <a:srgbClr val="464646"/>
                </a:solidFill>
                <a:latin typeface="pt-serif"/>
              </a:rPr>
              <a:t>(Quality Assurance – QA), </a:t>
            </a:r>
            <a:endParaRPr lang="en-US" sz="4000" dirty="0" smtClean="0">
              <a:solidFill>
                <a:srgbClr val="464646"/>
              </a:solidFill>
              <a:latin typeface="pt-serif"/>
            </a:endParaRPr>
          </a:p>
          <a:p>
            <a:pPr algn="l"/>
            <a:r>
              <a:rPr lang="en-US" sz="4000" dirty="0">
                <a:solidFill>
                  <a:srgbClr val="464646"/>
                </a:solidFill>
                <a:latin typeface="pt-serif"/>
              </a:rPr>
              <a:t>	</a:t>
            </a:r>
            <a:r>
              <a:rPr lang="en-US" sz="4000" dirty="0" smtClean="0">
                <a:solidFill>
                  <a:srgbClr val="464646"/>
                </a:solidFill>
                <a:latin typeface="pt-serif"/>
              </a:rPr>
              <a:t>	</a:t>
            </a:r>
            <a:r>
              <a:rPr lang="tr-TR" sz="4000" dirty="0" smtClean="0">
                <a:solidFill>
                  <a:srgbClr val="464646"/>
                </a:solidFill>
                <a:latin typeface="pt-serif"/>
              </a:rPr>
              <a:t>bir </a:t>
            </a:r>
            <a:r>
              <a:rPr lang="tr-TR" sz="4000" dirty="0">
                <a:solidFill>
                  <a:srgbClr val="464646"/>
                </a:solidFill>
                <a:latin typeface="pt-serif"/>
              </a:rPr>
              <a:t>sürecin kalite etkinliğini azaltacak durumlara karşı önlem alarak kaliteye hakim olma </a:t>
            </a:r>
            <a:r>
              <a:rPr lang="en-US" sz="4000" dirty="0" smtClean="0">
                <a:solidFill>
                  <a:srgbClr val="464646"/>
                </a:solidFill>
                <a:latin typeface="pt-serif"/>
              </a:rPr>
              <a:t>					</a:t>
            </a:r>
            <a:r>
              <a:rPr lang="tr-TR" sz="4000" dirty="0" smtClean="0">
                <a:solidFill>
                  <a:srgbClr val="464646"/>
                </a:solidFill>
                <a:latin typeface="pt-serif"/>
              </a:rPr>
              <a:t>anlamına gelir.</a:t>
            </a:r>
            <a:endParaRPr lang="en-US" sz="4000" dirty="0" smtClean="0">
              <a:solidFill>
                <a:srgbClr val="464646"/>
              </a:solidFill>
              <a:latin typeface="pt-serif"/>
            </a:endParaRPr>
          </a:p>
          <a:p>
            <a:pPr marL="571500" indent="-571500" algn="l">
              <a:buFont typeface="Wingdings" panose="05000000000000000000" pitchFamily="2" charset="2"/>
              <a:buChar char="Ø"/>
            </a:pPr>
            <a:r>
              <a:rPr lang="en-US" sz="4000" dirty="0">
                <a:solidFill>
                  <a:srgbClr val="C00000"/>
                </a:solidFill>
              </a:rPr>
              <a:t>S</a:t>
            </a:r>
            <a:r>
              <a:rPr lang="en-US" sz="4000" dirty="0"/>
              <a:t>oftware </a:t>
            </a:r>
            <a:r>
              <a:rPr lang="en-US" sz="4000" dirty="0">
                <a:solidFill>
                  <a:srgbClr val="C00000"/>
                </a:solidFill>
              </a:rPr>
              <a:t>T</a:t>
            </a:r>
            <a:r>
              <a:rPr lang="en-US" sz="4000" dirty="0"/>
              <a:t>esting </a:t>
            </a:r>
            <a:r>
              <a:rPr lang="en-US" sz="4000" dirty="0">
                <a:solidFill>
                  <a:srgbClr val="C00000"/>
                </a:solidFill>
              </a:rPr>
              <a:t>L</a:t>
            </a:r>
            <a:r>
              <a:rPr lang="en-US" sz="4000" dirty="0"/>
              <a:t>ife </a:t>
            </a:r>
            <a:r>
              <a:rPr lang="en-US" sz="4000" dirty="0" smtClean="0">
                <a:solidFill>
                  <a:srgbClr val="C00000"/>
                </a:solidFill>
              </a:rPr>
              <a:t>C</a:t>
            </a:r>
            <a:r>
              <a:rPr lang="en-US" sz="4000" dirty="0" smtClean="0"/>
              <a:t>ycle</a:t>
            </a:r>
          </a:p>
          <a:p>
            <a:pPr algn="l"/>
            <a:r>
              <a:rPr lang="en-US" sz="4000" dirty="0"/>
              <a:t>	</a:t>
            </a:r>
            <a:r>
              <a:rPr lang="en-US" sz="4000" dirty="0" smtClean="0"/>
              <a:t>	</a:t>
            </a:r>
            <a:r>
              <a:rPr lang="en-US" sz="4000" noProof="1">
                <a:solidFill>
                  <a:srgbClr val="292929"/>
                </a:solidFill>
                <a:latin typeface="medium-content-serif-font"/>
              </a:rPr>
              <a:t>Gereksinim </a:t>
            </a:r>
            <a:r>
              <a:rPr lang="en-US" sz="4000" noProof="1" smtClean="0">
                <a:solidFill>
                  <a:srgbClr val="292929"/>
                </a:solidFill>
                <a:latin typeface="medium-content-serif-font"/>
              </a:rPr>
              <a:t>Analizi, Test Plani, Test </a:t>
            </a:r>
            <a:r>
              <a:rPr lang="en-US" sz="4000" noProof="1">
                <a:solidFill>
                  <a:srgbClr val="292929"/>
                </a:solidFill>
                <a:latin typeface="medium-content-serif-font"/>
              </a:rPr>
              <a:t>Senaryosu </a:t>
            </a:r>
            <a:r>
              <a:rPr lang="en-US" sz="4000" noProof="1" smtClean="0">
                <a:solidFill>
                  <a:srgbClr val="292929"/>
                </a:solidFill>
                <a:latin typeface="medium-content-serif-font"/>
              </a:rPr>
              <a:t>Gelistirme, Test </a:t>
            </a:r>
            <a:r>
              <a:rPr lang="en-US" sz="4000" noProof="1">
                <a:solidFill>
                  <a:srgbClr val="292929"/>
                </a:solidFill>
                <a:latin typeface="medium-content-serif-font"/>
              </a:rPr>
              <a:t>ortami </a:t>
            </a:r>
            <a:r>
              <a:rPr lang="en-US" sz="4000" noProof="1" smtClean="0">
                <a:solidFill>
                  <a:srgbClr val="292929"/>
                </a:solidFill>
                <a:latin typeface="medium-content-serif-font"/>
              </a:rPr>
              <a:t>Kurulumu, Testin 							gerceklestirilmesi, Test </a:t>
            </a:r>
            <a:r>
              <a:rPr lang="en-US" sz="4000" noProof="1">
                <a:solidFill>
                  <a:srgbClr val="292929"/>
                </a:solidFill>
                <a:latin typeface="medium-content-serif-font"/>
              </a:rPr>
              <a:t>dongusu </a:t>
            </a:r>
            <a:r>
              <a:rPr lang="en-US" sz="4000" noProof="1" smtClean="0">
                <a:solidFill>
                  <a:srgbClr val="292929"/>
                </a:solidFill>
                <a:latin typeface="medium-content-serif-font"/>
              </a:rPr>
              <a:t>kapanisi asamalarini icerir</a:t>
            </a:r>
          </a:p>
          <a:p>
            <a:pPr marL="571500" indent="-571500" algn="l">
              <a:buFont typeface="Wingdings" panose="05000000000000000000" pitchFamily="2" charset="2"/>
              <a:buChar char="Ø"/>
            </a:pPr>
            <a:r>
              <a:rPr lang="en-US" sz="4000" dirty="0" smtClean="0">
                <a:solidFill>
                  <a:srgbClr val="C00000"/>
                </a:solidFill>
              </a:rPr>
              <a:t>U</a:t>
            </a:r>
            <a:r>
              <a:rPr lang="en-US" sz="4000" dirty="0" smtClean="0"/>
              <a:t>ser </a:t>
            </a:r>
            <a:r>
              <a:rPr lang="en-US" sz="4000" dirty="0" smtClean="0">
                <a:solidFill>
                  <a:srgbClr val="C00000"/>
                </a:solidFill>
              </a:rPr>
              <a:t>S</a:t>
            </a:r>
            <a:r>
              <a:rPr lang="en-US" sz="4000" dirty="0" smtClean="0"/>
              <a:t>tory</a:t>
            </a:r>
          </a:p>
          <a:p>
            <a:pPr algn="l"/>
            <a:r>
              <a:rPr lang="en-US" sz="4000" dirty="0" smtClean="0">
                <a:solidFill>
                  <a:schemeClr val="bg2">
                    <a:lumMod val="10000"/>
                  </a:schemeClr>
                </a:solidFill>
              </a:rPr>
              <a:t>		- Istenilen </a:t>
            </a:r>
            <a:r>
              <a:rPr lang="en-US" sz="4000" dirty="0">
                <a:solidFill>
                  <a:schemeClr val="bg2">
                    <a:lumMod val="10000"/>
                  </a:schemeClr>
                </a:solidFill>
              </a:rPr>
              <a:t>urun veya ozelligin kisa ve anlasilir </a:t>
            </a:r>
            <a:r>
              <a:rPr lang="en-US" sz="4000" dirty="0" smtClean="0">
                <a:solidFill>
                  <a:schemeClr val="bg2">
                    <a:lumMod val="10000"/>
                  </a:schemeClr>
                </a:solidFill>
              </a:rPr>
              <a:t>tanimidir. Urun </a:t>
            </a:r>
            <a:r>
              <a:rPr lang="en-US" sz="4000" dirty="0">
                <a:solidFill>
                  <a:schemeClr val="bg2">
                    <a:lumMod val="10000"/>
                  </a:schemeClr>
                </a:solidFill>
              </a:rPr>
              <a:t>veya ozelligi isteyen kisinin </a:t>
            </a:r>
            <a:r>
              <a:rPr lang="en-US" sz="4000" dirty="0" smtClean="0">
                <a:solidFill>
                  <a:schemeClr val="bg2">
                    <a:lumMod val="10000"/>
                  </a:schemeClr>
                </a:solidFill>
              </a:rPr>
              <a:t>							perspektifinden yazilir. En kisa haliyle asagidaki kalipla user story olusturulur;</a:t>
            </a:r>
          </a:p>
          <a:p>
            <a:pPr algn="l"/>
            <a:r>
              <a:rPr lang="en-US" sz="4000" dirty="0">
                <a:solidFill>
                  <a:schemeClr val="bg2">
                    <a:lumMod val="10000"/>
                  </a:schemeClr>
                </a:solidFill>
              </a:rPr>
              <a:t>	</a:t>
            </a:r>
            <a:r>
              <a:rPr lang="en-US" sz="4000" dirty="0" smtClean="0">
                <a:solidFill>
                  <a:schemeClr val="bg2">
                    <a:lumMod val="10000"/>
                  </a:schemeClr>
                </a:solidFill>
              </a:rPr>
              <a:t>	- Bir </a:t>
            </a:r>
            <a:r>
              <a:rPr lang="en-US" sz="4000" dirty="0">
                <a:solidFill>
                  <a:schemeClr val="bg2">
                    <a:lumMod val="10000"/>
                  </a:schemeClr>
                </a:solidFill>
              </a:rPr>
              <a:t>(kullanici) olarak,(kullanicilarin memnun oldugu bir telefon aramasi) yapabilmek icin </a:t>
            </a:r>
            <a:r>
              <a:rPr lang="en-US" sz="4000" dirty="0" smtClean="0">
                <a:solidFill>
                  <a:schemeClr val="bg2">
                    <a:lumMod val="10000"/>
                  </a:schemeClr>
                </a:solidFill>
              </a:rPr>
              <a:t>							(</a:t>
            </a:r>
            <a:r>
              <a:rPr lang="en-US" sz="4000" dirty="0">
                <a:solidFill>
                  <a:schemeClr val="bg2">
                    <a:lumMod val="10000"/>
                  </a:schemeClr>
                </a:solidFill>
              </a:rPr>
              <a:t>puanlara </a:t>
            </a:r>
            <a:r>
              <a:rPr lang="en-US" sz="4000" dirty="0" smtClean="0">
                <a:solidFill>
                  <a:schemeClr val="bg2">
                    <a:lumMod val="10000"/>
                  </a:schemeClr>
                </a:solidFill>
              </a:rPr>
              <a:t>		gore </a:t>
            </a:r>
            <a:r>
              <a:rPr lang="en-US" sz="4000" dirty="0">
                <a:solidFill>
                  <a:schemeClr val="bg2">
                    <a:lumMod val="10000"/>
                  </a:schemeClr>
                </a:solidFill>
              </a:rPr>
              <a:t>arama yapmak) istiyorum </a:t>
            </a:r>
            <a:endParaRPr lang="en-US" sz="4000" dirty="0" smtClean="0">
              <a:solidFill>
                <a:schemeClr val="bg2">
                  <a:lumMod val="10000"/>
                </a:schemeClr>
              </a:solidFill>
            </a:endParaRPr>
          </a:p>
          <a:p>
            <a:pPr algn="l"/>
            <a:r>
              <a:rPr lang="en-US" sz="4000" dirty="0">
                <a:solidFill>
                  <a:schemeClr val="bg2">
                    <a:lumMod val="10000"/>
                  </a:schemeClr>
                </a:solidFill>
              </a:rPr>
              <a:t>	</a:t>
            </a:r>
            <a:r>
              <a:rPr lang="en-US" sz="4000" dirty="0" smtClean="0">
                <a:solidFill>
                  <a:schemeClr val="bg2">
                    <a:lumMod val="10000"/>
                  </a:schemeClr>
                </a:solidFill>
              </a:rPr>
              <a:t>	- User </a:t>
            </a:r>
            <a:r>
              <a:rPr lang="en-US" sz="4000" dirty="0">
                <a:solidFill>
                  <a:schemeClr val="bg2">
                    <a:lumMod val="10000"/>
                  </a:schemeClr>
                </a:solidFill>
              </a:rPr>
              <a:t>Story’nin hikayesi kullanicinin yazimi ile baslar, Scrum Team’in Product Backlog’a </a:t>
            </a:r>
            <a:r>
              <a:rPr lang="en-US" sz="4000" dirty="0" smtClean="0">
                <a:solidFill>
                  <a:schemeClr val="bg2">
                    <a:lumMod val="10000"/>
                  </a:schemeClr>
                </a:solidFill>
              </a:rPr>
              <a:t>							eklemesi 		ve </a:t>
            </a:r>
            <a:r>
              <a:rPr lang="en-US" sz="4000" dirty="0">
                <a:solidFill>
                  <a:schemeClr val="bg2">
                    <a:lumMod val="10000"/>
                  </a:schemeClr>
                </a:solidFill>
              </a:rPr>
              <a:t>sprinte dahil edip uzerinde calismasi ile gercek hayata gecmis olur</a:t>
            </a:r>
            <a:r>
              <a:rPr lang="en-US" sz="4000" dirty="0" smtClean="0">
                <a:solidFill>
                  <a:schemeClr val="bg2">
                    <a:lumMod val="10000"/>
                  </a:schemeClr>
                </a:solidFill>
              </a:rPr>
              <a:t>.</a:t>
            </a:r>
            <a:endParaRPr lang="en-US" sz="4000" dirty="0">
              <a:solidFill>
                <a:schemeClr val="bg2">
                  <a:lumMod val="10000"/>
                </a:schemeClr>
              </a:solidFill>
            </a:endParaRPr>
          </a:p>
        </p:txBody>
      </p:sp>
    </p:spTree>
    <p:extLst>
      <p:ext uri="{BB962C8B-B14F-4D97-AF65-F5344CB8AC3E}">
        <p14:creationId xmlns:p14="http://schemas.microsoft.com/office/powerpoint/2010/main" val="1756715895"/>
      </p:ext>
    </p:extLst>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pic>
        <p:nvPicPr>
          <p:cNvPr id="5" name="Resim 4"/>
          <p:cNvPicPr>
            <a:picLocks noChangeAspect="1"/>
          </p:cNvPicPr>
          <p:nvPr/>
        </p:nvPicPr>
        <p:blipFill>
          <a:blip r:embed="rId2"/>
          <a:stretch>
            <a:fillRect/>
          </a:stretch>
        </p:blipFill>
        <p:spPr>
          <a:xfrm>
            <a:off x="1135150" y="2242298"/>
            <a:ext cx="7000825" cy="6881060"/>
          </a:xfrm>
          <a:prstGeom prst="rect">
            <a:avLst/>
          </a:prstGeom>
        </p:spPr>
      </p:pic>
      <p:sp>
        <p:nvSpPr>
          <p:cNvPr id="2" name="Dikdörtgen 1"/>
          <p:cNvSpPr/>
          <p:nvPr/>
        </p:nvSpPr>
        <p:spPr>
          <a:xfrm>
            <a:off x="1336963" y="9232007"/>
            <a:ext cx="7557655" cy="2554545"/>
          </a:xfrm>
          <a:prstGeom prst="rect">
            <a:avLst/>
          </a:prstGeom>
        </p:spPr>
        <p:txBody>
          <a:bodyPr wrap="square">
            <a:spAutoFit/>
          </a:bodyPr>
          <a:lstStyle/>
          <a:p>
            <a:pPr algn="l"/>
            <a:r>
              <a:rPr lang="en-US" sz="3200" dirty="0" smtClean="0">
                <a:solidFill>
                  <a:schemeClr val="bg2">
                    <a:lumMod val="10000"/>
                  </a:schemeClr>
                </a:solidFill>
              </a:rPr>
              <a:t>Açıklama (Requirements)</a:t>
            </a:r>
            <a:endParaRPr lang="en-US" sz="3200" dirty="0">
              <a:solidFill>
                <a:schemeClr val="bg2">
                  <a:lumMod val="10000"/>
                </a:schemeClr>
              </a:solidFill>
            </a:endParaRPr>
          </a:p>
          <a:p>
            <a:pPr algn="l"/>
            <a:r>
              <a:rPr lang="en-US" sz="3200" dirty="0">
                <a:solidFill>
                  <a:schemeClr val="bg2">
                    <a:lumMod val="10000"/>
                  </a:schemeClr>
                </a:solidFill>
              </a:rPr>
              <a:t>Acceptance Criteria </a:t>
            </a:r>
            <a:r>
              <a:rPr lang="en-US" sz="3200" dirty="0" smtClean="0">
                <a:solidFill>
                  <a:schemeClr val="bg2">
                    <a:lumMod val="10000"/>
                  </a:schemeClr>
                </a:solidFill>
              </a:rPr>
              <a:t>(</a:t>
            </a:r>
            <a:r>
              <a:rPr lang="en-US" sz="3200" dirty="0">
                <a:solidFill>
                  <a:schemeClr val="bg2">
                    <a:lumMod val="10000"/>
                  </a:schemeClr>
                </a:solidFill>
              </a:rPr>
              <a:t>Kabul etme </a:t>
            </a:r>
            <a:r>
              <a:rPr lang="en-US" sz="3200" dirty="0" smtClean="0">
                <a:solidFill>
                  <a:schemeClr val="bg2">
                    <a:lumMod val="10000"/>
                  </a:schemeClr>
                </a:solidFill>
              </a:rPr>
              <a:t>kriteri)</a:t>
            </a:r>
            <a:endParaRPr lang="en-US" sz="3200" dirty="0">
              <a:solidFill>
                <a:schemeClr val="bg2">
                  <a:lumMod val="10000"/>
                </a:schemeClr>
              </a:solidFill>
            </a:endParaRPr>
          </a:p>
          <a:p>
            <a:pPr algn="l"/>
            <a:r>
              <a:rPr lang="en-US" sz="3200" dirty="0">
                <a:solidFill>
                  <a:schemeClr val="bg2">
                    <a:lumMod val="10000"/>
                  </a:schemeClr>
                </a:solidFill>
              </a:rPr>
              <a:t>Definition Of Done (Bitti tanimi</a:t>
            </a:r>
            <a:r>
              <a:rPr lang="en-US" sz="3200" dirty="0" smtClean="0">
                <a:solidFill>
                  <a:schemeClr val="bg2">
                    <a:lumMod val="10000"/>
                  </a:schemeClr>
                </a:solidFill>
              </a:rPr>
              <a:t>)</a:t>
            </a:r>
          </a:p>
          <a:p>
            <a:pPr algn="l"/>
            <a:endParaRPr lang="en-US" sz="3200" dirty="0">
              <a:solidFill>
                <a:schemeClr val="bg2">
                  <a:lumMod val="10000"/>
                </a:schemeClr>
              </a:solidFill>
            </a:endParaRPr>
          </a:p>
          <a:p>
            <a:pPr algn="l"/>
            <a:r>
              <a:rPr lang="en-US" sz="3200" dirty="0" smtClean="0">
                <a:solidFill>
                  <a:schemeClr val="bg2">
                    <a:lumMod val="10000"/>
                  </a:schemeClr>
                </a:solidFill>
              </a:rPr>
              <a:t>(varsa) Onkosul</a:t>
            </a:r>
            <a:endParaRPr lang="en-US" sz="3200" dirty="0">
              <a:solidFill>
                <a:schemeClr val="bg2">
                  <a:lumMod val="10000"/>
                </a:schemeClr>
              </a:solidFill>
            </a:endParaRPr>
          </a:p>
        </p:txBody>
      </p:sp>
      <p:sp>
        <p:nvSpPr>
          <p:cNvPr id="6" name="Dikdörtgen 5"/>
          <p:cNvSpPr/>
          <p:nvPr/>
        </p:nvSpPr>
        <p:spPr>
          <a:xfrm>
            <a:off x="3312343" y="1657523"/>
            <a:ext cx="2177519" cy="584775"/>
          </a:xfrm>
          <a:prstGeom prst="rect">
            <a:avLst/>
          </a:prstGeom>
        </p:spPr>
        <p:txBody>
          <a:bodyPr wrap="none">
            <a:spAutoFit/>
          </a:bodyPr>
          <a:lstStyle/>
          <a:p>
            <a:pPr algn="l"/>
            <a:r>
              <a:rPr lang="en-US" sz="3200" dirty="0">
                <a:solidFill>
                  <a:srgbClr val="C00000"/>
                </a:solidFill>
              </a:rPr>
              <a:t>U</a:t>
            </a:r>
            <a:r>
              <a:rPr lang="en-US" sz="3200" dirty="0"/>
              <a:t>ser </a:t>
            </a:r>
            <a:r>
              <a:rPr lang="en-US" sz="3200" dirty="0">
                <a:solidFill>
                  <a:srgbClr val="C00000"/>
                </a:solidFill>
              </a:rPr>
              <a:t>S</a:t>
            </a:r>
            <a:r>
              <a:rPr lang="en-US" sz="3200" dirty="0"/>
              <a:t>tory</a:t>
            </a:r>
          </a:p>
        </p:txBody>
      </p:sp>
      <p:pic>
        <p:nvPicPr>
          <p:cNvPr id="7" name="Content Placeholder 3"/>
          <p:cNvPicPr>
            <a:picLocks noChangeAspect="1"/>
          </p:cNvPicPr>
          <p:nvPr/>
        </p:nvPicPr>
        <p:blipFill>
          <a:blip r:embed="rId3"/>
          <a:stretch>
            <a:fillRect/>
          </a:stretch>
        </p:blipFill>
        <p:spPr>
          <a:xfrm>
            <a:off x="8445935" y="3165324"/>
            <a:ext cx="15003324" cy="654280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8" name="Dikdörtgen 7"/>
          <p:cNvSpPr/>
          <p:nvPr/>
        </p:nvSpPr>
        <p:spPr>
          <a:xfrm>
            <a:off x="10654898" y="3587308"/>
            <a:ext cx="2409186" cy="584775"/>
          </a:xfrm>
          <a:prstGeom prst="rect">
            <a:avLst/>
          </a:prstGeom>
        </p:spPr>
        <p:txBody>
          <a:bodyPr wrap="none">
            <a:spAutoFit/>
          </a:bodyPr>
          <a:lstStyle/>
          <a:p>
            <a:r>
              <a:rPr lang="en-US" sz="3200" b="1" dirty="0" smtClean="0">
                <a:solidFill>
                  <a:srgbClr val="C00000"/>
                </a:solidFill>
              </a:rPr>
              <a:t>T</a:t>
            </a:r>
            <a:r>
              <a:rPr lang="en-US" sz="3200" b="1" dirty="0" smtClean="0"/>
              <a:t>est  </a:t>
            </a:r>
            <a:r>
              <a:rPr lang="en-US" sz="3200" b="1" dirty="0" smtClean="0">
                <a:solidFill>
                  <a:srgbClr val="C00000"/>
                </a:solidFill>
              </a:rPr>
              <a:t>C</a:t>
            </a:r>
            <a:r>
              <a:rPr lang="en-US" sz="3200" b="1" dirty="0" smtClean="0"/>
              <a:t>ase </a:t>
            </a:r>
            <a:endParaRPr lang="tr-TR" sz="2800" dirty="0"/>
          </a:p>
        </p:txBody>
      </p:sp>
    </p:spTree>
    <p:extLst>
      <p:ext uri="{BB962C8B-B14F-4D97-AF65-F5344CB8AC3E}">
        <p14:creationId xmlns:p14="http://schemas.microsoft.com/office/powerpoint/2010/main" val="2677166174"/>
      </p:ext>
    </p:extLst>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938992"/>
          </a:xfrm>
          <a:prstGeom prst="rect">
            <a:avLst/>
          </a:prstGeom>
        </p:spPr>
        <p:txBody>
          <a:bodyPr wrap="square">
            <a:spAutoFit/>
          </a:bodyPr>
          <a:lstStyle/>
          <a:p>
            <a:r>
              <a:rPr lang="en-US" sz="6000" b="1" dirty="0" smtClean="0">
                <a:solidFill>
                  <a:srgbClr val="FF0000"/>
                </a:solidFill>
              </a:rPr>
              <a:t>KISA TEKRAR</a:t>
            </a:r>
          </a:p>
          <a:p>
            <a:endParaRPr lang="en-US" sz="6000" dirty="0" smtClean="0"/>
          </a:p>
        </p:txBody>
      </p:sp>
      <p:sp>
        <p:nvSpPr>
          <p:cNvPr id="4" name="Dikdörtgen 3"/>
          <p:cNvSpPr/>
          <p:nvPr/>
        </p:nvSpPr>
        <p:spPr>
          <a:xfrm>
            <a:off x="1309944" y="2757240"/>
            <a:ext cx="21890489" cy="9079409"/>
          </a:xfrm>
          <a:prstGeom prst="rect">
            <a:avLst/>
          </a:prstGeom>
        </p:spPr>
        <p:txBody>
          <a:bodyPr wrap="square">
            <a:spAutoFit/>
          </a:bodyPr>
          <a:lstStyle/>
          <a:p>
            <a:pPr marL="571500" indent="-571500" algn="l">
              <a:spcAft>
                <a:spcPts val="1800"/>
              </a:spcAft>
              <a:buFont typeface="Wingdings" panose="05000000000000000000" pitchFamily="2" charset="2"/>
              <a:buChar char="Ø"/>
            </a:pPr>
            <a:r>
              <a:rPr lang="en-US" sz="4000" dirty="0" smtClean="0">
                <a:solidFill>
                  <a:srgbClr val="C00000"/>
                </a:solidFill>
              </a:rPr>
              <a:t>T</a:t>
            </a:r>
            <a:r>
              <a:rPr lang="en-US" sz="4000" dirty="0" smtClean="0"/>
              <a:t>est  </a:t>
            </a:r>
            <a:r>
              <a:rPr lang="en-US" sz="4000" dirty="0" smtClean="0">
                <a:solidFill>
                  <a:srgbClr val="C00000"/>
                </a:solidFill>
              </a:rPr>
              <a:t>C</a:t>
            </a:r>
            <a:r>
              <a:rPr lang="en-US" sz="4000" dirty="0" smtClean="0"/>
              <a:t>ase </a:t>
            </a:r>
          </a:p>
          <a:p>
            <a:pPr algn="l">
              <a:spcAft>
                <a:spcPts val="1800"/>
              </a:spcAft>
            </a:pPr>
            <a:r>
              <a:rPr lang="en-US" sz="4000" dirty="0" smtClean="0"/>
              <a:t>		- En </a:t>
            </a:r>
            <a:r>
              <a:rPr lang="en-US" sz="4000" dirty="0"/>
              <a:t>basit biçimde, bir test case, bir test yazılımınin gereksinimleri karşılayıp </a:t>
            </a:r>
            <a:r>
              <a:rPr lang="en-US" sz="4000" dirty="0" smtClean="0"/>
              <a:t>												karşılamadığını ve </a:t>
            </a:r>
            <a:r>
              <a:rPr lang="en-US" sz="4000" dirty="0"/>
              <a:t>işlevlerini doğru bir şekilde yerine getirip getirmediğini belirlediği bir </a:t>
            </a:r>
            <a:r>
              <a:rPr lang="en-US" sz="4000" dirty="0" smtClean="0"/>
              <a:t>					dizi </a:t>
            </a:r>
            <a:r>
              <a:rPr lang="en-US" sz="4000" dirty="0"/>
              <a:t>koşul veya </a:t>
            </a:r>
            <a:r>
              <a:rPr lang="en-US" sz="4000" dirty="0" smtClean="0"/>
              <a:t>	değişkendir</a:t>
            </a:r>
            <a:r>
              <a:rPr lang="en-US" sz="4400" dirty="0"/>
              <a:t>. </a:t>
            </a:r>
            <a:endParaRPr lang="en-US" sz="4400" dirty="0" smtClean="0"/>
          </a:p>
          <a:p>
            <a:pPr algn="l">
              <a:spcBef>
                <a:spcPts val="1200"/>
              </a:spcBef>
              <a:spcAft>
                <a:spcPts val="1800"/>
              </a:spcAft>
            </a:pPr>
            <a:r>
              <a:rPr lang="en-US" sz="4000" dirty="0"/>
              <a:t>	</a:t>
            </a:r>
            <a:r>
              <a:rPr lang="en-US" sz="4000" dirty="0" smtClean="0"/>
              <a:t>	- </a:t>
            </a:r>
            <a:r>
              <a:rPr lang="en-US" sz="4000" dirty="0" smtClean="0">
                <a:solidFill>
                  <a:schemeClr val="bg2">
                    <a:lumMod val="10000"/>
                  </a:schemeClr>
                </a:solidFill>
              </a:rPr>
              <a:t>Genellikle </a:t>
            </a:r>
            <a:r>
              <a:rPr lang="en-US" sz="4000" dirty="0">
                <a:solidFill>
                  <a:schemeClr val="bg2">
                    <a:lumMod val="10000"/>
                  </a:schemeClr>
                </a:solidFill>
              </a:rPr>
              <a:t>KG (QA) ekibinden tecrubeli biri test case’leri yazar.</a:t>
            </a:r>
          </a:p>
          <a:p>
            <a:pPr algn="l">
              <a:spcBef>
                <a:spcPts val="1200"/>
              </a:spcBef>
              <a:spcAft>
                <a:spcPts val="1800"/>
              </a:spcAft>
            </a:pPr>
            <a:r>
              <a:rPr lang="en-US" sz="4000" dirty="0" smtClean="0">
                <a:solidFill>
                  <a:schemeClr val="bg2">
                    <a:lumMod val="10000"/>
                  </a:schemeClr>
                </a:solidFill>
              </a:rPr>
              <a:t>		- Test </a:t>
            </a:r>
            <a:r>
              <a:rPr lang="en-US" sz="4000" dirty="0">
                <a:solidFill>
                  <a:schemeClr val="bg2">
                    <a:lumMod val="10000"/>
                  </a:schemeClr>
                </a:solidFill>
              </a:rPr>
              <a:t>case hazırlamak için her ekip kendi standart şablonunu kullanır</a:t>
            </a:r>
            <a:r>
              <a:rPr lang="en-US" sz="4000" dirty="0" smtClean="0">
                <a:solidFill>
                  <a:schemeClr val="bg2">
                    <a:lumMod val="10000"/>
                  </a:schemeClr>
                </a:solidFill>
              </a:rPr>
              <a:t>.</a:t>
            </a:r>
          </a:p>
          <a:p>
            <a:pPr marL="571500" lvl="2" indent="-571500" algn="l">
              <a:spcBef>
                <a:spcPts val="1200"/>
              </a:spcBef>
              <a:spcAft>
                <a:spcPts val="1800"/>
              </a:spcAft>
              <a:buFont typeface="Wingdings" panose="05000000000000000000" pitchFamily="2" charset="2"/>
              <a:buChar char="Ø"/>
            </a:pPr>
            <a:r>
              <a:rPr lang="en-US" sz="4000" dirty="0">
                <a:solidFill>
                  <a:srgbClr val="C00000"/>
                </a:solidFill>
              </a:rPr>
              <a:t>SDET</a:t>
            </a:r>
            <a:r>
              <a:rPr lang="en-US" sz="4000" dirty="0">
                <a:solidFill>
                  <a:schemeClr val="bg2">
                    <a:lumMod val="10000"/>
                  </a:schemeClr>
                </a:solidFill>
              </a:rPr>
              <a:t> : Software Development Engineer In Test : Bir Framework’u sifirdan olusturabilecek </a:t>
            </a:r>
            <a:r>
              <a:rPr lang="en-US" sz="4000" dirty="0" smtClean="0">
                <a:solidFill>
                  <a:schemeClr val="bg2">
                    <a:lumMod val="10000"/>
                  </a:schemeClr>
                </a:solidFill>
              </a:rPr>
              <a:t>		kisidir</a:t>
            </a:r>
            <a:r>
              <a:rPr lang="en-US" sz="4000" dirty="0">
                <a:solidFill>
                  <a:schemeClr val="bg2">
                    <a:lumMod val="10000"/>
                  </a:schemeClr>
                </a:solidFill>
              </a:rPr>
              <a:t>.</a:t>
            </a:r>
          </a:p>
          <a:p>
            <a:pPr algn="l">
              <a:spcBef>
                <a:spcPts val="1200"/>
              </a:spcBef>
              <a:spcAft>
                <a:spcPts val="1800"/>
              </a:spcAft>
            </a:pPr>
            <a:r>
              <a:rPr lang="en-US" sz="4000" dirty="0">
                <a:solidFill>
                  <a:schemeClr val="bg2">
                    <a:lumMod val="10000"/>
                  </a:schemeClr>
                </a:solidFill>
              </a:rPr>
              <a:t>	  </a:t>
            </a:r>
            <a:r>
              <a:rPr lang="en-US" sz="4000" dirty="0">
                <a:solidFill>
                  <a:srgbClr val="C00000"/>
                </a:solidFill>
              </a:rPr>
              <a:t>Automation Tester </a:t>
            </a:r>
            <a:r>
              <a:rPr lang="en-US" sz="4000" dirty="0" smtClean="0">
                <a:solidFill>
                  <a:schemeClr val="bg2">
                    <a:lumMod val="10000"/>
                  </a:schemeClr>
                </a:solidFill>
              </a:rPr>
              <a:t>: </a:t>
            </a:r>
            <a:r>
              <a:rPr lang="en-US" sz="4000" dirty="0">
                <a:solidFill>
                  <a:schemeClr val="bg2">
                    <a:lumMod val="10000"/>
                  </a:schemeClr>
                </a:solidFill>
              </a:rPr>
              <a:t>Hazir yazilmis test case’leri kullanarak test </a:t>
            </a:r>
            <a:r>
              <a:rPr lang="en-US" sz="4000" dirty="0" smtClean="0">
                <a:solidFill>
                  <a:schemeClr val="bg2">
                    <a:lumMod val="10000"/>
                  </a:schemeClr>
                </a:solidFill>
              </a:rPr>
              <a:t>yapar,olusturulmus 								framework’leri </a:t>
            </a:r>
            <a:r>
              <a:rPr lang="en-US" sz="4000" dirty="0">
                <a:solidFill>
                  <a:schemeClr val="bg2">
                    <a:lumMod val="10000"/>
                  </a:schemeClr>
                </a:solidFill>
              </a:rPr>
              <a:t>kullanir</a:t>
            </a:r>
            <a:r>
              <a:rPr lang="en-US" sz="4000" dirty="0" smtClean="0">
                <a:solidFill>
                  <a:schemeClr val="bg2">
                    <a:lumMod val="10000"/>
                  </a:schemeClr>
                </a:solidFill>
              </a:rPr>
              <a:t>.</a:t>
            </a:r>
          </a:p>
          <a:p>
            <a:pPr algn="l">
              <a:spcBef>
                <a:spcPts val="1200"/>
              </a:spcBef>
              <a:spcAft>
                <a:spcPts val="1800"/>
              </a:spcAft>
            </a:pPr>
            <a:r>
              <a:rPr lang="en-US" sz="4000" dirty="0">
                <a:solidFill>
                  <a:schemeClr val="bg2">
                    <a:lumMod val="10000"/>
                  </a:schemeClr>
                </a:solidFill>
              </a:rPr>
              <a:t>	</a:t>
            </a:r>
            <a:r>
              <a:rPr lang="en-US" sz="4000" dirty="0" smtClean="0">
                <a:solidFill>
                  <a:schemeClr val="bg2">
                    <a:lumMod val="10000"/>
                  </a:schemeClr>
                </a:solidFill>
              </a:rPr>
              <a:t>	Functional Tester &amp; Cross-Functional tester  : Manuel tester &amp; Automation Tester</a:t>
            </a:r>
            <a:endParaRPr lang="en-US" sz="4000" dirty="0">
              <a:solidFill>
                <a:schemeClr val="bg2">
                  <a:lumMod val="10000"/>
                </a:schemeClr>
              </a:solidFill>
            </a:endParaRPr>
          </a:p>
        </p:txBody>
      </p:sp>
    </p:spTree>
    <p:extLst>
      <p:ext uri="{BB962C8B-B14F-4D97-AF65-F5344CB8AC3E}">
        <p14:creationId xmlns:p14="http://schemas.microsoft.com/office/powerpoint/2010/main" val="361700171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a:xfrm>
            <a:off x="2575033" y="1245366"/>
            <a:ext cx="19833021" cy="2810108"/>
          </a:xfrm>
        </p:spPr>
        <p:txBody>
          <a:bodyPr>
            <a:normAutofit fontScale="90000"/>
          </a:bodyPr>
          <a:lstStyle/>
          <a:p>
            <a:pPr algn="ctr"/>
            <a:r>
              <a:rPr lang="en-US" dirty="0" smtClean="0"/>
              <a:t>SOFTWARE DEVOLOPMENT PHASES</a:t>
            </a:r>
            <a:br>
              <a:rPr lang="en-US" dirty="0" smtClean="0"/>
            </a:br>
            <a:r>
              <a:rPr lang="en-US" dirty="0" smtClean="0"/>
              <a:t>YAZILIM GELISTIRME ASAMALARI</a:t>
            </a:r>
            <a:endParaRPr lang="tr-TR" dirty="0"/>
          </a:p>
        </p:txBody>
      </p:sp>
      <p:pic>
        <p:nvPicPr>
          <p:cNvPr id="6" name="Resim 5"/>
          <p:cNvPicPr>
            <a:picLocks noChangeAspect="1"/>
          </p:cNvPicPr>
          <p:nvPr/>
        </p:nvPicPr>
        <p:blipFill>
          <a:blip r:embed="rId2"/>
          <a:stretch>
            <a:fillRect/>
          </a:stretch>
        </p:blipFill>
        <p:spPr>
          <a:xfrm>
            <a:off x="9503016" y="3591017"/>
            <a:ext cx="14005932" cy="8570867"/>
          </a:xfrm>
          <a:prstGeom prst="rect">
            <a:avLst/>
          </a:prstGeom>
        </p:spPr>
      </p:pic>
      <p:sp>
        <p:nvSpPr>
          <p:cNvPr id="4" name="Dikdörtgen 3"/>
          <p:cNvSpPr/>
          <p:nvPr/>
        </p:nvSpPr>
        <p:spPr>
          <a:xfrm>
            <a:off x="0" y="4743220"/>
            <a:ext cx="9121698" cy="769441"/>
          </a:xfrm>
          <a:prstGeom prst="rect">
            <a:avLst/>
          </a:prstGeom>
        </p:spPr>
        <p:txBody>
          <a:bodyPr wrap="square">
            <a:spAutoFit/>
          </a:bodyPr>
          <a:lstStyle/>
          <a:p>
            <a:r>
              <a:rPr lang="tr-TR" dirty="0"/>
              <a:t/>
            </a:r>
            <a:br>
              <a:rPr lang="tr-TR" dirty="0"/>
            </a:br>
            <a:endParaRPr lang="tr-TR" dirty="0"/>
          </a:p>
        </p:txBody>
      </p:sp>
      <p:sp>
        <p:nvSpPr>
          <p:cNvPr id="2" name="Dikdörtgen 1"/>
          <p:cNvSpPr/>
          <p:nvPr/>
        </p:nvSpPr>
        <p:spPr>
          <a:xfrm>
            <a:off x="832623" y="4215485"/>
            <a:ext cx="8846635" cy="6186309"/>
          </a:xfrm>
          <a:prstGeom prst="rect">
            <a:avLst/>
          </a:prstGeom>
        </p:spPr>
        <p:txBody>
          <a:bodyPr wrap="square">
            <a:spAutoFit/>
          </a:bodyPr>
          <a:lstStyle/>
          <a:p>
            <a:pPr algn="l"/>
            <a:r>
              <a:rPr lang="it-IT" sz="3600" dirty="0" smtClean="0">
                <a:solidFill>
                  <a:srgbClr val="191919"/>
                </a:solidFill>
                <a:latin typeface="Roboto"/>
              </a:rPr>
              <a:t>1- planning </a:t>
            </a:r>
            <a:r>
              <a:rPr lang="it-IT" sz="3600" dirty="0" smtClean="0">
                <a:solidFill>
                  <a:srgbClr val="191919"/>
                </a:solidFill>
                <a:latin typeface="Roboto"/>
                <a:sym typeface="Wingdings" panose="05000000000000000000" pitchFamily="2" charset="2"/>
              </a:rPr>
              <a:t> </a:t>
            </a:r>
            <a:r>
              <a:rPr lang="it-IT" sz="3600" dirty="0" smtClean="0">
                <a:solidFill>
                  <a:srgbClr val="191919"/>
                </a:solidFill>
                <a:latin typeface="Roboto"/>
              </a:rPr>
              <a:t> </a:t>
            </a:r>
            <a:r>
              <a:rPr lang="it-IT" sz="3600" dirty="0">
                <a:solidFill>
                  <a:srgbClr val="191919"/>
                </a:solidFill>
                <a:latin typeface="Roboto"/>
              </a:rPr>
              <a:t>plan, user expectation </a:t>
            </a:r>
          </a:p>
          <a:p>
            <a:pPr algn="l"/>
            <a:r>
              <a:rPr lang="it-IT" sz="3600" dirty="0">
                <a:solidFill>
                  <a:srgbClr val="191919"/>
                </a:solidFill>
                <a:latin typeface="Roboto"/>
              </a:rPr>
              <a:t>2- </a:t>
            </a:r>
            <a:r>
              <a:rPr lang="it-IT" sz="3600" dirty="0" smtClean="0">
                <a:solidFill>
                  <a:srgbClr val="191919"/>
                </a:solidFill>
                <a:latin typeface="Roboto"/>
              </a:rPr>
              <a:t>defining</a:t>
            </a:r>
            <a:r>
              <a:rPr lang="it-IT" sz="3600" dirty="0" smtClean="0">
                <a:solidFill>
                  <a:srgbClr val="191919"/>
                </a:solidFill>
                <a:latin typeface="Roboto"/>
                <a:sym typeface="Wingdings" panose="05000000000000000000" pitchFamily="2" charset="2"/>
              </a:rPr>
              <a:t></a:t>
            </a:r>
            <a:r>
              <a:rPr lang="it-IT" sz="3600" dirty="0" smtClean="0">
                <a:solidFill>
                  <a:srgbClr val="191919"/>
                </a:solidFill>
                <a:latin typeface="Roboto"/>
              </a:rPr>
              <a:t>analiz</a:t>
            </a:r>
            <a:endParaRPr lang="it-IT" sz="3600" dirty="0">
              <a:solidFill>
                <a:srgbClr val="191919"/>
              </a:solidFill>
              <a:latin typeface="Roboto"/>
            </a:endParaRPr>
          </a:p>
          <a:p>
            <a:pPr algn="l"/>
            <a:r>
              <a:rPr lang="it-IT" sz="3600" dirty="0">
                <a:solidFill>
                  <a:srgbClr val="191919"/>
                </a:solidFill>
                <a:latin typeface="Roboto"/>
              </a:rPr>
              <a:t>3- </a:t>
            </a:r>
            <a:r>
              <a:rPr lang="it-IT" sz="3600" dirty="0" smtClean="0">
                <a:solidFill>
                  <a:srgbClr val="191919"/>
                </a:solidFill>
                <a:latin typeface="Roboto"/>
              </a:rPr>
              <a:t>designing</a:t>
            </a:r>
            <a:r>
              <a:rPr lang="it-IT" sz="3600" dirty="0" smtClean="0">
                <a:solidFill>
                  <a:srgbClr val="191919"/>
                </a:solidFill>
                <a:latin typeface="Roboto"/>
                <a:sym typeface="Wingdings" panose="05000000000000000000" pitchFamily="2" charset="2"/>
              </a:rPr>
              <a:t></a:t>
            </a:r>
            <a:r>
              <a:rPr lang="it-IT" sz="3600" dirty="0" smtClean="0">
                <a:solidFill>
                  <a:srgbClr val="191919"/>
                </a:solidFill>
                <a:latin typeface="Roboto"/>
              </a:rPr>
              <a:t>tasarim</a:t>
            </a:r>
            <a:r>
              <a:rPr lang="it-IT" sz="3600" dirty="0">
                <a:solidFill>
                  <a:srgbClr val="191919"/>
                </a:solidFill>
                <a:latin typeface="Roboto"/>
              </a:rPr>
              <a:t>, uzman (expert)</a:t>
            </a:r>
          </a:p>
          <a:p>
            <a:pPr algn="l"/>
            <a:r>
              <a:rPr lang="it-IT" sz="3600" dirty="0">
                <a:solidFill>
                  <a:srgbClr val="191919"/>
                </a:solidFill>
                <a:latin typeface="Roboto"/>
              </a:rPr>
              <a:t>4- </a:t>
            </a:r>
            <a:r>
              <a:rPr lang="it-IT" sz="3600" dirty="0" smtClean="0">
                <a:solidFill>
                  <a:srgbClr val="191919"/>
                </a:solidFill>
                <a:latin typeface="Roboto"/>
              </a:rPr>
              <a:t>Building, Devolopment</a:t>
            </a:r>
            <a:r>
              <a:rPr lang="it-IT" sz="3600" dirty="0" smtClean="0">
                <a:solidFill>
                  <a:srgbClr val="191919"/>
                </a:solidFill>
                <a:latin typeface="Roboto"/>
                <a:sym typeface="Wingdings" panose="05000000000000000000" pitchFamily="2" charset="2"/>
              </a:rPr>
              <a:t> </a:t>
            </a:r>
            <a:r>
              <a:rPr lang="it-IT" sz="3600" dirty="0" smtClean="0">
                <a:solidFill>
                  <a:srgbClr val="191919"/>
                </a:solidFill>
                <a:latin typeface="Roboto"/>
              </a:rPr>
              <a:t>code </a:t>
            </a:r>
            <a:r>
              <a:rPr lang="it-IT" sz="3600" dirty="0">
                <a:solidFill>
                  <a:srgbClr val="191919"/>
                </a:solidFill>
                <a:latin typeface="Roboto"/>
              </a:rPr>
              <a:t>yazma </a:t>
            </a:r>
            <a:r>
              <a:rPr lang="it-IT" sz="3600" dirty="0" smtClean="0">
                <a:solidFill>
                  <a:srgbClr val="191919"/>
                </a:solidFill>
                <a:latin typeface="Roboto"/>
              </a:rPr>
              <a:t>   	(</a:t>
            </a:r>
            <a:r>
              <a:rPr lang="it-IT" sz="3600" dirty="0">
                <a:solidFill>
                  <a:srgbClr val="191919"/>
                </a:solidFill>
                <a:latin typeface="Roboto"/>
              </a:rPr>
              <a:t>senior ,mid level,  junior)</a:t>
            </a:r>
          </a:p>
          <a:p>
            <a:pPr algn="l"/>
            <a:r>
              <a:rPr lang="it-IT" sz="3600" dirty="0">
                <a:solidFill>
                  <a:srgbClr val="191919"/>
                </a:solidFill>
                <a:latin typeface="Roboto"/>
              </a:rPr>
              <a:t>5- </a:t>
            </a:r>
            <a:r>
              <a:rPr lang="it-IT" sz="3600" dirty="0" smtClean="0">
                <a:solidFill>
                  <a:srgbClr val="191919"/>
                </a:solidFill>
                <a:latin typeface="Roboto"/>
              </a:rPr>
              <a:t>testing</a:t>
            </a:r>
            <a:r>
              <a:rPr lang="it-IT" sz="3600" dirty="0" smtClean="0">
                <a:solidFill>
                  <a:srgbClr val="191919"/>
                </a:solidFill>
                <a:latin typeface="Roboto"/>
                <a:sym typeface="Wingdings" panose="05000000000000000000" pitchFamily="2" charset="2"/>
              </a:rPr>
              <a:t> </a:t>
            </a:r>
            <a:r>
              <a:rPr lang="it-IT" sz="3600" dirty="0" smtClean="0">
                <a:solidFill>
                  <a:srgbClr val="191919"/>
                </a:solidFill>
                <a:latin typeface="Roboto"/>
              </a:rPr>
              <a:t>test </a:t>
            </a:r>
            <a:r>
              <a:rPr lang="it-IT" sz="3600" dirty="0">
                <a:solidFill>
                  <a:srgbClr val="191919"/>
                </a:solidFill>
                <a:latin typeface="Roboto"/>
              </a:rPr>
              <a:t>(tester, Quality analyst)</a:t>
            </a:r>
          </a:p>
          <a:p>
            <a:pPr algn="l"/>
            <a:r>
              <a:rPr lang="it-IT" sz="3600" dirty="0">
                <a:solidFill>
                  <a:srgbClr val="191919"/>
                </a:solidFill>
                <a:latin typeface="Roboto"/>
              </a:rPr>
              <a:t>6- </a:t>
            </a:r>
            <a:r>
              <a:rPr lang="it-IT" sz="3600" dirty="0" smtClean="0">
                <a:solidFill>
                  <a:srgbClr val="191919"/>
                </a:solidFill>
                <a:latin typeface="Roboto"/>
              </a:rPr>
              <a:t>Deployment, Release  </a:t>
            </a:r>
            <a:r>
              <a:rPr lang="it-IT" sz="3600" dirty="0" smtClean="0">
                <a:solidFill>
                  <a:srgbClr val="191919"/>
                </a:solidFill>
                <a:latin typeface="Roboto"/>
                <a:sym typeface="Wingdings" panose="05000000000000000000" pitchFamily="2" charset="2"/>
              </a:rPr>
              <a:t> </a:t>
            </a:r>
            <a:r>
              <a:rPr lang="it-IT" sz="3600" dirty="0" smtClean="0">
                <a:solidFill>
                  <a:srgbClr val="191919"/>
                </a:solidFill>
                <a:latin typeface="Roboto"/>
              </a:rPr>
              <a:t>hayata 	gecirme</a:t>
            </a:r>
            <a:r>
              <a:rPr lang="it-IT" sz="3600" dirty="0">
                <a:solidFill>
                  <a:srgbClr val="191919"/>
                </a:solidFill>
                <a:latin typeface="Roboto"/>
              </a:rPr>
              <a:t>, piyasaya surme</a:t>
            </a:r>
          </a:p>
          <a:p>
            <a:pPr algn="l"/>
            <a:r>
              <a:rPr lang="it-IT" sz="3600" dirty="0" smtClean="0">
                <a:solidFill>
                  <a:srgbClr val="191919"/>
                </a:solidFill>
                <a:latin typeface="Roboto"/>
              </a:rPr>
              <a:t> 	maintaince</a:t>
            </a:r>
            <a:r>
              <a:rPr lang="it-IT" sz="3600" dirty="0" smtClean="0">
                <a:solidFill>
                  <a:srgbClr val="191919"/>
                </a:solidFill>
                <a:latin typeface="Roboto"/>
                <a:sym typeface="Wingdings" panose="05000000000000000000" pitchFamily="2" charset="2"/>
              </a:rPr>
              <a:t> </a:t>
            </a:r>
            <a:r>
              <a:rPr lang="it-IT" sz="3600" dirty="0" smtClean="0">
                <a:solidFill>
                  <a:srgbClr val="191919"/>
                </a:solidFill>
                <a:latin typeface="Roboto"/>
              </a:rPr>
              <a:t>user </a:t>
            </a:r>
            <a:r>
              <a:rPr lang="it-IT" sz="3600" dirty="0">
                <a:solidFill>
                  <a:srgbClr val="191919"/>
                </a:solidFill>
                <a:latin typeface="Roboto"/>
              </a:rPr>
              <a:t>feed back lerini </a:t>
            </a:r>
            <a:r>
              <a:rPr lang="it-IT" sz="3600" dirty="0" smtClean="0">
                <a:solidFill>
                  <a:srgbClr val="191919"/>
                </a:solidFill>
                <a:latin typeface="Roboto"/>
              </a:rPr>
              <a:t>	degerlendirme</a:t>
            </a:r>
            <a:r>
              <a:rPr lang="it-IT" sz="3600" dirty="0">
                <a:solidFill>
                  <a:srgbClr val="191919"/>
                </a:solidFill>
                <a:latin typeface="Roboto"/>
              </a:rPr>
              <a:t>, eksikleri tespit etme ve </a:t>
            </a:r>
            <a:r>
              <a:rPr lang="it-IT" sz="3600" dirty="0" smtClean="0">
                <a:solidFill>
                  <a:srgbClr val="191919"/>
                </a:solidFill>
                <a:latin typeface="Roboto"/>
              </a:rPr>
              <a:t>	gelistirme,bakim, yurutme</a:t>
            </a:r>
            <a:endParaRPr lang="it-IT" sz="3600" dirty="0">
              <a:solidFill>
                <a:srgbClr val="191919"/>
              </a:solidFill>
              <a:latin typeface="Roboto"/>
            </a:endParaRPr>
          </a:p>
        </p:txBody>
      </p:sp>
    </p:spTree>
    <p:extLst>
      <p:ext uri="{BB962C8B-B14F-4D97-AF65-F5344CB8AC3E}">
        <p14:creationId xmlns:p14="http://schemas.microsoft.com/office/powerpoint/2010/main" val="141355256"/>
      </p:ext>
    </p:extLst>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015663"/>
          </a:xfrm>
          <a:prstGeom prst="rect">
            <a:avLst/>
          </a:prstGeom>
        </p:spPr>
        <p:txBody>
          <a:bodyPr wrap="square">
            <a:spAutoFit/>
          </a:bodyPr>
          <a:lstStyle/>
          <a:p>
            <a:r>
              <a:rPr lang="en-US" sz="6000" b="1" dirty="0" smtClean="0">
                <a:solidFill>
                  <a:srgbClr val="FF0000"/>
                </a:solidFill>
              </a:rPr>
              <a:t>KISA TEKRAR</a:t>
            </a:r>
          </a:p>
        </p:txBody>
      </p:sp>
      <p:sp>
        <p:nvSpPr>
          <p:cNvPr id="4" name="Dikdörtgen 3"/>
          <p:cNvSpPr/>
          <p:nvPr/>
        </p:nvSpPr>
        <p:spPr>
          <a:xfrm>
            <a:off x="1898073" y="3033324"/>
            <a:ext cx="20359254" cy="7863691"/>
          </a:xfrm>
          <a:prstGeom prst="rect">
            <a:avLst/>
          </a:prstGeom>
        </p:spPr>
        <p:txBody>
          <a:bodyPr wrap="square">
            <a:spAutoFit/>
          </a:bodyPr>
          <a:lstStyle/>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Test case =&gt; </a:t>
            </a:r>
            <a:r>
              <a:rPr lang="en-US" sz="4000" dirty="0" smtClean="0">
                <a:solidFill>
                  <a:schemeClr val="bg2">
                    <a:lumMod val="10000"/>
                  </a:schemeClr>
                </a:solidFill>
                <a:latin typeface="Arial" panose="020B0604020202020204" pitchFamily="34" charset="0"/>
                <a:cs typeface="Arial" panose="020B0604020202020204" pitchFamily="34" charset="0"/>
              </a:rPr>
              <a:t>adim </a:t>
            </a:r>
            <a:r>
              <a:rPr lang="en-US" sz="4000" dirty="0" smtClean="0">
                <a:latin typeface="Arial" panose="020B0604020202020204" pitchFamily="34" charset="0"/>
                <a:cs typeface="Arial" panose="020B0604020202020204" pitchFamily="34" charset="0"/>
              </a:rPr>
              <a:t>adım neyi </a:t>
            </a:r>
            <a:r>
              <a:rPr lang="en-US" sz="4000" dirty="0">
                <a:latin typeface="Arial" panose="020B0604020202020204" pitchFamily="34" charset="0"/>
                <a:cs typeface="Arial" panose="020B0604020202020204" pitchFamily="34" charset="0"/>
              </a:rPr>
              <a:t>test edeceğinizi açıklayan senaryolarınızdır</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Test plan =&gt;</a:t>
            </a:r>
            <a:r>
              <a:rPr lang="en-US" sz="4000" dirty="0">
                <a:latin typeface="Arial" panose="020B0604020202020204" pitchFamily="34" charset="0"/>
                <a:cs typeface="Arial" panose="020B0604020202020204" pitchFamily="34" charset="0"/>
              </a:rPr>
              <a:t>Test kapsamı, yaklaşım kaynakları ve amaçlanan test faaliyetlerinin zamanlamasını tanımlayan giriş ve çıkış kriterleri.</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Test execution =&gt; </a:t>
            </a:r>
            <a:r>
              <a:rPr lang="en-US" sz="4000" dirty="0">
                <a:latin typeface="Arial" panose="020B0604020202020204" pitchFamily="34" charset="0"/>
                <a:cs typeface="Arial" panose="020B0604020202020204" pitchFamily="34" charset="0"/>
              </a:rPr>
              <a:t>Scriptler hazır olduğunda, çalıştırır veya manuel olarak testinizi gercekleştirirsiniz.</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Test data =&gt; </a:t>
            </a:r>
            <a:r>
              <a:rPr lang="en-US" sz="4000" dirty="0">
                <a:latin typeface="Arial" panose="020B0604020202020204" pitchFamily="34" charset="0"/>
                <a:cs typeface="Arial" panose="020B0604020202020204" pitchFamily="34" charset="0"/>
              </a:rPr>
              <a:t>functionality (leri) test etmek için kullanmanız gereken veriler</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Acceptance criteria =&gt;</a:t>
            </a:r>
            <a:r>
              <a:rPr lang="en-US" sz="4000" dirty="0">
                <a:latin typeface="Arial" panose="020B0604020202020204" pitchFamily="34" charset="0"/>
                <a:cs typeface="Arial" panose="020B0604020202020204" pitchFamily="34" charset="0"/>
              </a:rPr>
              <a:t>functionalityi test etmenin ayrıntılı tanımı</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Expected result =&gt; </a:t>
            </a:r>
            <a:r>
              <a:rPr lang="en-US" sz="4000" dirty="0">
                <a:latin typeface="Arial" panose="020B0604020202020204" pitchFamily="34" charset="0"/>
                <a:cs typeface="Arial" panose="020B0604020202020204" pitchFamily="34" charset="0"/>
              </a:rPr>
              <a:t>yapılan testin beklenen sonucu </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Actual result =&gt; </a:t>
            </a:r>
            <a:r>
              <a:rPr lang="en-US" sz="4000" dirty="0">
                <a:latin typeface="Arial" panose="020B0604020202020204" pitchFamily="34" charset="0"/>
                <a:cs typeface="Arial" panose="020B0604020202020204" pitchFamily="34" charset="0"/>
              </a:rPr>
              <a:t>testi yaptıktan sonra ortaya cıkan netice. </a:t>
            </a:r>
          </a:p>
          <a:p>
            <a:pPr marL="571500" indent="-571500" algn="l">
              <a:spcBef>
                <a:spcPts val="600"/>
              </a:spcBef>
              <a:spcAft>
                <a:spcPts val="1200"/>
              </a:spcAft>
              <a:buFont typeface="Wingdings" panose="05000000000000000000" pitchFamily="2" charset="2"/>
              <a:buChar char="Ø"/>
            </a:pPr>
            <a:r>
              <a:rPr lang="en-US" sz="4000" dirty="0">
                <a:solidFill>
                  <a:srgbClr val="C00000"/>
                </a:solidFill>
                <a:latin typeface="Arial" panose="020B0604020202020204" pitchFamily="34" charset="0"/>
                <a:cs typeface="Arial" panose="020B0604020202020204" pitchFamily="34" charset="0"/>
              </a:rPr>
              <a:t>Environments (test yapilan ortamlar (URL)=&gt; </a:t>
            </a:r>
            <a:r>
              <a:rPr lang="en-US" sz="4000" dirty="0">
                <a:latin typeface="Arial" panose="020B0604020202020204" pitchFamily="34" charset="0"/>
                <a:cs typeface="Arial" panose="020B0604020202020204" pitchFamily="34" charset="0"/>
              </a:rPr>
              <a:t>Dev,Test,Stage,Prod</a:t>
            </a:r>
          </a:p>
        </p:txBody>
      </p:sp>
    </p:spTree>
    <p:extLst>
      <p:ext uri="{BB962C8B-B14F-4D97-AF65-F5344CB8AC3E}">
        <p14:creationId xmlns:p14="http://schemas.microsoft.com/office/powerpoint/2010/main" val="2842410186"/>
      </p:ext>
    </p:extLst>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2" name="Dikdörtgen 1"/>
          <p:cNvSpPr/>
          <p:nvPr/>
        </p:nvSpPr>
        <p:spPr>
          <a:xfrm>
            <a:off x="17329211" y="2453281"/>
            <a:ext cx="5024709" cy="769441"/>
          </a:xfrm>
          <a:prstGeom prst="rect">
            <a:avLst/>
          </a:prstGeom>
        </p:spPr>
        <p:txBody>
          <a:bodyPr wrap="none">
            <a:spAutoFit/>
          </a:bodyPr>
          <a:lstStyle/>
          <a:p>
            <a:r>
              <a:rPr lang="en-US" sz="4400" dirty="0" smtClean="0">
                <a:solidFill>
                  <a:srgbClr val="C00000"/>
                </a:solidFill>
              </a:rPr>
              <a:t>W</a:t>
            </a:r>
            <a:r>
              <a:rPr lang="en-US" sz="4400" dirty="0" smtClean="0"/>
              <a:t>hite  </a:t>
            </a:r>
            <a:r>
              <a:rPr lang="en-US" sz="4400" dirty="0" smtClean="0">
                <a:solidFill>
                  <a:srgbClr val="C00000"/>
                </a:solidFill>
              </a:rPr>
              <a:t>B</a:t>
            </a:r>
            <a:r>
              <a:rPr lang="en-US" sz="4400" dirty="0" smtClean="0"/>
              <a:t>ox </a:t>
            </a:r>
            <a:r>
              <a:rPr lang="en-US" sz="4400" dirty="0" smtClean="0">
                <a:solidFill>
                  <a:srgbClr val="C00000"/>
                </a:solidFill>
              </a:rPr>
              <a:t>T</a:t>
            </a:r>
            <a:r>
              <a:rPr lang="en-US" sz="4400" dirty="0" smtClean="0"/>
              <a:t>esting</a:t>
            </a:r>
            <a:endParaRPr lang="en-US" sz="4400" dirty="0"/>
          </a:p>
        </p:txBody>
      </p:sp>
      <p:pic>
        <p:nvPicPr>
          <p:cNvPr id="2050" name="Picture 2" descr="Yazılım Testi Metodolojileri | Emre Alıç, P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847" y="5954640"/>
            <a:ext cx="8377749" cy="54545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yaz Kutu Testi | White Box Nedir? - ASA Intelli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7065" y="2684786"/>
            <a:ext cx="6393752" cy="3030214"/>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1779564" y="2453281"/>
            <a:ext cx="4962191" cy="769441"/>
          </a:xfrm>
          <a:prstGeom prst="rect">
            <a:avLst/>
          </a:prstGeom>
        </p:spPr>
        <p:txBody>
          <a:bodyPr wrap="none">
            <a:spAutoFit/>
          </a:bodyPr>
          <a:lstStyle/>
          <a:p>
            <a:r>
              <a:rPr lang="en-US" sz="4400" dirty="0" smtClean="0">
                <a:solidFill>
                  <a:srgbClr val="C00000"/>
                </a:solidFill>
              </a:rPr>
              <a:t>B</a:t>
            </a:r>
            <a:r>
              <a:rPr lang="en-US" sz="4400" dirty="0" smtClean="0"/>
              <a:t>lack  </a:t>
            </a:r>
            <a:r>
              <a:rPr lang="en-US" sz="4400" dirty="0" smtClean="0">
                <a:solidFill>
                  <a:srgbClr val="C00000"/>
                </a:solidFill>
              </a:rPr>
              <a:t>B</a:t>
            </a:r>
            <a:r>
              <a:rPr lang="en-US" sz="4400" dirty="0" smtClean="0"/>
              <a:t>ox </a:t>
            </a:r>
            <a:r>
              <a:rPr lang="en-US" sz="4400" dirty="0" smtClean="0">
                <a:solidFill>
                  <a:srgbClr val="C00000"/>
                </a:solidFill>
              </a:rPr>
              <a:t>T</a:t>
            </a:r>
            <a:r>
              <a:rPr lang="en-US" sz="4400" dirty="0" smtClean="0"/>
              <a:t>esting</a:t>
            </a:r>
            <a:endParaRPr lang="en-US" sz="4400" dirty="0"/>
          </a:p>
        </p:txBody>
      </p:sp>
      <p:pic>
        <p:nvPicPr>
          <p:cNvPr id="3" name="Resim 2"/>
          <p:cNvPicPr>
            <a:picLocks noChangeAspect="1"/>
          </p:cNvPicPr>
          <p:nvPr/>
        </p:nvPicPr>
        <p:blipFill>
          <a:blip r:embed="rId4"/>
          <a:stretch>
            <a:fillRect/>
          </a:stretch>
        </p:blipFill>
        <p:spPr>
          <a:xfrm>
            <a:off x="896003" y="3371100"/>
            <a:ext cx="6488449" cy="8904602"/>
          </a:xfrm>
          <a:prstGeom prst="rect">
            <a:avLst/>
          </a:prstGeom>
        </p:spPr>
      </p:pic>
      <p:pic>
        <p:nvPicPr>
          <p:cNvPr id="4" name="Resim 3"/>
          <p:cNvPicPr>
            <a:picLocks noChangeAspect="1"/>
          </p:cNvPicPr>
          <p:nvPr/>
        </p:nvPicPr>
        <p:blipFill>
          <a:blip r:embed="rId5"/>
          <a:stretch>
            <a:fillRect/>
          </a:stretch>
        </p:blipFill>
        <p:spPr>
          <a:xfrm>
            <a:off x="16702565" y="3545218"/>
            <a:ext cx="6365253" cy="8730484"/>
          </a:xfrm>
          <a:prstGeom prst="rect">
            <a:avLst/>
          </a:prstGeom>
        </p:spPr>
      </p:pic>
    </p:spTree>
    <p:extLst>
      <p:ext uri="{BB962C8B-B14F-4D97-AF65-F5344CB8AC3E}">
        <p14:creationId xmlns:p14="http://schemas.microsoft.com/office/powerpoint/2010/main" val="1307852838"/>
      </p:ext>
    </p:extLst>
  </p:cSld>
  <p:clrMapOvr>
    <a:masterClrMapping/>
  </p:clrMapOvr>
  <p:transition spd="med"/>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2" name="Dikdörtgen 1"/>
          <p:cNvSpPr/>
          <p:nvPr/>
        </p:nvSpPr>
        <p:spPr>
          <a:xfrm>
            <a:off x="9282182" y="2130785"/>
            <a:ext cx="5366149" cy="769441"/>
          </a:xfrm>
          <a:prstGeom prst="rect">
            <a:avLst/>
          </a:prstGeom>
        </p:spPr>
        <p:txBody>
          <a:bodyPr wrap="none">
            <a:spAutoFit/>
          </a:bodyPr>
          <a:lstStyle/>
          <a:p>
            <a:r>
              <a:rPr lang="en-US" sz="4400" b="1" dirty="0" smtClean="0">
                <a:solidFill>
                  <a:srgbClr val="C00000"/>
                </a:solidFill>
              </a:rPr>
              <a:t>W</a:t>
            </a:r>
            <a:r>
              <a:rPr lang="en-US" sz="4400" b="1" dirty="0" smtClean="0"/>
              <a:t>hite  </a:t>
            </a:r>
            <a:r>
              <a:rPr lang="en-US" sz="4400" b="1" dirty="0" smtClean="0">
                <a:solidFill>
                  <a:srgbClr val="C00000"/>
                </a:solidFill>
              </a:rPr>
              <a:t>B</a:t>
            </a:r>
            <a:r>
              <a:rPr lang="en-US" sz="4400" b="1" dirty="0" smtClean="0"/>
              <a:t>ox </a:t>
            </a:r>
            <a:r>
              <a:rPr lang="en-US" sz="4400" b="1" dirty="0" smtClean="0">
                <a:solidFill>
                  <a:srgbClr val="C00000"/>
                </a:solidFill>
              </a:rPr>
              <a:t>T</a:t>
            </a:r>
            <a:r>
              <a:rPr lang="en-US" sz="4400" b="1" dirty="0" smtClean="0"/>
              <a:t>esting</a:t>
            </a:r>
            <a:endParaRPr lang="en-US" sz="4400" b="1" dirty="0"/>
          </a:p>
        </p:txBody>
      </p:sp>
      <p:sp>
        <p:nvSpPr>
          <p:cNvPr id="6" name="Dikdörtgen 5"/>
          <p:cNvSpPr/>
          <p:nvPr/>
        </p:nvSpPr>
        <p:spPr>
          <a:xfrm>
            <a:off x="1320405" y="6624422"/>
            <a:ext cx="22007945" cy="5509200"/>
          </a:xfrm>
          <a:prstGeom prst="rect">
            <a:avLst/>
          </a:prstGeom>
        </p:spPr>
        <p:txBody>
          <a:bodyPr wrap="square">
            <a:spAutoFit/>
          </a:bodyPr>
          <a:lstStyle/>
          <a:p>
            <a:pPr algn="l" fontAlgn="base"/>
            <a:r>
              <a:rPr lang="en-US" sz="4400" dirty="0">
                <a:solidFill>
                  <a:srgbClr val="000000"/>
                </a:solidFill>
                <a:latin typeface="Arial" panose="020B0604020202020204" pitchFamily="34" charset="0"/>
              </a:rPr>
              <a:t>B</a:t>
            </a:r>
            <a:r>
              <a:rPr lang="tr-TR" sz="4400" dirty="0" smtClean="0">
                <a:solidFill>
                  <a:srgbClr val="000000"/>
                </a:solidFill>
                <a:latin typeface="Arial" panose="020B0604020202020204" pitchFamily="34" charset="0"/>
              </a:rPr>
              <a:t>eyaz </a:t>
            </a:r>
            <a:r>
              <a:rPr lang="tr-TR" sz="4400" dirty="0">
                <a:solidFill>
                  <a:srgbClr val="000000"/>
                </a:solidFill>
                <a:latin typeface="Arial" panose="020B0604020202020204" pitchFamily="34" charset="0"/>
              </a:rPr>
              <a:t>kutu, cam kutu, saydam kutu gibi anlamlarla ifade edilen </a:t>
            </a:r>
            <a:r>
              <a:rPr lang="en-US" sz="4400" dirty="0" smtClean="0">
                <a:solidFill>
                  <a:srgbClr val="000000"/>
                </a:solidFill>
                <a:latin typeface="Arial" panose="020B0604020202020204" pitchFamily="34" charset="0"/>
              </a:rPr>
              <a:t>W</a:t>
            </a:r>
            <a:r>
              <a:rPr lang="tr-TR" sz="4400" dirty="0" smtClean="0">
                <a:solidFill>
                  <a:srgbClr val="000000"/>
                </a:solidFill>
                <a:latin typeface="Arial" panose="020B0604020202020204" pitchFamily="34" charset="0"/>
              </a:rPr>
              <a:t>hite </a:t>
            </a:r>
            <a:r>
              <a:rPr lang="en-US" sz="4400" dirty="0" smtClean="0">
                <a:solidFill>
                  <a:srgbClr val="000000"/>
                </a:solidFill>
                <a:latin typeface="Arial" panose="020B0604020202020204" pitchFamily="34" charset="0"/>
              </a:rPr>
              <a:t>B</a:t>
            </a:r>
            <a:r>
              <a:rPr lang="tr-TR" sz="4400" dirty="0" smtClean="0">
                <a:solidFill>
                  <a:srgbClr val="000000"/>
                </a:solidFill>
                <a:latin typeface="Arial" panose="020B0604020202020204" pitchFamily="34" charset="0"/>
              </a:rPr>
              <a:t>ox </a:t>
            </a:r>
            <a:r>
              <a:rPr lang="en-US" sz="4400" dirty="0" smtClean="0">
                <a:solidFill>
                  <a:srgbClr val="000000"/>
                </a:solidFill>
                <a:latin typeface="Arial" panose="020B0604020202020204" pitchFamily="34" charset="0"/>
              </a:rPr>
              <a:t>T</a:t>
            </a:r>
            <a:r>
              <a:rPr lang="tr-TR" sz="4400" dirty="0" smtClean="0">
                <a:solidFill>
                  <a:srgbClr val="000000"/>
                </a:solidFill>
                <a:latin typeface="Arial" panose="020B0604020202020204" pitchFamily="34" charset="0"/>
              </a:rPr>
              <a:t>esti</a:t>
            </a:r>
            <a:r>
              <a:rPr lang="tr-TR" sz="4400" dirty="0">
                <a:solidFill>
                  <a:srgbClr val="000000"/>
                </a:solidFill>
                <a:latin typeface="Arial" panose="020B0604020202020204" pitchFamily="34" charset="0"/>
              </a:rPr>
              <a:t>, sistemin iç yapısını bilen kişiler tarafından yapılan yazılım testine verilen tekniktir. </a:t>
            </a:r>
            <a:endParaRPr lang="en-US" sz="4400" dirty="0" smtClean="0">
              <a:solidFill>
                <a:srgbClr val="000000"/>
              </a:solidFill>
              <a:latin typeface="Arial" panose="020B0604020202020204" pitchFamily="34" charset="0"/>
            </a:endParaRPr>
          </a:p>
          <a:p>
            <a:pPr algn="l" fontAlgn="base"/>
            <a:endParaRPr lang="en-US" sz="4400" dirty="0" smtClean="0">
              <a:solidFill>
                <a:srgbClr val="000000"/>
              </a:solidFill>
              <a:latin typeface="Arial" panose="020B0604020202020204" pitchFamily="34" charset="0"/>
            </a:endParaRPr>
          </a:p>
          <a:p>
            <a:pPr algn="l" fontAlgn="base"/>
            <a:r>
              <a:rPr lang="tr-TR" sz="4400" dirty="0" smtClean="0">
                <a:solidFill>
                  <a:srgbClr val="000000"/>
                </a:solidFill>
                <a:latin typeface="Arial" panose="020B0604020202020204" pitchFamily="34" charset="0"/>
              </a:rPr>
              <a:t>Beyaz </a:t>
            </a:r>
            <a:r>
              <a:rPr lang="tr-TR" sz="4400" dirty="0">
                <a:solidFill>
                  <a:srgbClr val="000000"/>
                </a:solidFill>
                <a:latin typeface="Arial" panose="020B0604020202020204" pitchFamily="34" charset="0"/>
              </a:rPr>
              <a:t>kutu testi genellikle yazılım mühendisleri tarafından yapılır. Özellikle bir yazılım birimini hazırlayan geliştirici, </a:t>
            </a:r>
            <a:r>
              <a:rPr lang="tr-TR" sz="4400" dirty="0">
                <a:solidFill>
                  <a:srgbClr val="0000FF"/>
                </a:solidFill>
                <a:latin typeface="Arial" panose="020B0604020202020204" pitchFamily="34" charset="0"/>
                <a:hlinkClick r:id="rId2"/>
              </a:rPr>
              <a:t>birim testler(unit testing)</a:t>
            </a:r>
            <a:r>
              <a:rPr lang="tr-TR" sz="4400" dirty="0">
                <a:solidFill>
                  <a:srgbClr val="000000"/>
                </a:solidFill>
                <a:latin typeface="Arial" panose="020B0604020202020204" pitchFamily="34" charset="0"/>
              </a:rPr>
              <a:t> hazırlayarak süreci başlatır. </a:t>
            </a:r>
            <a:endParaRPr lang="en-US" sz="4400" dirty="0" smtClean="0">
              <a:solidFill>
                <a:srgbClr val="000000"/>
              </a:solidFill>
              <a:latin typeface="Arial" panose="020B0604020202020204" pitchFamily="34" charset="0"/>
            </a:endParaRPr>
          </a:p>
          <a:p>
            <a:pPr algn="l" fontAlgn="base"/>
            <a:endParaRPr lang="en-US" sz="4400" dirty="0" smtClean="0">
              <a:solidFill>
                <a:srgbClr val="000000"/>
              </a:solidFill>
              <a:latin typeface="Arial" panose="020B0604020202020204" pitchFamily="34" charset="0"/>
            </a:endParaRPr>
          </a:p>
          <a:p>
            <a:pPr algn="l" fontAlgn="base"/>
            <a:r>
              <a:rPr lang="en-US" sz="4400" dirty="0">
                <a:solidFill>
                  <a:srgbClr val="000000"/>
                </a:solidFill>
                <a:latin typeface="Arial" panose="020B0604020202020204" pitchFamily="34" charset="0"/>
              </a:rPr>
              <a:t>Uygulamanın program yapısını </a:t>
            </a:r>
            <a:r>
              <a:rPr lang="en-US" sz="4400" dirty="0" smtClean="0">
                <a:solidFill>
                  <a:srgbClr val="000000"/>
                </a:solidFill>
                <a:latin typeface="Arial" panose="020B0604020202020204" pitchFamily="34" charset="0"/>
              </a:rPr>
              <a:t>inceleyen </a:t>
            </a:r>
            <a:r>
              <a:rPr lang="en-US" sz="4400" dirty="0">
                <a:solidFill>
                  <a:srgbClr val="000000"/>
                </a:solidFill>
                <a:latin typeface="Arial" panose="020B0604020202020204" pitchFamily="34" charset="0"/>
              </a:rPr>
              <a:t>ve uygulamanın program mantığından test senaryoları türeten bir test </a:t>
            </a:r>
            <a:r>
              <a:rPr lang="en-US" sz="4400" dirty="0" err="1">
                <a:solidFill>
                  <a:srgbClr val="000000"/>
                </a:solidFill>
                <a:latin typeface="Arial" panose="020B0604020202020204" pitchFamily="34" charset="0"/>
              </a:rPr>
              <a:t>yaklaşımıdır</a:t>
            </a:r>
            <a:r>
              <a:rPr lang="en-US" sz="4400" dirty="0" smtClean="0">
                <a:solidFill>
                  <a:srgbClr val="000000"/>
                </a:solidFill>
                <a:latin typeface="Arial" panose="020B0604020202020204" pitchFamily="34" charset="0"/>
              </a:rPr>
              <a:t>.  </a:t>
            </a:r>
            <a:endParaRPr lang="tr-TR" dirty="0"/>
          </a:p>
        </p:txBody>
      </p:sp>
      <p:pic>
        <p:nvPicPr>
          <p:cNvPr id="1026" name="Picture 2" descr="Black Box ve White Box Test. Bu yazımda sizlerle test süreçlerinde… | by  Ahmeteminege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8485" y="3146448"/>
            <a:ext cx="7951783" cy="3424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25889"/>
      </p:ext>
    </p:extLst>
  </p:cSld>
  <p:clrMapOvr>
    <a:masterClrMapping/>
  </p:clrMapOvr>
  <p:transition spd="med"/>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9282182" y="2130785"/>
            <a:ext cx="5366149" cy="769441"/>
          </a:xfrm>
          <a:prstGeom prst="rect">
            <a:avLst/>
          </a:prstGeom>
        </p:spPr>
        <p:txBody>
          <a:bodyPr wrap="none">
            <a:spAutoFit/>
          </a:bodyPr>
          <a:lstStyle/>
          <a:p>
            <a:r>
              <a:rPr lang="en-US" sz="4400" b="1" dirty="0" smtClean="0">
                <a:solidFill>
                  <a:srgbClr val="C00000"/>
                </a:solidFill>
              </a:rPr>
              <a:t>W</a:t>
            </a:r>
            <a:r>
              <a:rPr lang="en-US" sz="4400" b="1" dirty="0" smtClean="0"/>
              <a:t>hite  </a:t>
            </a:r>
            <a:r>
              <a:rPr lang="en-US" sz="4400" b="1" dirty="0" smtClean="0">
                <a:solidFill>
                  <a:srgbClr val="C00000"/>
                </a:solidFill>
              </a:rPr>
              <a:t>B</a:t>
            </a:r>
            <a:r>
              <a:rPr lang="en-US" sz="4400" b="1" dirty="0" smtClean="0"/>
              <a:t>ox </a:t>
            </a:r>
            <a:r>
              <a:rPr lang="en-US" sz="4400" b="1" dirty="0" smtClean="0">
                <a:solidFill>
                  <a:srgbClr val="C00000"/>
                </a:solidFill>
              </a:rPr>
              <a:t>T</a:t>
            </a:r>
            <a:r>
              <a:rPr lang="en-US" sz="4400" b="1" dirty="0" smtClean="0"/>
              <a:t>esting</a:t>
            </a:r>
            <a:endParaRPr lang="en-US" sz="4400" b="1" dirty="0"/>
          </a:p>
        </p:txBody>
      </p:sp>
      <p:pic>
        <p:nvPicPr>
          <p:cNvPr id="6" name="Resim 5"/>
          <p:cNvPicPr>
            <a:picLocks noChangeAspect="1"/>
          </p:cNvPicPr>
          <p:nvPr/>
        </p:nvPicPr>
        <p:blipFill>
          <a:blip r:embed="rId2"/>
          <a:stretch>
            <a:fillRect/>
          </a:stretch>
        </p:blipFill>
        <p:spPr>
          <a:xfrm>
            <a:off x="7045036" y="2914934"/>
            <a:ext cx="8977745" cy="3290829"/>
          </a:xfrm>
          <a:prstGeom prst="rect">
            <a:avLst/>
          </a:prstGeom>
        </p:spPr>
      </p:pic>
      <p:sp>
        <p:nvSpPr>
          <p:cNvPr id="7" name="Dikdörtgen 6"/>
          <p:cNvSpPr/>
          <p:nvPr/>
        </p:nvSpPr>
        <p:spPr>
          <a:xfrm>
            <a:off x="976746" y="6205763"/>
            <a:ext cx="23005473" cy="6201698"/>
          </a:xfrm>
          <a:prstGeom prst="rect">
            <a:avLst/>
          </a:prstGeom>
        </p:spPr>
        <p:txBody>
          <a:bodyPr wrap="square">
            <a:spAutoFit/>
          </a:bodyPr>
          <a:lstStyle/>
          <a:p>
            <a:pPr algn="l">
              <a:spcBef>
                <a:spcPts val="1800"/>
              </a:spcBef>
            </a:pPr>
            <a:r>
              <a:rPr lang="tr-TR" sz="4400" dirty="0">
                <a:solidFill>
                  <a:srgbClr val="000000"/>
                </a:solidFill>
                <a:latin typeface="Arial" panose="020B0604020202020204" pitchFamily="34" charset="0"/>
              </a:rPr>
              <a:t>Yukarıdaki sistemde, f(x) = 1 / x - 1 </a:t>
            </a:r>
            <a:r>
              <a:rPr lang="tr-TR" sz="4400" dirty="0" smtClean="0">
                <a:solidFill>
                  <a:srgbClr val="000000"/>
                </a:solidFill>
                <a:latin typeface="Arial" panose="020B0604020202020204" pitchFamily="34" charset="0"/>
              </a:rPr>
              <a:t>modülü</a:t>
            </a:r>
            <a:r>
              <a:rPr lang="en-US" sz="4400" dirty="0" smtClean="0">
                <a:solidFill>
                  <a:srgbClr val="000000"/>
                </a:solidFill>
                <a:latin typeface="Arial" panose="020B0604020202020204" pitchFamily="34" charset="0"/>
              </a:rPr>
              <a:t>,</a:t>
            </a:r>
            <a:r>
              <a:rPr lang="tr-TR" sz="4400" dirty="0" smtClean="0">
                <a:solidFill>
                  <a:srgbClr val="000000"/>
                </a:solidFill>
                <a:latin typeface="Arial" panose="020B0604020202020204" pitchFamily="34" charset="0"/>
              </a:rPr>
              <a:t> </a:t>
            </a:r>
            <a:r>
              <a:rPr lang="tr-TR" sz="4400" dirty="0">
                <a:solidFill>
                  <a:srgbClr val="000000"/>
                </a:solidFill>
                <a:latin typeface="Arial" panose="020B0604020202020204" pitchFamily="34" charset="0"/>
              </a:rPr>
              <a:t>beyaz kutu testi ile sınanmaktadır. </a:t>
            </a:r>
            <a:endParaRPr lang="en-US" sz="4400" dirty="0" smtClean="0">
              <a:solidFill>
                <a:srgbClr val="000000"/>
              </a:solidFill>
              <a:latin typeface="Arial" panose="020B0604020202020204" pitchFamily="34" charset="0"/>
            </a:endParaRPr>
          </a:p>
          <a:p>
            <a:pPr algn="l">
              <a:spcBef>
                <a:spcPts val="1800"/>
              </a:spcBef>
            </a:pPr>
            <a:r>
              <a:rPr lang="tr-TR" sz="4400" dirty="0" smtClean="0">
                <a:solidFill>
                  <a:srgbClr val="000000"/>
                </a:solidFill>
                <a:latin typeface="Arial" panose="020B0604020202020204" pitchFamily="34" charset="0"/>
              </a:rPr>
              <a:t>Burada </a:t>
            </a:r>
            <a:r>
              <a:rPr lang="tr-TR" sz="4400" dirty="0">
                <a:solidFill>
                  <a:srgbClr val="000000"/>
                </a:solidFill>
                <a:latin typeface="Arial" panose="020B0604020202020204" pitchFamily="34" charset="0"/>
              </a:rPr>
              <a:t>testi yapan geliştirici bilmektedir ki yazılım modülü bir f(x) fonksiyonuna sahiptir ve içeriği bellidir. Testi yapan kişi buna bağlı olarak </a:t>
            </a:r>
            <a:r>
              <a:rPr lang="en-US" sz="4400" dirty="0" smtClean="0">
                <a:solidFill>
                  <a:srgbClr val="000000"/>
                </a:solidFill>
                <a:latin typeface="Arial" panose="020B0604020202020204" pitchFamily="34" charset="0"/>
              </a:rPr>
              <a:t>payda</a:t>
            </a:r>
            <a:r>
              <a:rPr lang="tr-TR" sz="4400" dirty="0" smtClean="0">
                <a:solidFill>
                  <a:srgbClr val="000000"/>
                </a:solidFill>
                <a:latin typeface="Arial" panose="020B0604020202020204" pitchFamily="34" charset="0"/>
              </a:rPr>
              <a:t>= </a:t>
            </a:r>
            <a:r>
              <a:rPr lang="tr-TR" sz="4400" dirty="0">
                <a:solidFill>
                  <a:srgbClr val="000000"/>
                </a:solidFill>
                <a:latin typeface="Arial" panose="020B0604020202020204" pitchFamily="34" charset="0"/>
              </a:rPr>
              <a:t>0 değerini, sistemin güvenilirliği ölçmek üzere özellikle sınamak ister. </a:t>
            </a:r>
            <a:endParaRPr lang="en-US" sz="4400" dirty="0" smtClean="0">
              <a:solidFill>
                <a:srgbClr val="000000"/>
              </a:solidFill>
              <a:latin typeface="Arial" panose="020B0604020202020204" pitchFamily="34" charset="0"/>
            </a:endParaRPr>
          </a:p>
          <a:p>
            <a:pPr algn="l">
              <a:spcBef>
                <a:spcPts val="1800"/>
              </a:spcBef>
            </a:pPr>
            <a:r>
              <a:rPr lang="tr-TR" sz="4400" dirty="0" smtClean="0">
                <a:solidFill>
                  <a:srgbClr val="000000"/>
                </a:solidFill>
                <a:latin typeface="Arial" panose="020B0604020202020204" pitchFamily="34" charset="0"/>
              </a:rPr>
              <a:t>Bu </a:t>
            </a:r>
            <a:r>
              <a:rPr lang="tr-TR" sz="4400" dirty="0">
                <a:solidFill>
                  <a:srgbClr val="000000"/>
                </a:solidFill>
                <a:latin typeface="Arial" panose="020B0604020202020204" pitchFamily="34" charset="0"/>
              </a:rPr>
              <a:t>ise testi subjektif yapabilme dezavantajı yanında, </a:t>
            </a:r>
            <a:r>
              <a:rPr lang="en-US" sz="4400" dirty="0" smtClean="0">
                <a:solidFill>
                  <a:srgbClr val="000000"/>
                </a:solidFill>
                <a:latin typeface="Arial" panose="020B0604020202020204" pitchFamily="34" charset="0"/>
              </a:rPr>
              <a:t>kodun yeniden gozden gecirilmesi </a:t>
            </a:r>
            <a:r>
              <a:rPr lang="tr-TR" sz="4400" dirty="0" smtClean="0">
                <a:solidFill>
                  <a:srgbClr val="000000"/>
                </a:solidFill>
                <a:latin typeface="Arial" panose="020B0604020202020204" pitchFamily="34" charset="0"/>
              </a:rPr>
              <a:t>ve </a:t>
            </a:r>
            <a:r>
              <a:rPr lang="tr-TR" sz="4400" dirty="0">
                <a:solidFill>
                  <a:srgbClr val="000000"/>
                </a:solidFill>
                <a:latin typeface="Arial" panose="020B0604020202020204" pitchFamily="34" charset="0"/>
              </a:rPr>
              <a:t>kodun güvenilirliği açısından önemli bir durumdur. </a:t>
            </a:r>
            <a:endParaRPr lang="en-US" sz="4400" dirty="0" smtClean="0">
              <a:solidFill>
                <a:srgbClr val="000000"/>
              </a:solidFill>
              <a:latin typeface="Arial" panose="020B0604020202020204" pitchFamily="34" charset="0"/>
            </a:endParaRPr>
          </a:p>
          <a:p>
            <a:pPr algn="l">
              <a:spcBef>
                <a:spcPts val="1800"/>
              </a:spcBef>
            </a:pPr>
            <a:r>
              <a:rPr lang="tr-TR" sz="4400" dirty="0" smtClean="0">
                <a:solidFill>
                  <a:srgbClr val="000000"/>
                </a:solidFill>
                <a:latin typeface="Arial" panose="020B0604020202020204" pitchFamily="34" charset="0"/>
              </a:rPr>
              <a:t>Geliştiriciler </a:t>
            </a:r>
            <a:r>
              <a:rPr lang="tr-TR" sz="4400" dirty="0">
                <a:solidFill>
                  <a:srgbClr val="000000"/>
                </a:solidFill>
                <a:latin typeface="Arial" panose="020B0604020202020204" pitchFamily="34" charset="0"/>
              </a:rPr>
              <a:t>genelde </a:t>
            </a:r>
            <a:r>
              <a:rPr lang="en-US" sz="4400" dirty="0">
                <a:solidFill>
                  <a:srgbClr val="C00000"/>
                </a:solidFill>
                <a:latin typeface="Arial" panose="020B0604020202020204" pitchFamily="34" charset="0"/>
              </a:rPr>
              <a:t>C</a:t>
            </a:r>
            <a:r>
              <a:rPr lang="tr-TR" sz="4400" dirty="0" smtClean="0">
                <a:solidFill>
                  <a:srgbClr val="000000"/>
                </a:solidFill>
                <a:latin typeface="Arial" panose="020B0604020202020204" pitchFamily="34" charset="0"/>
              </a:rPr>
              <a:t>ode </a:t>
            </a:r>
            <a:r>
              <a:rPr lang="en-US" sz="4400" dirty="0" smtClean="0">
                <a:solidFill>
                  <a:srgbClr val="C00000"/>
                </a:solidFill>
                <a:latin typeface="Arial" panose="020B0604020202020204" pitchFamily="34" charset="0"/>
              </a:rPr>
              <a:t>C</a:t>
            </a:r>
            <a:r>
              <a:rPr lang="tr-TR" sz="4400" dirty="0" smtClean="0">
                <a:solidFill>
                  <a:srgbClr val="000000"/>
                </a:solidFill>
                <a:latin typeface="Arial" panose="020B0604020202020204" pitchFamily="34" charset="0"/>
              </a:rPr>
              <a:t>overage(kod </a:t>
            </a:r>
            <a:r>
              <a:rPr lang="en-US" sz="4400" dirty="0" smtClean="0">
                <a:solidFill>
                  <a:srgbClr val="000000"/>
                </a:solidFill>
                <a:latin typeface="Arial" panose="020B0604020202020204" pitchFamily="34" charset="0"/>
              </a:rPr>
              <a:t>kapsama/</a:t>
            </a:r>
            <a:r>
              <a:rPr lang="tr-TR" sz="4400" dirty="0" smtClean="0">
                <a:solidFill>
                  <a:srgbClr val="000000"/>
                </a:solidFill>
                <a:latin typeface="Arial" panose="020B0604020202020204" pitchFamily="34" charset="0"/>
              </a:rPr>
              <a:t>kap</a:t>
            </a:r>
            <a:r>
              <a:rPr lang="en-US" sz="4400" dirty="0" smtClean="0">
                <a:solidFill>
                  <a:srgbClr val="000000"/>
                </a:solidFill>
                <a:latin typeface="Arial" panose="020B0604020202020204" pitchFamily="34" charset="0"/>
              </a:rPr>
              <a:t>l</a:t>
            </a:r>
            <a:r>
              <a:rPr lang="tr-TR" sz="4400" dirty="0" smtClean="0">
                <a:solidFill>
                  <a:srgbClr val="000000"/>
                </a:solidFill>
                <a:latin typeface="Arial" panose="020B0604020202020204" pitchFamily="34" charset="0"/>
              </a:rPr>
              <a:t>ama</a:t>
            </a:r>
            <a:r>
              <a:rPr lang="tr-TR" sz="4400" dirty="0">
                <a:solidFill>
                  <a:srgbClr val="000000"/>
                </a:solidFill>
                <a:latin typeface="Arial" panose="020B0604020202020204" pitchFamily="34" charset="0"/>
              </a:rPr>
              <a:t>) tekniklerini uygulayarak, yazdıkları kodların yapısallığını test etmek için beyaz kutu test tekniğini gerçekleştirirler.</a:t>
            </a:r>
            <a:endParaRPr lang="tr-TR" sz="4400" dirty="0"/>
          </a:p>
        </p:txBody>
      </p:sp>
    </p:spTree>
    <p:extLst>
      <p:ext uri="{BB962C8B-B14F-4D97-AF65-F5344CB8AC3E}">
        <p14:creationId xmlns:p14="http://schemas.microsoft.com/office/powerpoint/2010/main" val="1704935149"/>
      </p:ext>
    </p:extLst>
  </p:cSld>
  <p:clrMapOvr>
    <a:masterClrMapping/>
  </p:clrMapOvr>
  <p:transition spd="med"/>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9282182" y="2130785"/>
            <a:ext cx="5366149" cy="769441"/>
          </a:xfrm>
          <a:prstGeom prst="rect">
            <a:avLst/>
          </a:prstGeom>
        </p:spPr>
        <p:txBody>
          <a:bodyPr wrap="none">
            <a:spAutoFit/>
          </a:bodyPr>
          <a:lstStyle/>
          <a:p>
            <a:r>
              <a:rPr lang="en-US" sz="4400" b="1" dirty="0" smtClean="0">
                <a:solidFill>
                  <a:srgbClr val="C00000"/>
                </a:solidFill>
              </a:rPr>
              <a:t>W</a:t>
            </a:r>
            <a:r>
              <a:rPr lang="en-US" sz="4400" b="1" dirty="0" smtClean="0"/>
              <a:t>hite  </a:t>
            </a:r>
            <a:r>
              <a:rPr lang="en-US" sz="4400" b="1" dirty="0" smtClean="0">
                <a:solidFill>
                  <a:srgbClr val="C00000"/>
                </a:solidFill>
              </a:rPr>
              <a:t>B</a:t>
            </a:r>
            <a:r>
              <a:rPr lang="en-US" sz="4400" b="1" dirty="0" smtClean="0"/>
              <a:t>ox </a:t>
            </a:r>
            <a:r>
              <a:rPr lang="en-US" sz="4400" b="1" dirty="0" smtClean="0">
                <a:solidFill>
                  <a:srgbClr val="C00000"/>
                </a:solidFill>
              </a:rPr>
              <a:t>T</a:t>
            </a:r>
            <a:r>
              <a:rPr lang="en-US" sz="4400" b="1" dirty="0" smtClean="0"/>
              <a:t>esting</a:t>
            </a:r>
            <a:endParaRPr lang="en-US" sz="4400" b="1" dirty="0"/>
          </a:p>
        </p:txBody>
      </p:sp>
      <p:sp>
        <p:nvSpPr>
          <p:cNvPr id="6" name="Dikdörtgen 5"/>
          <p:cNvSpPr/>
          <p:nvPr/>
        </p:nvSpPr>
        <p:spPr>
          <a:xfrm>
            <a:off x="1229962" y="3146448"/>
            <a:ext cx="22340454" cy="8217634"/>
          </a:xfrm>
          <a:prstGeom prst="rect">
            <a:avLst/>
          </a:prstGeom>
        </p:spPr>
        <p:txBody>
          <a:bodyPr wrap="square">
            <a:spAutoFit/>
          </a:bodyPr>
          <a:lstStyle/>
          <a:p>
            <a:pPr algn="l" fontAlgn="base"/>
            <a:r>
              <a:rPr lang="tr-TR" sz="4400" dirty="0">
                <a:solidFill>
                  <a:srgbClr val="000000"/>
                </a:solidFill>
                <a:latin typeface="Arial" panose="020B0604020202020204" pitchFamily="34" charset="0"/>
              </a:rPr>
              <a:t>Beyaz </a:t>
            </a:r>
            <a:r>
              <a:rPr lang="en-US" sz="4400" dirty="0" smtClean="0">
                <a:solidFill>
                  <a:srgbClr val="000000"/>
                </a:solidFill>
                <a:latin typeface="Arial" panose="020B0604020202020204" pitchFamily="34" charset="0"/>
              </a:rPr>
              <a:t>K</a:t>
            </a:r>
            <a:r>
              <a:rPr lang="tr-TR" sz="4400" dirty="0" smtClean="0">
                <a:solidFill>
                  <a:srgbClr val="000000"/>
                </a:solidFill>
                <a:latin typeface="Arial" panose="020B0604020202020204" pitchFamily="34" charset="0"/>
              </a:rPr>
              <a:t>utu </a:t>
            </a:r>
            <a:r>
              <a:rPr lang="en-US" sz="4400" dirty="0" smtClean="0">
                <a:solidFill>
                  <a:srgbClr val="000000"/>
                </a:solidFill>
                <a:latin typeface="Arial" panose="020B0604020202020204" pitchFamily="34" charset="0"/>
              </a:rPr>
              <a:t>T</a:t>
            </a:r>
            <a:r>
              <a:rPr lang="tr-TR" sz="4400" dirty="0" smtClean="0">
                <a:solidFill>
                  <a:srgbClr val="000000"/>
                </a:solidFill>
                <a:latin typeface="Arial" panose="020B0604020202020204" pitchFamily="34" charset="0"/>
              </a:rPr>
              <a:t>estinin </a:t>
            </a:r>
            <a:r>
              <a:rPr lang="tr-TR" sz="4400" dirty="0">
                <a:solidFill>
                  <a:srgbClr val="000000"/>
                </a:solidFill>
                <a:latin typeface="Arial" panose="020B0604020202020204" pitchFamily="34" charset="0"/>
              </a:rPr>
              <a:t>en büyük </a:t>
            </a:r>
            <a:r>
              <a:rPr lang="en-US" sz="4400" dirty="0" smtClean="0">
                <a:solidFill>
                  <a:srgbClr val="C00000"/>
                </a:solidFill>
                <a:latin typeface="Arial" panose="020B0604020202020204" pitchFamily="34" charset="0"/>
              </a:rPr>
              <a:t>AVANTAJLARI</a:t>
            </a:r>
            <a:endParaRPr lang="tr-TR" sz="4400" dirty="0">
              <a:solidFill>
                <a:srgbClr val="C00000"/>
              </a:solidFill>
              <a:latin typeface="Arial" panose="020B0604020202020204" pitchFamily="34" charset="0"/>
            </a:endParaRPr>
          </a:p>
          <a:p>
            <a:pPr algn="l" fontAlgn="base"/>
            <a:r>
              <a:rPr lang="tr-TR" sz="4400" dirty="0">
                <a:solidFill>
                  <a:srgbClr val="000000"/>
                </a:solidFill>
                <a:latin typeface="Arial" panose="020B0604020202020204" pitchFamily="34" charset="0"/>
              </a:rPr>
              <a:t>+ Kaynak kodun yan etkileri saptanır.</a:t>
            </a:r>
            <a:br>
              <a:rPr lang="tr-TR" sz="4400" dirty="0">
                <a:solidFill>
                  <a:srgbClr val="000000"/>
                </a:solidFill>
                <a:latin typeface="Arial" panose="020B0604020202020204" pitchFamily="34" charset="0"/>
              </a:rPr>
            </a:br>
            <a:r>
              <a:rPr lang="tr-TR" sz="4400" dirty="0">
                <a:solidFill>
                  <a:srgbClr val="000000"/>
                </a:solidFill>
                <a:latin typeface="Arial" panose="020B0604020202020204" pitchFamily="34" charset="0"/>
              </a:rPr>
              <a:t>+ Kod optimizasyonu yapılır.</a:t>
            </a:r>
            <a:br>
              <a:rPr lang="tr-TR" sz="4400" dirty="0">
                <a:solidFill>
                  <a:srgbClr val="000000"/>
                </a:solidFill>
                <a:latin typeface="Arial" panose="020B0604020202020204" pitchFamily="34" charset="0"/>
              </a:rPr>
            </a:br>
            <a:r>
              <a:rPr lang="tr-TR" sz="4400" dirty="0">
                <a:solidFill>
                  <a:srgbClr val="000000"/>
                </a:solidFill>
                <a:latin typeface="Arial" panose="020B0604020202020204" pitchFamily="34" charset="0"/>
              </a:rPr>
              <a:t>+ Developer' a kendini geliştirmesi için fırsat verir</a:t>
            </a:r>
            <a:br>
              <a:rPr lang="tr-TR" sz="4400" dirty="0">
                <a:solidFill>
                  <a:srgbClr val="000000"/>
                </a:solidFill>
                <a:latin typeface="Arial" panose="020B0604020202020204" pitchFamily="34" charset="0"/>
              </a:rPr>
            </a:br>
            <a:endParaRPr lang="tr-TR" sz="4400" dirty="0">
              <a:solidFill>
                <a:srgbClr val="000000"/>
              </a:solidFill>
              <a:latin typeface="Arial" panose="020B0604020202020204" pitchFamily="34" charset="0"/>
            </a:endParaRPr>
          </a:p>
          <a:p>
            <a:pPr algn="l" fontAlgn="base"/>
            <a:r>
              <a:rPr lang="tr-TR" sz="4400" dirty="0">
                <a:solidFill>
                  <a:srgbClr val="000000"/>
                </a:solidFill>
                <a:latin typeface="Arial" panose="020B0604020202020204" pitchFamily="34" charset="0"/>
              </a:rPr>
              <a:t>Beyaz kutu testinin en büyük </a:t>
            </a:r>
            <a:r>
              <a:rPr lang="en-US" sz="4400" dirty="0" smtClean="0">
                <a:solidFill>
                  <a:srgbClr val="C00000"/>
                </a:solidFill>
                <a:latin typeface="Arial" panose="020B0604020202020204" pitchFamily="34" charset="0"/>
              </a:rPr>
              <a:t>DEZAVANTAJLARI</a:t>
            </a:r>
            <a:endParaRPr lang="tr-TR" sz="4400" dirty="0">
              <a:solidFill>
                <a:srgbClr val="C00000"/>
              </a:solidFill>
              <a:latin typeface="Arial" panose="020B0604020202020204" pitchFamily="34" charset="0"/>
            </a:endParaRPr>
          </a:p>
          <a:p>
            <a:pPr algn="l" fontAlgn="base"/>
            <a:r>
              <a:rPr lang="tr-TR" sz="4400" dirty="0">
                <a:solidFill>
                  <a:srgbClr val="000000"/>
                </a:solidFill>
                <a:latin typeface="Arial" panose="020B0604020202020204" pitchFamily="34" charset="0"/>
              </a:rPr>
              <a:t>- Testi yapan kişi şayet yazılım mühendisi ise, istemsiz de olsa testi subjektif, ön yargılı bir şekilde yapılabilir. Çünkü geliştirici hatanın olabileceği durumlara odaklandığı için diğer durumları unutabilir veya önemsemeyebilir. Bu durumda gözden kaçan hatalar testin güvenilirliği sarsmış olur.</a:t>
            </a:r>
            <a:br>
              <a:rPr lang="tr-TR" sz="4400" dirty="0">
                <a:solidFill>
                  <a:srgbClr val="000000"/>
                </a:solidFill>
                <a:latin typeface="Arial" panose="020B0604020202020204" pitchFamily="34" charset="0"/>
              </a:rPr>
            </a:br>
            <a:r>
              <a:rPr lang="tr-TR" sz="4400" dirty="0">
                <a:solidFill>
                  <a:srgbClr val="000000"/>
                </a:solidFill>
                <a:latin typeface="Arial" panose="020B0604020202020204" pitchFamily="34" charset="0"/>
              </a:rPr>
              <a:t>- Testi yapan kişi şayet test mühendisi olacaksa, bu seferde kaynak kodun ona anlatılması ve bilgi transferi maliyetli olur.</a:t>
            </a:r>
          </a:p>
        </p:txBody>
      </p:sp>
    </p:spTree>
    <p:extLst>
      <p:ext uri="{BB962C8B-B14F-4D97-AF65-F5344CB8AC3E}">
        <p14:creationId xmlns:p14="http://schemas.microsoft.com/office/powerpoint/2010/main" val="3656200841"/>
      </p:ext>
    </p:extLst>
  </p:cSld>
  <p:clrMapOvr>
    <a:masterClrMapping/>
  </p:clrMapOvr>
  <p:transition spd="med"/>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6" name="Dikdörtgen 5"/>
          <p:cNvSpPr/>
          <p:nvPr/>
        </p:nvSpPr>
        <p:spPr>
          <a:xfrm>
            <a:off x="602163" y="3438420"/>
            <a:ext cx="10682362" cy="6647974"/>
          </a:xfrm>
          <a:prstGeom prst="rect">
            <a:avLst/>
          </a:prstGeom>
        </p:spPr>
        <p:txBody>
          <a:bodyPr wrap="square">
            <a:spAutoFit/>
          </a:bodyPr>
          <a:lstStyle/>
          <a:p>
            <a:pPr algn="l">
              <a:spcBef>
                <a:spcPts val="1800"/>
              </a:spcBef>
            </a:pPr>
            <a:r>
              <a:rPr lang="en-US" sz="4400" dirty="0" smtClean="0"/>
              <a:t>Birim </a:t>
            </a:r>
            <a:r>
              <a:rPr lang="en-US" sz="4400" dirty="0"/>
              <a:t>testi, dinamik testin ilk düzeyidir ve önce Developerlarin ve ardından test mühendislerinin sorumluluğundadır</a:t>
            </a:r>
            <a:r>
              <a:rPr lang="en-US" sz="4400" dirty="0" smtClean="0"/>
              <a:t>.</a:t>
            </a:r>
          </a:p>
          <a:p>
            <a:pPr algn="l">
              <a:spcBef>
                <a:spcPts val="1800"/>
              </a:spcBef>
            </a:pPr>
            <a:r>
              <a:rPr lang="tr-TR" sz="4400" dirty="0"/>
              <a:t>Buradaki amacımız yazılımın her biriminin tasarlandığı şekilde gerçekleştiğini doğrulamaktır. </a:t>
            </a:r>
            <a:endParaRPr lang="en-US" sz="4400" dirty="0"/>
          </a:p>
          <a:p>
            <a:pPr algn="l">
              <a:spcBef>
                <a:spcPts val="1800"/>
              </a:spcBef>
            </a:pPr>
            <a:r>
              <a:rPr lang="en-US" sz="4400" dirty="0"/>
              <a:t>Birim testi, functionality hazir olunca bireysel olarak test edilir (Bir birinden ayri bir şekilde)</a:t>
            </a:r>
          </a:p>
        </p:txBody>
      </p:sp>
      <p:sp>
        <p:nvSpPr>
          <p:cNvPr id="8" name="Dikdörtgen 7"/>
          <p:cNvSpPr/>
          <p:nvPr/>
        </p:nvSpPr>
        <p:spPr>
          <a:xfrm>
            <a:off x="602163" y="10888241"/>
            <a:ext cx="23185581" cy="1446550"/>
          </a:xfrm>
          <a:prstGeom prst="rect">
            <a:avLst/>
          </a:prstGeom>
        </p:spPr>
        <p:txBody>
          <a:bodyPr wrap="square">
            <a:spAutoFit/>
          </a:bodyPr>
          <a:lstStyle/>
          <a:p>
            <a:pPr algn="l"/>
            <a:r>
              <a:rPr lang="tr-TR" sz="4400" dirty="0">
                <a:solidFill>
                  <a:srgbClr val="292929"/>
                </a:solidFill>
                <a:latin typeface="charter"/>
              </a:rPr>
              <a:t>Unit Test’ ler tüm hataları ortaya çıkarmaz, çünkü her parça izole şekilde test edilmekte ve entegrasyon yapıldığında herşeyin düzenli çalışacağı anlamına gelmez.</a:t>
            </a:r>
            <a:endParaRPr lang="tr-TR" sz="4400" dirty="0"/>
          </a:p>
        </p:txBody>
      </p:sp>
      <p:sp>
        <p:nvSpPr>
          <p:cNvPr id="9" name="Dikdörtgen 8"/>
          <p:cNvSpPr/>
          <p:nvPr/>
        </p:nvSpPr>
        <p:spPr>
          <a:xfrm>
            <a:off x="7555157" y="2240088"/>
            <a:ext cx="9955354" cy="769441"/>
          </a:xfrm>
          <a:prstGeom prst="rect">
            <a:avLst/>
          </a:prstGeom>
        </p:spPr>
        <p:txBody>
          <a:bodyPr wrap="none">
            <a:spAutoFit/>
          </a:bodyPr>
          <a:lstStyle/>
          <a:p>
            <a:pPr algn="l"/>
            <a:r>
              <a:rPr lang="en-US" sz="4400" b="1" dirty="0" smtClean="0">
                <a:solidFill>
                  <a:srgbClr val="C00000"/>
                </a:solidFill>
              </a:rPr>
              <a:t>1- U</a:t>
            </a:r>
            <a:r>
              <a:rPr lang="en-US" sz="4400" b="1" dirty="0" smtClean="0"/>
              <a:t>nit </a:t>
            </a:r>
            <a:r>
              <a:rPr lang="en-US" sz="4400" b="1" dirty="0">
                <a:solidFill>
                  <a:srgbClr val="C00000"/>
                </a:solidFill>
              </a:rPr>
              <a:t>T</a:t>
            </a:r>
            <a:r>
              <a:rPr lang="en-US" sz="4400" b="1" dirty="0"/>
              <a:t>esting (Dev) (White testing)</a:t>
            </a:r>
          </a:p>
        </p:txBody>
      </p:sp>
      <p:pic>
        <p:nvPicPr>
          <p:cNvPr id="3076" name="Picture 4" descr="YAZILIM TEST SEVİYELERİ. Test, bir sistemin veya sistemin… | by Ozan Ese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6247" y="3509404"/>
            <a:ext cx="11483508" cy="6576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7647134"/>
      </p:ext>
    </p:extLst>
  </p:cSld>
  <p:clrMapOvr>
    <a:masterClrMapping/>
  </p:clrMapOvr>
  <p:transition spd="med"/>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11387927" y="3808469"/>
            <a:ext cx="12386474" cy="4385816"/>
          </a:xfrm>
          <a:prstGeom prst="rect">
            <a:avLst/>
          </a:prstGeom>
        </p:spPr>
        <p:txBody>
          <a:bodyPr wrap="square">
            <a:spAutoFit/>
          </a:bodyPr>
          <a:lstStyle/>
          <a:p>
            <a:pPr marL="571500" indent="-571500" algn="l">
              <a:spcBef>
                <a:spcPts val="1800"/>
              </a:spcBef>
              <a:buFont typeface="Wingdings" panose="05000000000000000000" pitchFamily="2" charset="2"/>
              <a:buChar char="Ø"/>
            </a:pPr>
            <a:r>
              <a:rPr lang="en-US" sz="4400" dirty="0" smtClean="0"/>
              <a:t>Birim </a:t>
            </a:r>
            <a:r>
              <a:rPr lang="en-US" sz="4400" dirty="0"/>
              <a:t>testi tamamlandıktan sonra entegrasyon testi başlar.</a:t>
            </a:r>
          </a:p>
          <a:p>
            <a:pPr marL="571500" indent="-571500" algn="l">
              <a:spcBef>
                <a:spcPts val="1800"/>
              </a:spcBef>
              <a:buFont typeface="Wingdings" panose="05000000000000000000" pitchFamily="2" charset="2"/>
              <a:buChar char="Ø"/>
            </a:pPr>
            <a:r>
              <a:rPr lang="en-US" sz="4400" dirty="0" smtClean="0"/>
              <a:t>Entegrasyon </a:t>
            </a:r>
            <a:r>
              <a:rPr lang="en-US" sz="4400" dirty="0"/>
              <a:t>testinin amacı, uygulamanın farklı bileşenlerinin hala müşteri gereksinimlerine göre çalışmasını sağlamaktır. </a:t>
            </a:r>
            <a:endParaRPr lang="en-US" sz="4400" dirty="0" smtClean="0"/>
          </a:p>
        </p:txBody>
      </p:sp>
      <p:pic>
        <p:nvPicPr>
          <p:cNvPr id="4098" name="Picture 2" descr="Entegrasyon Testi Nedir - Mühendis Beyinl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645" y="2845096"/>
            <a:ext cx="10110154" cy="5862485"/>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602165" y="8853518"/>
            <a:ext cx="22726184" cy="3708708"/>
          </a:xfrm>
          <a:prstGeom prst="rect">
            <a:avLst/>
          </a:prstGeom>
        </p:spPr>
        <p:txBody>
          <a:bodyPr wrap="square">
            <a:spAutoFit/>
          </a:bodyPr>
          <a:lstStyle/>
          <a:p>
            <a:pPr marL="571500" indent="-571500" algn="l">
              <a:spcBef>
                <a:spcPts val="1800"/>
              </a:spcBef>
              <a:buFont typeface="Wingdings" panose="05000000000000000000" pitchFamily="2" charset="2"/>
              <a:buChar char="Ø"/>
            </a:pPr>
            <a:r>
              <a:rPr lang="en-US" sz="4400" dirty="0"/>
              <a:t>Gerçek sonuçlar ve beklenen sonuçlar aynı olduğunda veya farklılıklar istemci girdisine göre açıklanabilir / kabul edilebilir olduğunda, entegrasyon testinin tamamlandığı kabul edilir. </a:t>
            </a:r>
            <a:endParaRPr lang="en-US" sz="4400" dirty="0" smtClean="0"/>
          </a:p>
          <a:p>
            <a:pPr marL="571500" indent="-571500" algn="l">
              <a:spcBef>
                <a:spcPts val="1800"/>
              </a:spcBef>
              <a:buFont typeface="Wingdings" panose="05000000000000000000" pitchFamily="2" charset="2"/>
              <a:buChar char="Ø"/>
            </a:pPr>
            <a:r>
              <a:rPr lang="tr-TR" sz="4400" dirty="0"/>
              <a:t>Tümleyim Testi olarak da bilinen Entegrasyon testinde; Veri tabanı Data kontrolü, Backend, Mimari Altyapı, Arayüz kısımlarının hepsi test edilir.</a:t>
            </a:r>
            <a:endParaRPr lang="en-US" sz="4400" dirty="0"/>
          </a:p>
        </p:txBody>
      </p:sp>
      <p:sp>
        <p:nvSpPr>
          <p:cNvPr id="7" name="Dikdörtgen 6"/>
          <p:cNvSpPr/>
          <p:nvPr/>
        </p:nvSpPr>
        <p:spPr>
          <a:xfrm>
            <a:off x="7614450" y="2075656"/>
            <a:ext cx="9377375" cy="769441"/>
          </a:xfrm>
          <a:prstGeom prst="rect">
            <a:avLst/>
          </a:prstGeom>
        </p:spPr>
        <p:txBody>
          <a:bodyPr wrap="none">
            <a:spAutoFit/>
          </a:bodyPr>
          <a:lstStyle/>
          <a:p>
            <a:pPr algn="l"/>
            <a:r>
              <a:rPr lang="en-US" sz="4400" b="1" dirty="0" smtClean="0">
                <a:solidFill>
                  <a:srgbClr val="C00000"/>
                </a:solidFill>
              </a:rPr>
              <a:t>2- I</a:t>
            </a:r>
            <a:r>
              <a:rPr lang="en-US" sz="4400" b="1" dirty="0" smtClean="0"/>
              <a:t>ntegration </a:t>
            </a:r>
            <a:r>
              <a:rPr lang="en-US" sz="4400" b="1" dirty="0">
                <a:solidFill>
                  <a:srgbClr val="C00000"/>
                </a:solidFill>
              </a:rPr>
              <a:t>T</a:t>
            </a:r>
            <a:r>
              <a:rPr lang="en-US" sz="4400" b="1" dirty="0"/>
              <a:t>esting (Black Box)</a:t>
            </a:r>
          </a:p>
        </p:txBody>
      </p:sp>
    </p:spTree>
    <p:extLst>
      <p:ext uri="{BB962C8B-B14F-4D97-AF65-F5344CB8AC3E}">
        <p14:creationId xmlns:p14="http://schemas.microsoft.com/office/powerpoint/2010/main" val="1761014670"/>
      </p:ext>
    </p:extLst>
  </p:cSld>
  <p:clrMapOvr>
    <a:masterClrMapping/>
  </p:clrMapOvr>
  <p:transition spd="med"/>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barisekici.com/wp-content/uploads/2020/06/unnamed.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425054" y="4488439"/>
            <a:ext cx="9791312" cy="5507615"/>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6" name="Dikdörtgen 5"/>
          <p:cNvSpPr/>
          <p:nvPr/>
        </p:nvSpPr>
        <p:spPr>
          <a:xfrm>
            <a:off x="1038580" y="3647859"/>
            <a:ext cx="12386474" cy="8463855"/>
          </a:xfrm>
          <a:prstGeom prst="rect">
            <a:avLst/>
          </a:prstGeom>
        </p:spPr>
        <p:txBody>
          <a:bodyPr wrap="square">
            <a:spAutoFit/>
          </a:bodyPr>
          <a:lstStyle/>
          <a:p>
            <a:pPr marL="571500" indent="-571500" algn="l">
              <a:spcBef>
                <a:spcPts val="1800"/>
              </a:spcBef>
              <a:buFont typeface="Wingdings" panose="05000000000000000000" pitchFamily="2" charset="2"/>
              <a:buChar char="Ø"/>
            </a:pPr>
            <a:r>
              <a:rPr lang="tr-TR" sz="4400" dirty="0" smtClean="0"/>
              <a:t>Bir </a:t>
            </a:r>
            <a:r>
              <a:rPr lang="tr-TR" sz="4400" dirty="0"/>
              <a:t>proje Release öncesi mutlaka Entegrasyon testinden geçmelidir</a:t>
            </a:r>
            <a:r>
              <a:rPr lang="tr-TR" sz="4400" dirty="0" smtClean="0"/>
              <a:t>.</a:t>
            </a:r>
            <a:endParaRPr lang="en-US" sz="4400" dirty="0" smtClean="0"/>
          </a:p>
          <a:p>
            <a:pPr marL="571500" indent="-571500" algn="l">
              <a:spcBef>
                <a:spcPts val="1800"/>
              </a:spcBef>
              <a:buFont typeface="Wingdings" panose="05000000000000000000" pitchFamily="2" charset="2"/>
              <a:buChar char="Ø"/>
            </a:pPr>
            <a:r>
              <a:rPr lang="en-US" sz="4400" dirty="0"/>
              <a:t>T</a:t>
            </a:r>
            <a:r>
              <a:rPr lang="tr-TR" sz="4400" dirty="0" smtClean="0"/>
              <a:t>est verileri</a:t>
            </a:r>
            <a:r>
              <a:rPr lang="en-US" sz="4400" dirty="0" smtClean="0"/>
              <a:t> ve</a:t>
            </a:r>
            <a:r>
              <a:rPr lang="tr-TR" sz="4400" dirty="0" smtClean="0"/>
              <a:t> </a:t>
            </a:r>
            <a:r>
              <a:rPr lang="tr-TR" sz="4400" dirty="0"/>
              <a:t>test </a:t>
            </a:r>
            <a:r>
              <a:rPr lang="tr-TR" sz="4400" dirty="0" smtClean="0"/>
              <a:t>senaryoları </a:t>
            </a:r>
            <a:r>
              <a:rPr lang="tr-TR" sz="4400" dirty="0"/>
              <a:t>oluşturmaya başlamadan önce test </a:t>
            </a:r>
            <a:r>
              <a:rPr lang="tr-TR" sz="4400" dirty="0" smtClean="0"/>
              <a:t>stratejisi belirle</a:t>
            </a:r>
            <a:r>
              <a:rPr lang="en-US" sz="4400" dirty="0" smtClean="0"/>
              <a:t>nmelidir</a:t>
            </a:r>
            <a:r>
              <a:rPr lang="tr-TR" sz="4400" dirty="0" smtClean="0"/>
              <a:t>.</a:t>
            </a:r>
            <a:endParaRPr lang="en-US" sz="4400" dirty="0" smtClean="0"/>
          </a:p>
          <a:p>
            <a:pPr marL="571500" indent="-571500" algn="l">
              <a:spcBef>
                <a:spcPts val="1800"/>
              </a:spcBef>
              <a:buFont typeface="Wingdings" panose="05000000000000000000" pitchFamily="2" charset="2"/>
              <a:buChar char="Ø"/>
            </a:pPr>
            <a:r>
              <a:rPr lang="tr-TR" sz="4400" dirty="0"/>
              <a:t>Kritik modülleri </a:t>
            </a:r>
            <a:r>
              <a:rPr lang="tr-TR" sz="4400" dirty="0" smtClean="0"/>
              <a:t>tanımla</a:t>
            </a:r>
            <a:r>
              <a:rPr lang="en-US" sz="4400" dirty="0" smtClean="0"/>
              <a:t>nmalidir</a:t>
            </a:r>
          </a:p>
          <a:p>
            <a:pPr marL="571500" indent="-571500" algn="l">
              <a:spcBef>
                <a:spcPts val="1800"/>
              </a:spcBef>
              <a:buFont typeface="Wingdings" panose="05000000000000000000" pitchFamily="2" charset="2"/>
              <a:buChar char="Ø"/>
            </a:pPr>
            <a:r>
              <a:rPr lang="en-US" sz="4400" dirty="0" smtClean="0"/>
              <a:t>Test Envoirement testlere baslamadan once hazirlanmalidir</a:t>
            </a:r>
          </a:p>
          <a:p>
            <a:pPr marL="571500" indent="-571500" algn="l">
              <a:spcBef>
                <a:spcPts val="1800"/>
              </a:spcBef>
              <a:buFont typeface="Wingdings" panose="05000000000000000000" pitchFamily="2" charset="2"/>
              <a:buChar char="Ø"/>
            </a:pPr>
            <a:r>
              <a:rPr lang="en-US" sz="4400" dirty="0" smtClean="0"/>
              <a:t>Proje gelistirme ve Unit Test’ler yapilirken User Requirements degismis mi control edilmelidir.</a:t>
            </a:r>
            <a:endParaRPr lang="en-US" sz="4400" dirty="0"/>
          </a:p>
        </p:txBody>
      </p:sp>
      <p:sp>
        <p:nvSpPr>
          <p:cNvPr id="4" name="Dikdörtgen 3"/>
          <p:cNvSpPr/>
          <p:nvPr/>
        </p:nvSpPr>
        <p:spPr>
          <a:xfrm>
            <a:off x="7614450" y="2458128"/>
            <a:ext cx="8701613" cy="769441"/>
          </a:xfrm>
          <a:prstGeom prst="rect">
            <a:avLst/>
          </a:prstGeom>
        </p:spPr>
        <p:txBody>
          <a:bodyPr wrap="none">
            <a:spAutoFit/>
          </a:bodyPr>
          <a:lstStyle/>
          <a:p>
            <a:pPr algn="l"/>
            <a:r>
              <a:rPr lang="en-US" sz="4400" b="1" dirty="0">
                <a:solidFill>
                  <a:srgbClr val="C00000"/>
                </a:solidFill>
              </a:rPr>
              <a:t>I</a:t>
            </a:r>
            <a:r>
              <a:rPr lang="en-US" sz="4400" b="1" dirty="0"/>
              <a:t>ntegration </a:t>
            </a:r>
            <a:r>
              <a:rPr lang="en-US" sz="4400" b="1" dirty="0">
                <a:solidFill>
                  <a:srgbClr val="C00000"/>
                </a:solidFill>
              </a:rPr>
              <a:t>T</a:t>
            </a:r>
            <a:r>
              <a:rPr lang="en-US" sz="4400" b="1" dirty="0"/>
              <a:t>esting (Black Box)</a:t>
            </a:r>
          </a:p>
        </p:txBody>
      </p:sp>
    </p:spTree>
    <p:extLst>
      <p:ext uri="{BB962C8B-B14F-4D97-AF65-F5344CB8AC3E}">
        <p14:creationId xmlns:p14="http://schemas.microsoft.com/office/powerpoint/2010/main" val="3305600476"/>
      </p:ext>
    </p:extLst>
  </p:cSld>
  <p:clrMapOvr>
    <a:masterClrMapping/>
  </p:clrMapOvr>
  <p:transition spd="med"/>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1239109" y="3013977"/>
            <a:ext cx="21663091" cy="4154984"/>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Fonksiyonel </a:t>
            </a:r>
            <a:r>
              <a:rPr lang="en-US" sz="4400" dirty="0"/>
              <a:t>test, bir uygulamanın fonksiyonel gereksinimlerine yönelik </a:t>
            </a:r>
            <a:r>
              <a:rPr lang="en-US" sz="4400" dirty="0" smtClean="0"/>
              <a:t>bir </a:t>
            </a:r>
            <a:r>
              <a:rPr lang="en-US" sz="4400" dirty="0"/>
              <a:t>testtir. </a:t>
            </a:r>
          </a:p>
          <a:p>
            <a:pPr marL="571500" indent="-571500" algn="l">
              <a:buFont typeface="Wingdings" panose="05000000000000000000" pitchFamily="2" charset="2"/>
              <a:buChar char="Ø"/>
            </a:pPr>
            <a:r>
              <a:rPr lang="en-US" sz="4400" dirty="0" smtClean="0"/>
              <a:t>Bu </a:t>
            </a:r>
            <a:r>
              <a:rPr lang="en-US" sz="4400" dirty="0"/>
              <a:t>tür testler test uzmanları tarafından yapılmalıdır. </a:t>
            </a:r>
            <a:endParaRPr lang="en-US" sz="4400" dirty="0" smtClean="0"/>
          </a:p>
          <a:p>
            <a:pPr marL="571500" indent="-571500" algn="l">
              <a:buFont typeface="Wingdings" panose="05000000000000000000" pitchFamily="2" charset="2"/>
              <a:buChar char="Ø"/>
            </a:pPr>
            <a:r>
              <a:rPr lang="en-US" sz="4400" dirty="0" smtClean="0"/>
              <a:t>Functional Testlerin yapilmasi, </a:t>
            </a:r>
            <a:r>
              <a:rPr lang="en-US" sz="4400" dirty="0"/>
              <a:t>programcıların kodlarını U</a:t>
            </a:r>
            <a:r>
              <a:rPr lang="en-US" sz="4400" dirty="0" smtClean="0"/>
              <a:t>nit Test yapmamasi veya Integration Test yapilmasina ihtiyac </a:t>
            </a:r>
          </a:p>
          <a:p>
            <a:pPr algn="l"/>
            <a:r>
              <a:rPr lang="en-US" sz="4400" dirty="0"/>
              <a:t>	 </a:t>
            </a:r>
            <a:r>
              <a:rPr lang="en-US" sz="4400" dirty="0" smtClean="0"/>
              <a:t>olmadigi anlamina gelmez. </a:t>
            </a:r>
          </a:p>
          <a:p>
            <a:pPr algn="l"/>
            <a:r>
              <a:rPr lang="en-US" sz="4400" dirty="0"/>
              <a:t> </a:t>
            </a:r>
            <a:r>
              <a:rPr lang="en-US" sz="4400" dirty="0" smtClean="0"/>
              <a:t>  Uc test birbirini tamamlayici testlerdir.</a:t>
            </a:r>
            <a:endParaRPr lang="en-US" sz="4400" dirty="0"/>
          </a:p>
        </p:txBody>
      </p:sp>
      <p:pic>
        <p:nvPicPr>
          <p:cNvPr id="6" name="Resim 5"/>
          <p:cNvPicPr>
            <a:picLocks noChangeAspect="1"/>
          </p:cNvPicPr>
          <p:nvPr/>
        </p:nvPicPr>
        <p:blipFill>
          <a:blip r:embed="rId2"/>
          <a:stretch>
            <a:fillRect/>
          </a:stretch>
        </p:blipFill>
        <p:spPr>
          <a:xfrm>
            <a:off x="13653656" y="5091469"/>
            <a:ext cx="9248544" cy="7346459"/>
          </a:xfrm>
          <a:prstGeom prst="rect">
            <a:avLst/>
          </a:prstGeom>
        </p:spPr>
      </p:pic>
      <p:pic>
        <p:nvPicPr>
          <p:cNvPr id="7" name="Resim 6"/>
          <p:cNvPicPr>
            <a:picLocks noChangeAspect="1"/>
          </p:cNvPicPr>
          <p:nvPr/>
        </p:nvPicPr>
        <p:blipFill>
          <a:blip r:embed="rId3"/>
          <a:stretch>
            <a:fillRect/>
          </a:stretch>
        </p:blipFill>
        <p:spPr>
          <a:xfrm>
            <a:off x="1392506" y="7355504"/>
            <a:ext cx="10344150" cy="4791075"/>
          </a:xfrm>
          <a:prstGeom prst="rect">
            <a:avLst/>
          </a:prstGeom>
        </p:spPr>
      </p:pic>
      <p:sp>
        <p:nvSpPr>
          <p:cNvPr id="8" name="Dikdörtgen 7"/>
          <p:cNvSpPr/>
          <p:nvPr/>
        </p:nvSpPr>
        <p:spPr>
          <a:xfrm>
            <a:off x="4772625" y="1997376"/>
            <a:ext cx="14240630" cy="769441"/>
          </a:xfrm>
          <a:prstGeom prst="rect">
            <a:avLst/>
          </a:prstGeom>
        </p:spPr>
        <p:txBody>
          <a:bodyPr wrap="none">
            <a:spAutoFit/>
          </a:bodyPr>
          <a:lstStyle/>
          <a:p>
            <a:pPr algn="l"/>
            <a:r>
              <a:rPr lang="en-US" sz="4400" b="1" dirty="0" smtClean="0">
                <a:solidFill>
                  <a:srgbClr val="C00000"/>
                </a:solidFill>
              </a:rPr>
              <a:t>3- F</a:t>
            </a:r>
            <a:r>
              <a:rPr lang="en-US" sz="4400" b="1" dirty="0" smtClean="0"/>
              <a:t>unctional</a:t>
            </a:r>
            <a:r>
              <a:rPr lang="en-US" sz="4400" b="1" dirty="0" smtClean="0">
                <a:solidFill>
                  <a:srgbClr val="C00000"/>
                </a:solidFill>
              </a:rPr>
              <a:t> </a:t>
            </a:r>
            <a:r>
              <a:rPr lang="en-US" sz="4400" b="1" dirty="0">
                <a:solidFill>
                  <a:srgbClr val="C00000"/>
                </a:solidFill>
              </a:rPr>
              <a:t>Testing </a:t>
            </a:r>
            <a:r>
              <a:rPr lang="en-US" sz="4400" b="1" dirty="0"/>
              <a:t>(Fonksiyon Testi) (Black Box)</a:t>
            </a:r>
          </a:p>
        </p:txBody>
      </p:sp>
    </p:spTree>
    <p:extLst>
      <p:ext uri="{BB962C8B-B14F-4D97-AF65-F5344CB8AC3E}">
        <p14:creationId xmlns:p14="http://schemas.microsoft.com/office/powerpoint/2010/main" val="3550382042"/>
      </p:ext>
    </p:extLst>
  </p:cSld>
  <p:clrMapOvr>
    <a:masterClrMapping/>
  </p:clrMapOvr>
  <p:transition spd="med"/>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22947" y="1198250"/>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6515823" y="2421730"/>
            <a:ext cx="11616193" cy="769441"/>
          </a:xfrm>
          <a:prstGeom prst="rect">
            <a:avLst/>
          </a:prstGeom>
        </p:spPr>
        <p:txBody>
          <a:bodyPr wrap="none">
            <a:spAutoFit/>
          </a:bodyPr>
          <a:lstStyle/>
          <a:p>
            <a:pPr algn="l"/>
            <a:r>
              <a:rPr lang="en-US" sz="4400" b="1" dirty="0" smtClean="0">
                <a:solidFill>
                  <a:srgbClr val="C00000"/>
                </a:solidFill>
              </a:rPr>
              <a:t>4- R</a:t>
            </a:r>
            <a:r>
              <a:rPr lang="en-US" sz="4400" b="1" dirty="0" smtClean="0"/>
              <a:t>egression</a:t>
            </a:r>
            <a:r>
              <a:rPr lang="en-US" sz="4400" b="1" dirty="0" smtClean="0">
                <a:solidFill>
                  <a:srgbClr val="C00000"/>
                </a:solidFill>
              </a:rPr>
              <a:t> T</a:t>
            </a:r>
            <a:r>
              <a:rPr lang="en-US" sz="4400" b="1" dirty="0" smtClean="0">
                <a:solidFill>
                  <a:schemeClr val="bg2">
                    <a:lumMod val="10000"/>
                  </a:schemeClr>
                </a:solidFill>
              </a:rPr>
              <a:t>esting</a:t>
            </a:r>
            <a:r>
              <a:rPr lang="en-US" sz="4400" b="1" dirty="0" smtClean="0">
                <a:solidFill>
                  <a:srgbClr val="C00000"/>
                </a:solidFill>
              </a:rPr>
              <a:t> </a:t>
            </a:r>
            <a:r>
              <a:rPr lang="en-US" sz="4400" b="1" dirty="0" smtClean="0"/>
              <a:t>(Tekrar Onay Testi)</a:t>
            </a:r>
            <a:endParaRPr lang="en-US" sz="4400" b="1" dirty="0"/>
          </a:p>
        </p:txBody>
      </p:sp>
      <p:sp>
        <p:nvSpPr>
          <p:cNvPr id="6" name="Dikdörtgen 5"/>
          <p:cNvSpPr/>
          <p:nvPr/>
        </p:nvSpPr>
        <p:spPr>
          <a:xfrm>
            <a:off x="1225619" y="3398988"/>
            <a:ext cx="22123513" cy="8910131"/>
          </a:xfrm>
          <a:prstGeom prst="rect">
            <a:avLst/>
          </a:prstGeom>
        </p:spPr>
        <p:txBody>
          <a:bodyPr wrap="square">
            <a:spAutoFit/>
          </a:bodyPr>
          <a:lstStyle/>
          <a:p>
            <a:pPr marL="571500" indent="-571500" algn="l">
              <a:spcAft>
                <a:spcPts val="1800"/>
              </a:spcAft>
              <a:buFont typeface="Wingdings" panose="05000000000000000000" pitchFamily="2" charset="2"/>
              <a:buChar char="Ø"/>
            </a:pPr>
            <a:r>
              <a:rPr lang="en-US" sz="4400" dirty="0"/>
              <a:t>R</a:t>
            </a:r>
            <a:r>
              <a:rPr lang="tr-TR" sz="4400" dirty="0" smtClean="0"/>
              <a:t>egresyon </a:t>
            </a:r>
            <a:r>
              <a:rPr lang="tr-TR" sz="4400" dirty="0"/>
              <a:t>testi, yapılan değişiklikler sonucunda sistemde değişiklik yapılan ve değişiklik yapılmayan </a:t>
            </a:r>
            <a:r>
              <a:rPr lang="en-US" sz="4400" dirty="0" smtClean="0"/>
              <a:t>tum </a:t>
            </a:r>
            <a:r>
              <a:rPr lang="tr-TR" sz="4400" dirty="0" smtClean="0"/>
              <a:t>alanlarda</a:t>
            </a:r>
            <a:r>
              <a:rPr lang="tr-TR" sz="4400" dirty="0"/>
              <a:t>  </a:t>
            </a:r>
            <a:r>
              <a:rPr lang="en-US" sz="4400" dirty="0" smtClean="0"/>
              <a:t>olusan </a:t>
            </a:r>
            <a:r>
              <a:rPr lang="tr-TR" sz="4400" dirty="0" smtClean="0"/>
              <a:t>yeni </a:t>
            </a:r>
            <a:r>
              <a:rPr lang="tr-TR" sz="4400" dirty="0"/>
              <a:t>hataları bulmak için yapılan </a:t>
            </a:r>
            <a:r>
              <a:rPr lang="en-US" sz="4400" dirty="0" smtClean="0"/>
              <a:t>kapsamli </a:t>
            </a:r>
            <a:r>
              <a:rPr lang="tr-TR" sz="4400" dirty="0" smtClean="0"/>
              <a:t>test</a:t>
            </a:r>
            <a:r>
              <a:rPr lang="en-US" sz="4400" dirty="0" smtClean="0"/>
              <a:t>tir</a:t>
            </a:r>
            <a:r>
              <a:rPr lang="tr-TR" sz="4400" dirty="0" smtClean="0"/>
              <a:t>. </a:t>
            </a:r>
            <a:endParaRPr lang="en-US" sz="4400" dirty="0" smtClean="0"/>
          </a:p>
          <a:p>
            <a:pPr marL="571500" indent="-571500" algn="l">
              <a:spcAft>
                <a:spcPts val="1800"/>
              </a:spcAft>
              <a:buFont typeface="Wingdings" panose="05000000000000000000" pitchFamily="2" charset="2"/>
              <a:buChar char="Ø"/>
            </a:pPr>
            <a:r>
              <a:rPr lang="en-US" sz="4400" dirty="0" smtClean="0"/>
              <a:t>Regresyon </a:t>
            </a:r>
            <a:r>
              <a:rPr lang="en-US" sz="4400" dirty="0"/>
              <a:t>testi, mevcut functionality’lerin </a:t>
            </a:r>
            <a:r>
              <a:rPr lang="en-US" sz="4400" dirty="0" smtClean="0"/>
              <a:t>sorunsuz çalıştigindan emin olmak için daha once olusturulmus ve kullanilmis </a:t>
            </a:r>
            <a:r>
              <a:rPr lang="en-US" sz="4400" dirty="0"/>
              <a:t>test </a:t>
            </a:r>
            <a:r>
              <a:rPr lang="en-US" sz="4400" dirty="0" smtClean="0"/>
              <a:t>case’lerin tumunun yeniden calistirilmasi demektir. (Bazen tum Test Case’ler yerine belirlenen bazi Test Case’ler de calistirilabilir)</a:t>
            </a:r>
            <a:endParaRPr lang="en-US" sz="4400" dirty="0"/>
          </a:p>
          <a:p>
            <a:pPr marL="571500" indent="-571500" algn="l">
              <a:spcAft>
                <a:spcPts val="1800"/>
              </a:spcAft>
              <a:buFont typeface="Wingdings" panose="05000000000000000000" pitchFamily="2" charset="2"/>
              <a:buChar char="Ø"/>
            </a:pPr>
            <a:r>
              <a:rPr lang="en-US" sz="4400" dirty="0" smtClean="0"/>
              <a:t>Bu </a:t>
            </a:r>
            <a:r>
              <a:rPr lang="en-US" sz="4400" dirty="0"/>
              <a:t>test, yeni kod değişikliklerinin mevcut işlevler üzerinde yan etkileri </a:t>
            </a:r>
            <a:r>
              <a:rPr lang="en-US" sz="4400" dirty="0" smtClean="0"/>
              <a:t>olmadigini gormek için </a:t>
            </a:r>
            <a:r>
              <a:rPr lang="en-US" sz="4400" dirty="0"/>
              <a:t>yapılır. </a:t>
            </a:r>
          </a:p>
          <a:p>
            <a:pPr marL="571500" indent="-571500" algn="l">
              <a:spcAft>
                <a:spcPts val="1800"/>
              </a:spcAft>
              <a:buFont typeface="Wingdings" panose="05000000000000000000" pitchFamily="2" charset="2"/>
              <a:buChar char="Ø"/>
            </a:pPr>
            <a:r>
              <a:rPr lang="tr-TR" sz="4400" dirty="0"/>
              <a:t>Yazılıma geliştirme sürecinde eklenen her bir yeni işlevin var olan işlevleri bozmadığından emin olmak için, her bir döngüde Regresyon Testini uygulamak kaçınılmazdır.</a:t>
            </a:r>
            <a:endParaRPr lang="en-US" sz="4400" dirty="0"/>
          </a:p>
        </p:txBody>
      </p:sp>
    </p:spTree>
    <p:extLst>
      <p:ext uri="{BB962C8B-B14F-4D97-AF65-F5344CB8AC3E}">
        <p14:creationId xmlns:p14="http://schemas.microsoft.com/office/powerpoint/2010/main" val="350836438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7235473" y="1382751"/>
            <a:ext cx="7819697" cy="1051034"/>
          </a:xfrm>
        </p:spPr>
        <p:txBody>
          <a:bodyPr>
            <a:normAutofit fontScale="90000"/>
          </a:bodyPr>
          <a:lstStyle/>
          <a:p>
            <a:pPr algn="ctr"/>
            <a:r>
              <a:rPr lang="en-US" dirty="0" smtClean="0"/>
              <a:t>SDLC TEAM</a:t>
            </a:r>
            <a:endParaRPr lang="tr-TR" dirty="0"/>
          </a:p>
        </p:txBody>
      </p:sp>
      <p:pic>
        <p:nvPicPr>
          <p:cNvPr id="8" name="Resim 7"/>
          <p:cNvPicPr>
            <a:picLocks noChangeAspect="1"/>
          </p:cNvPicPr>
          <p:nvPr/>
        </p:nvPicPr>
        <p:blipFill>
          <a:blip r:embed="rId2"/>
          <a:stretch>
            <a:fillRect/>
          </a:stretch>
        </p:blipFill>
        <p:spPr>
          <a:xfrm>
            <a:off x="11403980" y="3258976"/>
            <a:ext cx="11132314" cy="7691522"/>
          </a:xfrm>
          <a:prstGeom prst="rect">
            <a:avLst/>
          </a:prstGeom>
        </p:spPr>
      </p:pic>
      <p:sp>
        <p:nvSpPr>
          <p:cNvPr id="9" name="İçerik Yer Tutucusu 3"/>
          <p:cNvSpPr txBox="1">
            <a:spLocks/>
          </p:cNvSpPr>
          <p:nvPr/>
        </p:nvSpPr>
        <p:spPr>
          <a:xfrm>
            <a:off x="2854965" y="3258976"/>
            <a:ext cx="8095533" cy="8226780"/>
          </a:xfrm>
          <a:prstGeom prst="rect">
            <a:avLst/>
          </a:prstGeom>
          <a:ln w="12700">
            <a:miter lim="400000"/>
          </a:ln>
        </p:spPr>
        <p:txBody>
          <a:bodyPr wrap="none" lIns="50800" tIns="50800" rIns="50800" bIns="5080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pPr marL="742950" indent="-742950" algn="l">
              <a:buAutoNum type="arabicParenR"/>
            </a:pPr>
            <a:r>
              <a:rPr lang="en-US" sz="4400" noProof="1" smtClean="0">
                <a:solidFill>
                  <a:schemeClr val="tx1"/>
                </a:solidFill>
              </a:rPr>
              <a:t>Project Manager (PM)  </a:t>
            </a:r>
          </a:p>
          <a:p>
            <a:pPr algn="l"/>
            <a:r>
              <a:rPr lang="en-US" sz="4400" noProof="1" smtClean="0">
                <a:solidFill>
                  <a:schemeClr val="tx1"/>
                </a:solidFill>
              </a:rPr>
              <a:t>   		Proje Yoneticisi </a:t>
            </a:r>
          </a:p>
          <a:p>
            <a:pPr algn="l"/>
            <a:endParaRPr lang="en-US" sz="4400" noProof="1" smtClean="0">
              <a:solidFill>
                <a:schemeClr val="tx1"/>
              </a:solidFill>
            </a:endParaRPr>
          </a:p>
          <a:p>
            <a:pPr algn="l"/>
            <a:r>
              <a:rPr lang="en-US" sz="4400" noProof="1" smtClean="0">
                <a:solidFill>
                  <a:schemeClr val="tx1"/>
                </a:solidFill>
              </a:rPr>
              <a:t>2) Business Analyst (BA)</a:t>
            </a:r>
          </a:p>
          <a:p>
            <a:pPr marL="457200" lvl="1" indent="0" algn="l"/>
            <a:r>
              <a:rPr lang="en-US" sz="4400" noProof="1" smtClean="0">
                <a:solidFill>
                  <a:schemeClr val="tx1"/>
                </a:solidFill>
              </a:rPr>
              <a:t>	Is analisti</a:t>
            </a:r>
          </a:p>
          <a:p>
            <a:pPr marL="457200" lvl="1" indent="0" algn="l"/>
            <a:endParaRPr lang="en-US" sz="4400" noProof="1" smtClean="0">
              <a:solidFill>
                <a:schemeClr val="tx1"/>
              </a:solidFill>
            </a:endParaRPr>
          </a:p>
          <a:p>
            <a:pPr algn="l"/>
            <a:r>
              <a:rPr lang="en-US" sz="4400" noProof="1" smtClean="0">
                <a:solidFill>
                  <a:schemeClr val="tx1"/>
                </a:solidFill>
              </a:rPr>
              <a:t>3) Developer (Dev)</a:t>
            </a:r>
          </a:p>
          <a:p>
            <a:pPr algn="l"/>
            <a:r>
              <a:rPr lang="en-US" sz="4400" noProof="1" smtClean="0">
                <a:solidFill>
                  <a:schemeClr val="tx1"/>
                </a:solidFill>
              </a:rPr>
              <a:t>		Yazilimci</a:t>
            </a:r>
          </a:p>
          <a:p>
            <a:pPr algn="l"/>
            <a:endParaRPr lang="en-US" sz="4400" noProof="1" smtClean="0">
              <a:solidFill>
                <a:schemeClr val="tx1"/>
              </a:solidFill>
            </a:endParaRPr>
          </a:p>
          <a:p>
            <a:pPr algn="l"/>
            <a:r>
              <a:rPr lang="en-US" sz="4400" noProof="1" smtClean="0">
                <a:solidFill>
                  <a:schemeClr val="tx1"/>
                </a:solidFill>
              </a:rPr>
              <a:t>4) Quality Analyst (QA)</a:t>
            </a:r>
          </a:p>
          <a:p>
            <a:pPr algn="l"/>
            <a:r>
              <a:rPr lang="en-US" sz="4400" noProof="1" smtClean="0">
                <a:solidFill>
                  <a:schemeClr val="tx1"/>
                </a:solidFill>
              </a:rPr>
              <a:t> 		Kalite Analisti</a:t>
            </a:r>
          </a:p>
          <a:p>
            <a:pPr algn="l"/>
            <a:r>
              <a:rPr lang="en-US" sz="4400" noProof="1" smtClean="0">
                <a:solidFill>
                  <a:schemeClr val="tx1"/>
                </a:solidFill>
              </a:rPr>
              <a:t>		Tester</a:t>
            </a:r>
          </a:p>
        </p:txBody>
      </p:sp>
    </p:spTree>
    <p:extLst>
      <p:ext uri="{BB962C8B-B14F-4D97-AF65-F5344CB8AC3E}">
        <p14:creationId xmlns:p14="http://schemas.microsoft.com/office/powerpoint/2010/main" val="3647766583"/>
      </p:ext>
    </p:extLst>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22947" y="1198250"/>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6515823" y="2375801"/>
            <a:ext cx="10940431" cy="769441"/>
          </a:xfrm>
          <a:prstGeom prst="rect">
            <a:avLst/>
          </a:prstGeom>
        </p:spPr>
        <p:txBody>
          <a:bodyPr wrap="none">
            <a:spAutoFit/>
          </a:bodyPr>
          <a:lstStyle/>
          <a:p>
            <a:pPr algn="l"/>
            <a:r>
              <a:rPr lang="en-US" sz="4400" b="1" dirty="0" smtClean="0">
                <a:solidFill>
                  <a:srgbClr val="C00000"/>
                </a:solidFill>
              </a:rPr>
              <a:t>R</a:t>
            </a:r>
            <a:r>
              <a:rPr lang="en-US" sz="4400" b="1" dirty="0" smtClean="0"/>
              <a:t>egression</a:t>
            </a:r>
            <a:r>
              <a:rPr lang="en-US" sz="4400" b="1" dirty="0" smtClean="0">
                <a:solidFill>
                  <a:srgbClr val="C00000"/>
                </a:solidFill>
              </a:rPr>
              <a:t> T</a:t>
            </a:r>
            <a:r>
              <a:rPr lang="en-US" sz="4400" b="1" dirty="0" smtClean="0">
                <a:solidFill>
                  <a:schemeClr val="bg2">
                    <a:lumMod val="10000"/>
                  </a:schemeClr>
                </a:solidFill>
              </a:rPr>
              <a:t>esting</a:t>
            </a:r>
            <a:r>
              <a:rPr lang="en-US" sz="4400" b="1" dirty="0" smtClean="0">
                <a:solidFill>
                  <a:srgbClr val="C00000"/>
                </a:solidFill>
              </a:rPr>
              <a:t> </a:t>
            </a:r>
            <a:r>
              <a:rPr lang="en-US" sz="4400" b="1" dirty="0" smtClean="0"/>
              <a:t>(Tekrar Onay Testi)</a:t>
            </a:r>
            <a:endParaRPr lang="en-US" sz="4400" b="1" dirty="0"/>
          </a:p>
        </p:txBody>
      </p:sp>
      <p:pic>
        <p:nvPicPr>
          <p:cNvPr id="7170" name="Picture 2" descr="Basics of Regression Testing For Beginners - Cod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2484" y="3398988"/>
            <a:ext cx="6619298" cy="744853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p:cNvPicPr>
            <a:picLocks noChangeAspect="1"/>
          </p:cNvPicPr>
          <p:nvPr/>
        </p:nvPicPr>
        <p:blipFill>
          <a:blip r:embed="rId3"/>
          <a:stretch>
            <a:fillRect/>
          </a:stretch>
        </p:blipFill>
        <p:spPr>
          <a:xfrm>
            <a:off x="12455746" y="7552104"/>
            <a:ext cx="5146454" cy="2670330"/>
          </a:xfrm>
          <a:prstGeom prst="rect">
            <a:avLst/>
          </a:prstGeom>
        </p:spPr>
      </p:pic>
      <p:sp>
        <p:nvSpPr>
          <p:cNvPr id="7" name="Dikdörtgen 6"/>
          <p:cNvSpPr/>
          <p:nvPr/>
        </p:nvSpPr>
        <p:spPr>
          <a:xfrm>
            <a:off x="6895370" y="4401895"/>
            <a:ext cx="16267206" cy="2800767"/>
          </a:xfrm>
          <a:prstGeom prst="rect">
            <a:avLst/>
          </a:prstGeom>
        </p:spPr>
        <p:txBody>
          <a:bodyPr wrap="square">
            <a:spAutoFit/>
          </a:bodyPr>
          <a:lstStyle/>
          <a:p>
            <a:r>
              <a:rPr lang="tr-TR" sz="4400" dirty="0">
                <a:solidFill>
                  <a:schemeClr val="bg2">
                    <a:lumMod val="10000"/>
                  </a:schemeClr>
                </a:solidFill>
                <a:latin typeface="Open Sans"/>
              </a:rPr>
              <a:t>Tekrar testi, yazılım test edildikten sonra raporlanan hataların yazılım geliştiriciler tarafından çözüldüğü bilgisi alındıktan sonra hatanın  düzelip düzelmediğini kontrol etmek için yapılan bir testtir.</a:t>
            </a:r>
            <a:endParaRPr lang="tr-TR" sz="4400" dirty="0">
              <a:solidFill>
                <a:schemeClr val="bg2">
                  <a:lumMod val="10000"/>
                </a:schemeClr>
              </a:solidFill>
            </a:endParaRPr>
          </a:p>
        </p:txBody>
      </p:sp>
      <p:sp>
        <p:nvSpPr>
          <p:cNvPr id="8" name="Dikdörtgen 7"/>
          <p:cNvSpPr/>
          <p:nvPr/>
        </p:nvSpPr>
        <p:spPr>
          <a:xfrm>
            <a:off x="8039355" y="10367902"/>
            <a:ext cx="13979236" cy="1815882"/>
          </a:xfrm>
          <a:prstGeom prst="rect">
            <a:avLst/>
          </a:prstGeom>
        </p:spPr>
        <p:txBody>
          <a:bodyPr wrap="square">
            <a:spAutoFit/>
          </a:bodyPr>
          <a:lstStyle/>
          <a:p>
            <a:r>
              <a:rPr lang="en-US" sz="4400" dirty="0" smtClean="0"/>
              <a:t>Yeni </a:t>
            </a:r>
            <a:r>
              <a:rPr lang="en-US" sz="4400" dirty="0"/>
              <a:t>kod değişikliklerinin mevcut işlevler üzerinde yan etkileri olmadigini gormek için yapılır. </a:t>
            </a:r>
          </a:p>
          <a:p>
            <a:r>
              <a:rPr lang="en-US" sz="2400" dirty="0" smtClean="0">
                <a:solidFill>
                  <a:schemeClr val="bg2">
                    <a:lumMod val="10000"/>
                  </a:schemeClr>
                </a:solidFill>
                <a:latin typeface="Open Sans"/>
              </a:rPr>
              <a:t>, </a:t>
            </a:r>
            <a:endParaRPr lang="tr-TR" sz="2400" dirty="0">
              <a:solidFill>
                <a:schemeClr val="bg2">
                  <a:lumMod val="10000"/>
                </a:schemeClr>
              </a:solidFill>
            </a:endParaRPr>
          </a:p>
        </p:txBody>
      </p:sp>
    </p:spTree>
    <p:extLst>
      <p:ext uri="{BB962C8B-B14F-4D97-AF65-F5344CB8AC3E}">
        <p14:creationId xmlns:p14="http://schemas.microsoft.com/office/powerpoint/2010/main" val="1747798461"/>
      </p:ext>
    </p:extLst>
  </p:cSld>
  <p:clrMapOvr>
    <a:masterClrMapping/>
  </p:clrMapOvr>
  <p:transition spd="med"/>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039092" y="8990526"/>
            <a:ext cx="22310040" cy="3477875"/>
          </a:xfrm>
          <a:prstGeom prst="rect">
            <a:avLst/>
          </a:prstGeom>
        </p:spPr>
        <p:txBody>
          <a:bodyPr wrap="square">
            <a:spAutoFit/>
          </a:bodyPr>
          <a:lstStyle/>
          <a:p>
            <a:pPr algn="l"/>
            <a:r>
              <a:rPr lang="en-US" sz="4400" dirty="0" smtClean="0">
                <a:solidFill>
                  <a:srgbClr val="FF6600"/>
                </a:solidFill>
                <a:latin typeface="Work Sans"/>
              </a:rPr>
              <a:t>2</a:t>
            </a:r>
            <a:r>
              <a:rPr lang="tr-TR" sz="4400" dirty="0" smtClean="0">
                <a:solidFill>
                  <a:srgbClr val="FF6600"/>
                </a:solidFill>
                <a:latin typeface="Work Sans"/>
              </a:rPr>
              <a:t>) </a:t>
            </a:r>
            <a:r>
              <a:rPr lang="tr-TR" sz="4400" dirty="0">
                <a:solidFill>
                  <a:srgbClr val="FF6600"/>
                </a:solidFill>
                <a:latin typeface="Work Sans"/>
              </a:rPr>
              <a:t>Tam Regresyon</a:t>
            </a:r>
            <a:endParaRPr lang="tr-TR" sz="4400" dirty="0">
              <a:solidFill>
                <a:srgbClr val="3A3A3A"/>
              </a:solidFill>
              <a:latin typeface="Work Sans"/>
            </a:endParaRPr>
          </a:p>
          <a:p>
            <a:pPr algn="l"/>
            <a:r>
              <a:rPr lang="tr-TR" sz="4400" dirty="0">
                <a:solidFill>
                  <a:srgbClr val="3A3A3A"/>
                </a:solidFill>
                <a:latin typeface="Work Sans"/>
              </a:rPr>
              <a:t>Tam </a:t>
            </a:r>
            <a:r>
              <a:rPr lang="en-US" sz="4400" dirty="0" smtClean="0">
                <a:solidFill>
                  <a:srgbClr val="3A3A3A"/>
                </a:solidFill>
                <a:latin typeface="Work Sans"/>
              </a:rPr>
              <a:t>Regrasyon</a:t>
            </a:r>
            <a:r>
              <a:rPr lang="tr-TR" sz="4400" dirty="0" smtClean="0">
                <a:solidFill>
                  <a:srgbClr val="3A3A3A"/>
                </a:solidFill>
                <a:latin typeface="Work Sans"/>
              </a:rPr>
              <a:t>, </a:t>
            </a:r>
            <a:r>
              <a:rPr lang="tr-TR" sz="4400" dirty="0">
                <a:solidFill>
                  <a:srgbClr val="3A3A3A"/>
                </a:solidFill>
                <a:latin typeface="Work Sans"/>
              </a:rPr>
              <a:t>kodda bir dizi modülde bir değişiklik yapıldığında ve ayrıca başka herhangi bir modüldeki bir değişikliğin etkisinin belirsiz olması durumunda yapılır. Değiştirilen kod nedeniyle herhangi bir değişikliği kontrol etmek için ürün bir bütün olarak </a:t>
            </a:r>
            <a:r>
              <a:rPr lang="en-US" sz="4400" dirty="0" smtClean="0">
                <a:solidFill>
                  <a:srgbClr val="3A3A3A"/>
                </a:solidFill>
                <a:latin typeface="Work Sans"/>
              </a:rPr>
              <a:t>test edilir</a:t>
            </a:r>
            <a:r>
              <a:rPr lang="tr-TR" sz="4400" dirty="0" smtClean="0">
                <a:solidFill>
                  <a:srgbClr val="3A3A3A"/>
                </a:solidFill>
                <a:latin typeface="Work Sans"/>
              </a:rPr>
              <a:t>.</a:t>
            </a:r>
            <a:endParaRPr lang="tr-TR" sz="4400" dirty="0">
              <a:solidFill>
                <a:srgbClr val="3A3A3A"/>
              </a:solidFill>
              <a:latin typeface="Work Sans"/>
            </a:endParaRPr>
          </a:p>
        </p:txBody>
      </p:sp>
      <p:sp>
        <p:nvSpPr>
          <p:cNvPr id="5" name="Dikdörtgen 4"/>
          <p:cNvSpPr/>
          <p:nvPr/>
        </p:nvSpPr>
        <p:spPr>
          <a:xfrm>
            <a:off x="622947" y="1177469"/>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6" name="Dikdörtgen 5"/>
          <p:cNvSpPr/>
          <p:nvPr/>
        </p:nvSpPr>
        <p:spPr>
          <a:xfrm>
            <a:off x="6515823" y="2355020"/>
            <a:ext cx="10940431" cy="769441"/>
          </a:xfrm>
          <a:prstGeom prst="rect">
            <a:avLst/>
          </a:prstGeom>
        </p:spPr>
        <p:txBody>
          <a:bodyPr wrap="none">
            <a:spAutoFit/>
          </a:bodyPr>
          <a:lstStyle/>
          <a:p>
            <a:pPr algn="l"/>
            <a:r>
              <a:rPr lang="en-US" sz="4400" b="1" dirty="0" smtClean="0">
                <a:solidFill>
                  <a:srgbClr val="C00000"/>
                </a:solidFill>
              </a:rPr>
              <a:t>R</a:t>
            </a:r>
            <a:r>
              <a:rPr lang="en-US" sz="4400" b="1" dirty="0" smtClean="0"/>
              <a:t>egression</a:t>
            </a:r>
            <a:r>
              <a:rPr lang="en-US" sz="4400" b="1" dirty="0" smtClean="0">
                <a:solidFill>
                  <a:srgbClr val="C00000"/>
                </a:solidFill>
              </a:rPr>
              <a:t> T</a:t>
            </a:r>
            <a:r>
              <a:rPr lang="en-US" sz="4400" b="1" dirty="0" smtClean="0">
                <a:solidFill>
                  <a:schemeClr val="bg2">
                    <a:lumMod val="10000"/>
                  </a:schemeClr>
                </a:solidFill>
              </a:rPr>
              <a:t>esting</a:t>
            </a:r>
            <a:r>
              <a:rPr lang="en-US" sz="4400" b="1" dirty="0" smtClean="0">
                <a:solidFill>
                  <a:srgbClr val="C00000"/>
                </a:solidFill>
              </a:rPr>
              <a:t> </a:t>
            </a:r>
            <a:r>
              <a:rPr lang="en-US" sz="4400" b="1" dirty="0" smtClean="0"/>
              <a:t>(Tekrar Onay Testi)</a:t>
            </a:r>
            <a:endParaRPr lang="en-US" sz="4400" b="1" dirty="0"/>
          </a:p>
        </p:txBody>
      </p:sp>
      <p:pic>
        <p:nvPicPr>
          <p:cNvPr id="14338" name="Picture 2" descr="A Brief Overview Of Software Regression Tes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947" y="3286350"/>
            <a:ext cx="8895126" cy="5420468"/>
          </a:xfrm>
          <a:prstGeom prst="rect">
            <a:avLst/>
          </a:prstGeom>
          <a:noFill/>
          <a:extLst>
            <a:ext uri="{909E8E84-426E-40DD-AFC4-6F175D3DCCD1}">
              <a14:hiddenFill xmlns:a14="http://schemas.microsoft.com/office/drawing/2010/main">
                <a:solidFill>
                  <a:srgbClr val="FFFFFF"/>
                </a:solidFill>
              </a14:hiddenFill>
            </a:ext>
          </a:extLst>
        </p:spPr>
      </p:pic>
      <p:sp>
        <p:nvSpPr>
          <p:cNvPr id="7" name="Dikdörtgen 6"/>
          <p:cNvSpPr/>
          <p:nvPr/>
        </p:nvSpPr>
        <p:spPr>
          <a:xfrm>
            <a:off x="10065326" y="4272780"/>
            <a:ext cx="12192000" cy="4154984"/>
          </a:xfrm>
          <a:prstGeom prst="rect">
            <a:avLst/>
          </a:prstGeom>
        </p:spPr>
        <p:txBody>
          <a:bodyPr>
            <a:spAutoFit/>
          </a:bodyPr>
          <a:lstStyle/>
          <a:p>
            <a:pPr algn="l"/>
            <a:r>
              <a:rPr lang="en-US" sz="4400" dirty="0" smtClean="0">
                <a:solidFill>
                  <a:srgbClr val="FF6600"/>
                </a:solidFill>
                <a:latin typeface="Work Sans"/>
              </a:rPr>
              <a:t>1) </a:t>
            </a:r>
            <a:r>
              <a:rPr lang="tr-TR" sz="4400" dirty="0" smtClean="0">
                <a:solidFill>
                  <a:srgbClr val="FF6600"/>
                </a:solidFill>
                <a:latin typeface="Work Sans"/>
              </a:rPr>
              <a:t>Kısmi </a:t>
            </a:r>
            <a:r>
              <a:rPr lang="tr-TR" sz="4400" dirty="0">
                <a:solidFill>
                  <a:srgbClr val="FF6600"/>
                </a:solidFill>
                <a:latin typeface="Work Sans"/>
              </a:rPr>
              <a:t>Regresyon</a:t>
            </a:r>
            <a:endParaRPr lang="tr-TR" sz="4400" dirty="0">
              <a:solidFill>
                <a:srgbClr val="3A3A3A"/>
              </a:solidFill>
              <a:latin typeface="Work Sans"/>
            </a:endParaRPr>
          </a:p>
          <a:p>
            <a:pPr algn="l"/>
            <a:r>
              <a:rPr lang="tr-TR" sz="4400" dirty="0">
                <a:solidFill>
                  <a:srgbClr val="3A3A3A"/>
                </a:solidFill>
                <a:latin typeface="Work Sans"/>
              </a:rPr>
              <a:t>Kısmi Regresyon, kodda değişiklikler yapıldığında ve bu birimin değişmemiş veya halihazırda mevcut olan kodla entegre edildiğinde bile kodun iyi çalıştığını doğrulamak için yapılır.</a:t>
            </a:r>
            <a:endParaRPr lang="en-US" sz="4400" dirty="0">
              <a:solidFill>
                <a:srgbClr val="3A3A3A"/>
              </a:solidFill>
              <a:latin typeface="Work Sans"/>
            </a:endParaRPr>
          </a:p>
        </p:txBody>
      </p:sp>
    </p:spTree>
    <p:extLst>
      <p:ext uri="{BB962C8B-B14F-4D97-AF65-F5344CB8AC3E}">
        <p14:creationId xmlns:p14="http://schemas.microsoft.com/office/powerpoint/2010/main" val="2707267541"/>
      </p:ext>
    </p:extLst>
  </p:cSld>
  <p:clrMapOvr>
    <a:masterClrMapping/>
  </p:clrMapOvr>
  <p:transition spd="med"/>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22947" y="1198250"/>
            <a:ext cx="22726185"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5090593" y="2498852"/>
            <a:ext cx="14466653" cy="769441"/>
          </a:xfrm>
          <a:prstGeom prst="rect">
            <a:avLst/>
          </a:prstGeom>
        </p:spPr>
        <p:txBody>
          <a:bodyPr wrap="none">
            <a:spAutoFit/>
          </a:bodyPr>
          <a:lstStyle/>
          <a:p>
            <a:pPr algn="l"/>
            <a:r>
              <a:rPr lang="en-US" sz="4400" b="1" dirty="0">
                <a:solidFill>
                  <a:srgbClr val="C00000"/>
                </a:solidFill>
              </a:rPr>
              <a:t>5</a:t>
            </a:r>
            <a:r>
              <a:rPr lang="en-US" sz="4400" b="1" dirty="0" smtClean="0">
                <a:solidFill>
                  <a:srgbClr val="C00000"/>
                </a:solidFill>
              </a:rPr>
              <a:t>- S</a:t>
            </a:r>
            <a:r>
              <a:rPr lang="en-US" sz="4400" b="1" dirty="0" smtClean="0"/>
              <a:t>anity veya </a:t>
            </a:r>
            <a:r>
              <a:rPr lang="en-US" sz="4400" b="1" dirty="0" smtClean="0">
                <a:solidFill>
                  <a:srgbClr val="C00000"/>
                </a:solidFill>
              </a:rPr>
              <a:t>S</a:t>
            </a:r>
            <a:r>
              <a:rPr lang="en-US" sz="4400" b="1" dirty="0" smtClean="0"/>
              <a:t>moke</a:t>
            </a:r>
            <a:r>
              <a:rPr lang="en-US" sz="4400" b="1" dirty="0" smtClean="0">
                <a:solidFill>
                  <a:srgbClr val="C00000"/>
                </a:solidFill>
              </a:rPr>
              <a:t> T</a:t>
            </a:r>
            <a:r>
              <a:rPr lang="en-US" sz="4400" b="1" dirty="0" smtClean="0">
                <a:solidFill>
                  <a:schemeClr val="bg2">
                    <a:lumMod val="10000"/>
                  </a:schemeClr>
                </a:solidFill>
              </a:rPr>
              <a:t>esting</a:t>
            </a:r>
            <a:r>
              <a:rPr lang="en-US" sz="4400" b="1" dirty="0" smtClean="0">
                <a:solidFill>
                  <a:srgbClr val="C00000"/>
                </a:solidFill>
              </a:rPr>
              <a:t> </a:t>
            </a:r>
            <a:r>
              <a:rPr lang="en-US" sz="4400" b="1" dirty="0" smtClean="0"/>
              <a:t>(Saglik</a:t>
            </a:r>
            <a:r>
              <a:rPr lang="en-US" sz="4400" b="1" dirty="0"/>
              <a:t> </a:t>
            </a:r>
            <a:r>
              <a:rPr lang="en-US" sz="4400" b="1" dirty="0" smtClean="0"/>
              <a:t>/ Duman Testi)</a:t>
            </a:r>
            <a:endParaRPr lang="en-US" sz="4400" b="1" dirty="0"/>
          </a:p>
        </p:txBody>
      </p:sp>
      <p:sp>
        <p:nvSpPr>
          <p:cNvPr id="6" name="Dikdörtgen 5"/>
          <p:cNvSpPr/>
          <p:nvPr/>
        </p:nvSpPr>
        <p:spPr>
          <a:xfrm>
            <a:off x="1170707" y="3964348"/>
            <a:ext cx="14768947" cy="6863417"/>
          </a:xfrm>
          <a:prstGeom prst="rect">
            <a:avLst/>
          </a:prstGeom>
        </p:spPr>
        <p:txBody>
          <a:bodyPr wrap="square">
            <a:spAutoFit/>
          </a:bodyPr>
          <a:lstStyle/>
          <a:p>
            <a:pPr marL="571500" indent="-571500" algn="l">
              <a:buFont typeface="Wingdings" panose="05000000000000000000" pitchFamily="2" charset="2"/>
              <a:buChar char="Ø"/>
            </a:pPr>
            <a:r>
              <a:rPr lang="tr-TR" sz="4400" dirty="0" smtClean="0"/>
              <a:t>Bir programın en önemli fonksiyonlarının çalışıp çalışmadığını anlamak amacıyla detaylara girmeden yapılan test</a:t>
            </a:r>
            <a:r>
              <a:rPr lang="en-US" sz="4400" dirty="0" smtClean="0"/>
              <a:t>tir.</a:t>
            </a:r>
          </a:p>
          <a:p>
            <a:pPr marL="571500" indent="-571500" algn="l">
              <a:buFont typeface="Wingdings" panose="05000000000000000000" pitchFamily="2" charset="2"/>
              <a:buChar char="Ø"/>
            </a:pPr>
            <a:r>
              <a:rPr lang="en-US" sz="4400" dirty="0" smtClean="0"/>
              <a:t>Tipik </a:t>
            </a:r>
            <a:r>
              <a:rPr lang="en-US" sz="4400" dirty="0"/>
              <a:t>olarak, yeni bir yazılım sürümünün büyük bir test çabası için kabul edecek kadar iyi performans gösterip göstermediğini belirlemek için bir ilk test çabası.</a:t>
            </a:r>
          </a:p>
          <a:p>
            <a:pPr marL="571500" indent="-571500" algn="l" fontAlgn="t">
              <a:buFont typeface="Wingdings" panose="05000000000000000000" pitchFamily="2" charset="2"/>
              <a:buChar char="Ø"/>
            </a:pPr>
            <a:r>
              <a:rPr lang="en-US" sz="4400" dirty="0"/>
              <a:t>Örneğin, yeni yazılım her 5 dakikada bir sistem çöküyorsa veya veritabanlarını bozuyorsa, yazılım mevcut durumunda daha fazla test yapılmasını gerektirecek kadar 'makul' durumda olmayabilir.</a:t>
            </a:r>
          </a:p>
        </p:txBody>
      </p:sp>
      <p:pic>
        <p:nvPicPr>
          <p:cNvPr id="9218" name="Picture 2" descr="Where there's Smoke there's Fire! – the sneaky te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0843" y="3964348"/>
            <a:ext cx="6158289" cy="7876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416515"/>
      </p:ext>
    </p:extLst>
  </p:cSld>
  <p:clrMapOvr>
    <a:masterClrMapping/>
  </p:clrMapOvr>
  <p:transition spd="med"/>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426648" y="1115123"/>
            <a:ext cx="11118780"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6792789" y="2332597"/>
            <a:ext cx="11062259" cy="769441"/>
          </a:xfrm>
          <a:prstGeom prst="rect">
            <a:avLst/>
          </a:prstGeom>
        </p:spPr>
        <p:txBody>
          <a:bodyPr wrap="none">
            <a:spAutoFit/>
          </a:bodyPr>
          <a:lstStyle/>
          <a:p>
            <a:pPr algn="l"/>
            <a:r>
              <a:rPr lang="en-US" sz="4400" b="1" dirty="0" smtClean="0">
                <a:solidFill>
                  <a:srgbClr val="C00000"/>
                </a:solidFill>
              </a:rPr>
              <a:t>6- S</a:t>
            </a:r>
            <a:r>
              <a:rPr lang="en-US" sz="4400" b="1" dirty="0" smtClean="0"/>
              <a:t>ystem</a:t>
            </a:r>
            <a:r>
              <a:rPr lang="en-US" sz="4400" b="1" dirty="0" smtClean="0">
                <a:solidFill>
                  <a:srgbClr val="C00000"/>
                </a:solidFill>
              </a:rPr>
              <a:t> T</a:t>
            </a:r>
            <a:r>
              <a:rPr lang="en-US" sz="4400" b="1" dirty="0" smtClean="0">
                <a:solidFill>
                  <a:schemeClr val="bg2">
                    <a:lumMod val="10000"/>
                  </a:schemeClr>
                </a:solidFill>
              </a:rPr>
              <a:t>esting</a:t>
            </a:r>
            <a:r>
              <a:rPr lang="en-US" sz="4400" b="1" dirty="0" smtClean="0">
                <a:solidFill>
                  <a:srgbClr val="C00000"/>
                </a:solidFill>
              </a:rPr>
              <a:t> </a:t>
            </a:r>
            <a:r>
              <a:rPr lang="en-US" sz="4400" b="1" dirty="0" smtClean="0"/>
              <a:t>(End To End Testing)</a:t>
            </a:r>
            <a:endParaRPr lang="en-US" sz="4400" b="1" dirty="0"/>
          </a:p>
        </p:txBody>
      </p:sp>
      <p:sp>
        <p:nvSpPr>
          <p:cNvPr id="6" name="Dikdörtgen 5"/>
          <p:cNvSpPr/>
          <p:nvPr/>
        </p:nvSpPr>
        <p:spPr>
          <a:xfrm>
            <a:off x="1523999" y="3657140"/>
            <a:ext cx="22001019" cy="7540526"/>
          </a:xfrm>
          <a:prstGeom prst="rect">
            <a:avLst/>
          </a:prstGeom>
        </p:spPr>
        <p:txBody>
          <a:bodyPr wrap="square">
            <a:spAutoFit/>
          </a:bodyPr>
          <a:lstStyle/>
          <a:p>
            <a:pPr marL="571500" indent="-571500" algn="l">
              <a:buFont typeface="Wingdings" panose="05000000000000000000" pitchFamily="2" charset="2"/>
              <a:buChar char="Ø"/>
            </a:pPr>
            <a:r>
              <a:rPr lang="en-US" sz="4400" dirty="0"/>
              <a:t> </a:t>
            </a:r>
            <a:r>
              <a:rPr lang="tr-TR" sz="4400" dirty="0"/>
              <a:t>Sistem </a:t>
            </a:r>
            <a:r>
              <a:rPr lang="tr-TR" sz="4400" dirty="0" smtClean="0"/>
              <a:t>Testi, </a:t>
            </a:r>
            <a:r>
              <a:rPr lang="tr-TR" sz="4400" dirty="0"/>
              <a:t>yazılım gereksinim testlerinin tamamlanmasından sonra, sistem gereksinimlerine göre oluşturulan testleri kapsar. </a:t>
            </a:r>
            <a:endParaRPr lang="en-US" sz="4400" dirty="0" smtClean="0"/>
          </a:p>
          <a:p>
            <a:pPr marL="571500" indent="-571500" algn="l">
              <a:buFont typeface="Wingdings" panose="05000000000000000000" pitchFamily="2" charset="2"/>
              <a:buChar char="Ø"/>
            </a:pPr>
            <a:r>
              <a:rPr lang="tr-TR" sz="4400" dirty="0" smtClean="0"/>
              <a:t>Yazılım </a:t>
            </a:r>
            <a:r>
              <a:rPr lang="tr-TR" sz="4400" dirty="0"/>
              <a:t>tarafında yapılan Birim Testi(Unit Test) ve Entegrasyon Testi(Integration Test) adımlarından sonra yapılan sistem testleri, daha çok işlevi tamamlanan yazılımın, güvenlik, güvenilirlik, performans gibi faktörler altında yapılan test işlemlerini kapsar</a:t>
            </a:r>
            <a:r>
              <a:rPr lang="tr-TR" sz="4400" dirty="0" smtClean="0"/>
              <a:t>.</a:t>
            </a:r>
            <a:endParaRPr lang="en-US" sz="4400" dirty="0" smtClean="0"/>
          </a:p>
          <a:p>
            <a:pPr marL="571500" indent="-571500" algn="l">
              <a:buFont typeface="Wingdings" panose="05000000000000000000" pitchFamily="2" charset="2"/>
              <a:buChar char="Ø"/>
            </a:pPr>
            <a:r>
              <a:rPr lang="en-US" sz="4400" dirty="0" smtClean="0"/>
              <a:t>Sistem </a:t>
            </a:r>
            <a:r>
              <a:rPr lang="en-US" sz="4400" dirty="0"/>
              <a:t>testinin amacı, bir uygulamanın tasarlandığı gibi işlevleri gerçekleştirirken doğruluğunu ve eksiksizliğini doğrulamaktır. </a:t>
            </a:r>
          </a:p>
          <a:p>
            <a:pPr marL="571500" indent="-571500" algn="l">
              <a:buFont typeface="Wingdings" panose="05000000000000000000" pitchFamily="2" charset="2"/>
              <a:buChar char="Ø"/>
            </a:pPr>
            <a:r>
              <a:rPr lang="en-US" sz="4400" dirty="0"/>
              <a:t> Gerçek sonuçlar ve beklenen sonuçlar sıraya girdiğinde veya farklılıklar, müşteri girdisine göre açıklanabilir veya kabul edilebilir olduğunda sistem testi tamamlanmış olarak kabul edilir. </a:t>
            </a:r>
            <a:endParaRPr lang="en-US" sz="4400" dirty="0" smtClean="0"/>
          </a:p>
        </p:txBody>
      </p:sp>
    </p:spTree>
    <p:extLst>
      <p:ext uri="{BB962C8B-B14F-4D97-AF65-F5344CB8AC3E}">
        <p14:creationId xmlns:p14="http://schemas.microsoft.com/office/powerpoint/2010/main" val="1163735603"/>
      </p:ext>
    </p:extLst>
  </p:cSld>
  <p:clrMapOvr>
    <a:masterClrMapping/>
  </p:clrMapOvr>
  <p:transition spd="med"/>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426648" y="1115123"/>
            <a:ext cx="11118780"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6792789" y="2332597"/>
            <a:ext cx="9189823" cy="769441"/>
          </a:xfrm>
          <a:prstGeom prst="rect">
            <a:avLst/>
          </a:prstGeom>
        </p:spPr>
        <p:txBody>
          <a:bodyPr wrap="none">
            <a:spAutoFit/>
          </a:bodyPr>
          <a:lstStyle/>
          <a:p>
            <a:pPr algn="l"/>
            <a:r>
              <a:rPr lang="en-US" sz="4400" b="1" dirty="0" smtClean="0">
                <a:solidFill>
                  <a:srgbClr val="C00000"/>
                </a:solidFill>
              </a:rPr>
              <a:t>7- A</a:t>
            </a:r>
            <a:r>
              <a:rPr lang="en-US" sz="4400" b="1" dirty="0" smtClean="0"/>
              <a:t>d-hoc </a:t>
            </a:r>
            <a:r>
              <a:rPr lang="en-US" sz="4400" b="1" dirty="0" smtClean="0">
                <a:solidFill>
                  <a:srgbClr val="C00000"/>
                </a:solidFill>
              </a:rPr>
              <a:t>T</a:t>
            </a:r>
            <a:r>
              <a:rPr lang="en-US" sz="4400" b="1" dirty="0" smtClean="0">
                <a:solidFill>
                  <a:schemeClr val="bg2">
                    <a:lumMod val="10000"/>
                  </a:schemeClr>
                </a:solidFill>
              </a:rPr>
              <a:t>esting</a:t>
            </a:r>
            <a:r>
              <a:rPr lang="en-US" sz="4400" b="1" dirty="0" smtClean="0">
                <a:solidFill>
                  <a:srgbClr val="C00000"/>
                </a:solidFill>
              </a:rPr>
              <a:t> </a:t>
            </a:r>
            <a:r>
              <a:rPr lang="en-US" sz="4400" b="1" dirty="0" smtClean="0"/>
              <a:t>(Gecici Test  )</a:t>
            </a:r>
            <a:endParaRPr lang="en-US" sz="4400" b="1" dirty="0"/>
          </a:p>
        </p:txBody>
      </p:sp>
      <p:sp>
        <p:nvSpPr>
          <p:cNvPr id="6" name="Dikdörtgen 5"/>
          <p:cNvSpPr/>
          <p:nvPr/>
        </p:nvSpPr>
        <p:spPr>
          <a:xfrm>
            <a:off x="1276474" y="3575540"/>
            <a:ext cx="21419127" cy="4832092"/>
          </a:xfrm>
          <a:prstGeom prst="rect">
            <a:avLst/>
          </a:prstGeom>
        </p:spPr>
        <p:txBody>
          <a:bodyPr wrap="square">
            <a:spAutoFit/>
          </a:bodyPr>
          <a:lstStyle/>
          <a:p>
            <a:pPr marL="571500" indent="-571500" algn="l">
              <a:buFont typeface="Wingdings" panose="05000000000000000000" pitchFamily="2" charset="2"/>
              <a:buChar char="Ø"/>
            </a:pPr>
            <a:r>
              <a:rPr lang="en-US" sz="4400" dirty="0"/>
              <a:t>Rastgele Test veya Maymun Testi olarak da bilinir, herhangi bir planlama ve belge olmadan bir yazılım testi yöntemidir. </a:t>
            </a:r>
            <a:endParaRPr lang="en-US" sz="4400" dirty="0" smtClean="0"/>
          </a:p>
          <a:p>
            <a:pPr marL="571500" indent="-571500" algn="l">
              <a:buFont typeface="Wingdings" panose="05000000000000000000" pitchFamily="2" charset="2"/>
              <a:buChar char="Ø"/>
            </a:pPr>
            <a:r>
              <a:rPr lang="en-US" sz="4400" dirty="0" smtClean="0"/>
              <a:t>Testler </a:t>
            </a:r>
            <a:r>
              <a:rPr lang="en-US" sz="4400" dirty="0"/>
              <a:t>herhangi bir resmi prosedür veya beklenen sonuç olmadan gayri resmi ve rastgele yapılır</a:t>
            </a:r>
            <a:r>
              <a:rPr lang="en-US" sz="4400" dirty="0" smtClean="0"/>
              <a:t>.</a:t>
            </a:r>
          </a:p>
          <a:p>
            <a:pPr algn="l"/>
            <a:endParaRPr lang="en-US" sz="4400" dirty="0"/>
          </a:p>
          <a:p>
            <a:pPr lvl="3" algn="l"/>
            <a:r>
              <a:rPr lang="en-US" sz="4400" dirty="0" smtClean="0"/>
              <a:t>Scenario 1 Üretim </a:t>
            </a:r>
            <a:r>
              <a:rPr lang="en-US" sz="4400" dirty="0"/>
              <a:t>sürümünden hemen önce bir sorun bulunursa (team icinde) </a:t>
            </a:r>
          </a:p>
          <a:p>
            <a:pPr lvl="3" algn="l"/>
            <a:r>
              <a:rPr lang="en-US" sz="4400" dirty="0"/>
              <a:t>Scenario 2 Üretim ortamında bir sorun bulunursa (müşteriler tarafından)</a:t>
            </a:r>
          </a:p>
        </p:txBody>
      </p:sp>
    </p:spTree>
    <p:extLst>
      <p:ext uri="{BB962C8B-B14F-4D97-AF65-F5344CB8AC3E}">
        <p14:creationId xmlns:p14="http://schemas.microsoft.com/office/powerpoint/2010/main" val="3159720905"/>
      </p:ext>
    </p:extLst>
  </p:cSld>
  <p:clrMapOvr>
    <a:masterClrMapping/>
  </p:clrMapOvr>
  <p:transition spd="med"/>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426648" y="1115123"/>
            <a:ext cx="11118780"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5345887" y="2332598"/>
            <a:ext cx="15294700" cy="769441"/>
          </a:xfrm>
          <a:prstGeom prst="rect">
            <a:avLst/>
          </a:prstGeom>
        </p:spPr>
        <p:txBody>
          <a:bodyPr wrap="none">
            <a:spAutoFit/>
          </a:bodyPr>
          <a:lstStyle/>
          <a:p>
            <a:pPr algn="l"/>
            <a:r>
              <a:rPr lang="en-US" sz="4400" b="1" dirty="0" smtClean="0">
                <a:solidFill>
                  <a:srgbClr val="C00000"/>
                </a:solidFill>
              </a:rPr>
              <a:t>8- U</a:t>
            </a:r>
            <a:r>
              <a:rPr lang="en-US" sz="4400" b="1" dirty="0" smtClean="0"/>
              <a:t>ser </a:t>
            </a:r>
            <a:r>
              <a:rPr lang="en-US" sz="4400" b="1" dirty="0" smtClean="0">
                <a:solidFill>
                  <a:srgbClr val="C00000"/>
                </a:solidFill>
              </a:rPr>
              <a:t>A</a:t>
            </a:r>
            <a:r>
              <a:rPr lang="en-US" sz="4400" b="1" dirty="0" smtClean="0"/>
              <a:t>cceptance </a:t>
            </a:r>
            <a:r>
              <a:rPr lang="en-US" sz="4400" b="1" dirty="0" smtClean="0">
                <a:solidFill>
                  <a:srgbClr val="C00000"/>
                </a:solidFill>
              </a:rPr>
              <a:t>T</a:t>
            </a:r>
            <a:r>
              <a:rPr lang="en-US" sz="4400" b="1" dirty="0" smtClean="0">
                <a:solidFill>
                  <a:schemeClr val="bg2">
                    <a:lumMod val="10000"/>
                  </a:schemeClr>
                </a:solidFill>
              </a:rPr>
              <a:t>esting</a:t>
            </a:r>
            <a:r>
              <a:rPr lang="en-US" sz="4400" b="1" dirty="0" smtClean="0">
                <a:solidFill>
                  <a:srgbClr val="C00000"/>
                </a:solidFill>
              </a:rPr>
              <a:t> UAT </a:t>
            </a:r>
            <a:r>
              <a:rPr lang="en-US" sz="4400" b="1" dirty="0" smtClean="0"/>
              <a:t>(</a:t>
            </a:r>
            <a:r>
              <a:rPr lang="en-US" sz="4400" b="1" dirty="0" err="1" smtClean="0"/>
              <a:t>Kullanıcı</a:t>
            </a:r>
            <a:r>
              <a:rPr lang="en-US" sz="4400" b="1" dirty="0" smtClean="0"/>
              <a:t> Kabul Testi)</a:t>
            </a:r>
            <a:endParaRPr lang="en-US" sz="4400" b="1" dirty="0"/>
          </a:p>
        </p:txBody>
      </p:sp>
      <p:sp>
        <p:nvSpPr>
          <p:cNvPr id="6" name="Dikdörtgen 5"/>
          <p:cNvSpPr/>
          <p:nvPr/>
        </p:nvSpPr>
        <p:spPr>
          <a:xfrm>
            <a:off x="1503218" y="3303851"/>
            <a:ext cx="10383982" cy="6863417"/>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Son </a:t>
            </a:r>
            <a:r>
              <a:rPr lang="en-US" sz="4400" dirty="0" err="1" smtClean="0"/>
              <a:t>kullanicının</a:t>
            </a:r>
            <a:r>
              <a:rPr lang="en-US" sz="4400" dirty="0" smtClean="0"/>
              <a:t> </a:t>
            </a:r>
            <a:r>
              <a:rPr lang="en-US" sz="4400" dirty="0"/>
              <a:t>veya müşterinin spesifikasyonlarına veya son </a:t>
            </a:r>
            <a:r>
              <a:rPr lang="en-US" sz="4400" dirty="0" smtClean="0"/>
              <a:t>kullanıcılar/ </a:t>
            </a:r>
            <a:r>
              <a:rPr lang="en-US" sz="4400" dirty="0"/>
              <a:t>müşteriler tarafından sınırlı bir süre boyunca kullanıma dayalı nihai test</a:t>
            </a:r>
            <a:r>
              <a:rPr lang="en-US" sz="4400" dirty="0" smtClean="0"/>
              <a:t>.</a:t>
            </a:r>
          </a:p>
          <a:p>
            <a:pPr algn="l"/>
            <a:endParaRPr lang="en-US" sz="4400" dirty="0"/>
          </a:p>
          <a:p>
            <a:pPr marL="571500" indent="-571500" algn="l">
              <a:buFont typeface="Wingdings" panose="05000000000000000000" pitchFamily="2" charset="2"/>
              <a:buChar char="Ø"/>
            </a:pPr>
            <a:r>
              <a:rPr lang="en-US" sz="4400" dirty="0"/>
              <a:t>Son Asama olarak her sey gözden gecirilir</a:t>
            </a:r>
            <a:r>
              <a:rPr lang="en-US" sz="4400" dirty="0" smtClean="0"/>
              <a:t>.</a:t>
            </a:r>
          </a:p>
          <a:p>
            <a:pPr marL="571500" indent="-571500" algn="l">
              <a:buFont typeface="Wingdings" panose="05000000000000000000" pitchFamily="2" charset="2"/>
              <a:buChar char="Ø"/>
            </a:pPr>
            <a:r>
              <a:rPr lang="en-US" sz="4400" dirty="0" smtClean="0"/>
              <a:t>Beta testi olarak da adlandirilir.</a:t>
            </a:r>
          </a:p>
          <a:p>
            <a:pPr marL="571500" indent="-571500" algn="l">
              <a:buFont typeface="Wingdings" panose="05000000000000000000" pitchFamily="2" charset="2"/>
              <a:buChar char="Ø"/>
            </a:pPr>
            <a:endParaRPr lang="en-US" sz="4400" dirty="0"/>
          </a:p>
        </p:txBody>
      </p:sp>
      <p:pic>
        <p:nvPicPr>
          <p:cNvPr id="11266" name="Picture 2" descr="What is User acceptance testing or UAT?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6038" y="3463740"/>
            <a:ext cx="10372126" cy="5834322"/>
          </a:xfrm>
          <a:prstGeom prst="rect">
            <a:avLst/>
          </a:prstGeom>
          <a:noFill/>
          <a:extLst>
            <a:ext uri="{909E8E84-426E-40DD-AFC4-6F175D3DCCD1}">
              <a14:hiddenFill xmlns:a14="http://schemas.microsoft.com/office/drawing/2010/main">
                <a:solidFill>
                  <a:srgbClr val="FFFFFF"/>
                </a:solidFill>
              </a14:hiddenFill>
            </a:ext>
          </a:extLst>
        </p:spPr>
      </p:pic>
      <p:sp>
        <p:nvSpPr>
          <p:cNvPr id="7" name="Dikdörtgen 6"/>
          <p:cNvSpPr/>
          <p:nvPr/>
        </p:nvSpPr>
        <p:spPr>
          <a:xfrm>
            <a:off x="1503218" y="9659764"/>
            <a:ext cx="21211309" cy="2123658"/>
          </a:xfrm>
          <a:prstGeom prst="rect">
            <a:avLst/>
          </a:prstGeom>
        </p:spPr>
        <p:txBody>
          <a:bodyPr wrap="square">
            <a:spAutoFit/>
          </a:bodyPr>
          <a:lstStyle/>
          <a:p>
            <a:pPr marL="571500" indent="-571500" algn="l">
              <a:buFont typeface="Wingdings" panose="05000000000000000000" pitchFamily="2" charset="2"/>
              <a:buChar char="Ø"/>
            </a:pPr>
            <a:r>
              <a:rPr lang="tr-TR" sz="4400" dirty="0"/>
              <a:t>Hiçbir sistem mükemmel değildir, bu yüzden sistem kurulmadan önce “kabul edilebilir” olması sağlanmalıdır. Kullanıcı Kabul Testi son kullanıcılara, ürünün nihai halini gerçekten kabul edip etmediklerini belirleme fırsatı verir.</a:t>
            </a:r>
          </a:p>
        </p:txBody>
      </p:sp>
    </p:spTree>
    <p:extLst>
      <p:ext uri="{BB962C8B-B14F-4D97-AF65-F5344CB8AC3E}">
        <p14:creationId xmlns:p14="http://schemas.microsoft.com/office/powerpoint/2010/main" val="2618212111"/>
      </p:ext>
    </p:extLst>
  </p:cSld>
  <p:clrMapOvr>
    <a:masterClrMapping/>
  </p:clrMapOvr>
  <p:transition spd="med"/>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Best Practices for Functional Tes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1754" y="3234062"/>
            <a:ext cx="11266481" cy="8461665"/>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6775002" y="1385287"/>
            <a:ext cx="11118780"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4" name="Dikdörtgen 3"/>
          <p:cNvSpPr/>
          <p:nvPr/>
        </p:nvSpPr>
        <p:spPr>
          <a:xfrm>
            <a:off x="17408235" y="3778826"/>
            <a:ext cx="6206837" cy="6001643"/>
          </a:xfrm>
          <a:prstGeom prst="rect">
            <a:avLst/>
          </a:prstGeom>
        </p:spPr>
        <p:txBody>
          <a:bodyPr wrap="square">
            <a:spAutoFit/>
          </a:bodyPr>
          <a:lstStyle/>
          <a:p>
            <a:pPr marL="457200" indent="-457200" algn="l">
              <a:buFont typeface="Wingdings" panose="05000000000000000000" pitchFamily="2" charset="2"/>
              <a:buChar char="Ø"/>
            </a:pPr>
            <a:r>
              <a:rPr lang="tr-TR" sz="3200" dirty="0">
                <a:solidFill>
                  <a:schemeClr val="bg2">
                    <a:lumMod val="10000"/>
                  </a:schemeClr>
                </a:solidFill>
                <a:latin typeface="Raleway"/>
              </a:rPr>
              <a:t>Uygulamanın beklenen iş yükü altında sorunsuz çalışmasını sağlamak için performans testi yapılır. </a:t>
            </a:r>
            <a:endParaRPr lang="en-US" sz="3200" dirty="0" smtClean="0">
              <a:solidFill>
                <a:schemeClr val="bg2">
                  <a:lumMod val="10000"/>
                </a:schemeClr>
              </a:solidFill>
              <a:latin typeface="Raleway"/>
            </a:endParaRPr>
          </a:p>
          <a:p>
            <a:pPr marL="457200" indent="-457200" algn="l">
              <a:buFont typeface="Wingdings" panose="05000000000000000000" pitchFamily="2" charset="2"/>
              <a:buChar char="Ø"/>
            </a:pPr>
            <a:r>
              <a:rPr lang="tr-TR" sz="3200" dirty="0" smtClean="0">
                <a:solidFill>
                  <a:schemeClr val="bg2">
                    <a:lumMod val="10000"/>
                  </a:schemeClr>
                </a:solidFill>
                <a:latin typeface="Raleway"/>
              </a:rPr>
              <a:t>Amaç</a:t>
            </a:r>
            <a:r>
              <a:rPr lang="tr-TR" sz="3200" dirty="0">
                <a:solidFill>
                  <a:schemeClr val="bg2">
                    <a:lumMod val="10000"/>
                  </a:schemeClr>
                </a:solidFill>
                <a:latin typeface="Raleway"/>
              </a:rPr>
              <a:t>, güvenilirlik, kaynak kullanımı vb. </a:t>
            </a:r>
            <a:r>
              <a:rPr lang="en-US" sz="3200" dirty="0" smtClean="0">
                <a:solidFill>
                  <a:schemeClr val="bg2">
                    <a:lumMod val="10000"/>
                  </a:schemeClr>
                </a:solidFill>
                <a:latin typeface="Raleway"/>
              </a:rPr>
              <a:t>g</a:t>
            </a:r>
            <a:r>
              <a:rPr lang="tr-TR" sz="3200" dirty="0" smtClean="0">
                <a:solidFill>
                  <a:schemeClr val="bg2">
                    <a:lumMod val="10000"/>
                  </a:schemeClr>
                </a:solidFill>
                <a:latin typeface="Raleway"/>
              </a:rPr>
              <a:t>ibi </a:t>
            </a:r>
            <a:r>
              <a:rPr lang="tr-TR" sz="3200" dirty="0">
                <a:solidFill>
                  <a:schemeClr val="bg2">
                    <a:lumMod val="10000"/>
                  </a:schemeClr>
                </a:solidFill>
                <a:latin typeface="Raleway"/>
              </a:rPr>
              <a:t>performans sorunlarını </a:t>
            </a:r>
            <a:r>
              <a:rPr lang="tr-TR" sz="3200" dirty="0" smtClean="0">
                <a:solidFill>
                  <a:schemeClr val="bg2">
                    <a:lumMod val="10000"/>
                  </a:schemeClr>
                </a:solidFill>
                <a:latin typeface="Raleway"/>
              </a:rPr>
              <a:t>bulmak</a:t>
            </a:r>
            <a:r>
              <a:rPr lang="en-US" sz="3200" dirty="0" smtClean="0">
                <a:solidFill>
                  <a:schemeClr val="bg2">
                    <a:lumMod val="10000"/>
                  </a:schemeClr>
                </a:solidFill>
                <a:latin typeface="Raleway"/>
              </a:rPr>
              <a:t>tir</a:t>
            </a:r>
            <a:r>
              <a:rPr lang="tr-TR" sz="3200" dirty="0" smtClean="0">
                <a:solidFill>
                  <a:schemeClr val="bg2">
                    <a:lumMod val="10000"/>
                  </a:schemeClr>
                </a:solidFill>
                <a:latin typeface="Raleway"/>
              </a:rPr>
              <a:t>.</a:t>
            </a:r>
            <a:r>
              <a:rPr lang="tr-TR" sz="3200" dirty="0">
                <a:solidFill>
                  <a:schemeClr val="bg2">
                    <a:lumMod val="10000"/>
                  </a:schemeClr>
                </a:solidFill>
                <a:latin typeface="Raleway"/>
              </a:rPr>
              <a:t> </a:t>
            </a:r>
            <a:endParaRPr lang="en-US" sz="3200" dirty="0" smtClean="0">
              <a:solidFill>
                <a:schemeClr val="bg2">
                  <a:lumMod val="10000"/>
                </a:schemeClr>
              </a:solidFill>
              <a:latin typeface="Raleway"/>
            </a:endParaRPr>
          </a:p>
          <a:p>
            <a:pPr marL="457200" indent="-457200" algn="l">
              <a:buFont typeface="Wingdings" panose="05000000000000000000" pitchFamily="2" charset="2"/>
              <a:buChar char="Ø"/>
            </a:pPr>
            <a:r>
              <a:rPr lang="tr-TR" sz="3200" dirty="0" smtClean="0">
                <a:solidFill>
                  <a:schemeClr val="bg2">
                    <a:lumMod val="10000"/>
                  </a:schemeClr>
                </a:solidFill>
                <a:latin typeface="Raleway"/>
              </a:rPr>
              <a:t>Performans </a:t>
            </a:r>
            <a:r>
              <a:rPr lang="tr-TR" sz="3200" dirty="0">
                <a:solidFill>
                  <a:schemeClr val="bg2">
                    <a:lumMod val="10000"/>
                  </a:schemeClr>
                </a:solidFill>
                <a:latin typeface="Raleway"/>
              </a:rPr>
              <a:t>testi yaparken aklımızda tutmamız gereken üç ana nokta hızlı yanıt, maksimum kullanıcı yükü ve çeşitli ortamlarda kararlılıktır. </a:t>
            </a:r>
            <a:endParaRPr lang="en-US" sz="3200" dirty="0" smtClean="0">
              <a:solidFill>
                <a:schemeClr val="bg2">
                  <a:lumMod val="10000"/>
                </a:schemeClr>
              </a:solidFill>
              <a:latin typeface="Raleway"/>
            </a:endParaRPr>
          </a:p>
        </p:txBody>
      </p:sp>
      <p:sp>
        <p:nvSpPr>
          <p:cNvPr id="6" name="Dikdörtgen 5"/>
          <p:cNvSpPr/>
          <p:nvPr/>
        </p:nvSpPr>
        <p:spPr>
          <a:xfrm>
            <a:off x="679001" y="3540744"/>
            <a:ext cx="6947925" cy="7848302"/>
          </a:xfrm>
          <a:prstGeom prst="rect">
            <a:avLst/>
          </a:prstGeom>
        </p:spPr>
        <p:txBody>
          <a:bodyPr wrap="square">
            <a:spAutoFit/>
          </a:bodyPr>
          <a:lstStyle/>
          <a:p>
            <a:pPr marL="571500" indent="-571500" algn="l">
              <a:buFont typeface="Wingdings" panose="05000000000000000000" pitchFamily="2" charset="2"/>
              <a:buChar char="Ø"/>
            </a:pPr>
            <a:r>
              <a:rPr lang="tr-TR" sz="3600" dirty="0">
                <a:solidFill>
                  <a:schemeClr val="bg2">
                    <a:lumMod val="10000"/>
                  </a:schemeClr>
                </a:solidFill>
                <a:latin typeface="Raleway"/>
              </a:rPr>
              <a:t>Bir uygulamanın işlevlerinin gerekli spesifikasyona uygun olarak çalıştığından emin olmak </a:t>
            </a:r>
            <a:r>
              <a:rPr lang="tr-TR" sz="3600" dirty="0" smtClean="0">
                <a:solidFill>
                  <a:schemeClr val="bg2">
                    <a:lumMod val="10000"/>
                  </a:schemeClr>
                </a:solidFill>
                <a:latin typeface="Raleway"/>
              </a:rPr>
              <a:t>için </a:t>
            </a:r>
            <a:r>
              <a:rPr lang="tr-TR" sz="3600" dirty="0">
                <a:solidFill>
                  <a:schemeClr val="bg2">
                    <a:lumMod val="10000"/>
                  </a:schemeClr>
                </a:solidFill>
                <a:latin typeface="Raleway"/>
              </a:rPr>
              <a:t>yapılır. </a:t>
            </a:r>
            <a:endParaRPr lang="en-US" sz="3600" dirty="0" smtClean="0">
              <a:solidFill>
                <a:schemeClr val="bg2">
                  <a:lumMod val="10000"/>
                </a:schemeClr>
              </a:solidFill>
              <a:latin typeface="Raleway"/>
            </a:endParaRPr>
          </a:p>
          <a:p>
            <a:pPr marL="571500" indent="-571500" algn="l">
              <a:buFont typeface="Wingdings" panose="05000000000000000000" pitchFamily="2" charset="2"/>
              <a:buChar char="Ø"/>
            </a:pPr>
            <a:r>
              <a:rPr lang="tr-TR" sz="3600" dirty="0" smtClean="0">
                <a:solidFill>
                  <a:schemeClr val="bg2">
                    <a:lumMod val="10000"/>
                  </a:schemeClr>
                </a:solidFill>
                <a:latin typeface="Raleway"/>
              </a:rPr>
              <a:t>Fonksiyonel testi</a:t>
            </a:r>
            <a:r>
              <a:rPr lang="tr-TR" sz="3600" dirty="0">
                <a:solidFill>
                  <a:schemeClr val="bg2">
                    <a:lumMod val="10000"/>
                  </a:schemeClr>
                </a:solidFill>
              </a:rPr>
              <a:t/>
            </a:r>
            <a:br>
              <a:rPr lang="tr-TR" sz="3600" dirty="0">
                <a:solidFill>
                  <a:schemeClr val="bg2">
                    <a:lumMod val="10000"/>
                  </a:schemeClr>
                </a:solidFill>
              </a:rPr>
            </a:br>
            <a:r>
              <a:rPr lang="tr-TR" sz="3600" dirty="0">
                <a:solidFill>
                  <a:schemeClr val="bg2">
                    <a:lumMod val="10000"/>
                  </a:schemeClr>
                </a:solidFill>
                <a:latin typeface="Raleway"/>
              </a:rPr>
              <a:t>gerçekleştirmek için önce test girdisini tanımlamamız ve beklenen sonuçları seçilen test girdi değerleri ile hesaplamamız gerekir. </a:t>
            </a:r>
            <a:endParaRPr lang="en-US" sz="3600" dirty="0" smtClean="0">
              <a:solidFill>
                <a:schemeClr val="bg2">
                  <a:lumMod val="10000"/>
                </a:schemeClr>
              </a:solidFill>
              <a:latin typeface="Raleway"/>
            </a:endParaRPr>
          </a:p>
          <a:p>
            <a:pPr marL="571500" indent="-571500" algn="l">
              <a:buFont typeface="Wingdings" panose="05000000000000000000" pitchFamily="2" charset="2"/>
              <a:buChar char="Ø"/>
            </a:pPr>
            <a:r>
              <a:rPr lang="tr-TR" sz="3600" dirty="0" smtClean="0">
                <a:solidFill>
                  <a:schemeClr val="bg2">
                    <a:lumMod val="10000"/>
                  </a:schemeClr>
                </a:solidFill>
                <a:latin typeface="Raleway"/>
              </a:rPr>
              <a:t>Sonra </a:t>
            </a:r>
            <a:r>
              <a:rPr lang="tr-TR" sz="3600" dirty="0">
                <a:solidFill>
                  <a:schemeClr val="bg2">
                    <a:lumMod val="10000"/>
                  </a:schemeClr>
                </a:solidFill>
                <a:latin typeface="Raleway"/>
              </a:rPr>
              <a:t>test senaryolarını yürütür ve gerçek verileri beklenen sonuçla karşılaştırırız.</a:t>
            </a:r>
            <a:endParaRPr lang="tr-TR" sz="3600" dirty="0">
              <a:solidFill>
                <a:schemeClr val="bg2">
                  <a:lumMod val="10000"/>
                </a:schemeClr>
              </a:solidFill>
            </a:endParaRPr>
          </a:p>
        </p:txBody>
      </p:sp>
    </p:spTree>
    <p:extLst>
      <p:ext uri="{BB962C8B-B14F-4D97-AF65-F5344CB8AC3E}">
        <p14:creationId xmlns:p14="http://schemas.microsoft.com/office/powerpoint/2010/main" val="104337992"/>
      </p:ext>
    </p:extLst>
  </p:cSld>
  <p:clrMapOvr>
    <a:masterClrMapping/>
  </p:clrMapOvr>
  <p:transition spd="med"/>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775002" y="1385287"/>
            <a:ext cx="11118780"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2" name="Dikdörtgen 1"/>
          <p:cNvSpPr/>
          <p:nvPr/>
        </p:nvSpPr>
        <p:spPr>
          <a:xfrm>
            <a:off x="879762" y="3253005"/>
            <a:ext cx="22250402" cy="8894743"/>
          </a:xfrm>
          <a:prstGeom prst="rect">
            <a:avLst/>
          </a:prstGeom>
        </p:spPr>
        <p:txBody>
          <a:bodyPr wrap="square">
            <a:spAutoFit/>
          </a:bodyPr>
          <a:lstStyle/>
          <a:p>
            <a:pPr algn="l"/>
            <a:r>
              <a:rPr lang="tr-TR" sz="4400" dirty="0"/>
              <a:t>Performans testi, sistemin belirli durumlarda, belirlenen beklentileri verip vermediğini kontrol etmek amacıyla yapılan testlerdir.</a:t>
            </a:r>
          </a:p>
          <a:p>
            <a:pPr algn="l"/>
            <a:r>
              <a:rPr lang="tr-TR" sz="4400" dirty="0"/>
              <a:t>Amacı sistemin belirli bir yük altındaki performansının ölçülmesi ve istenilen performansa ulaşmasını sağlamaktır.</a:t>
            </a:r>
          </a:p>
          <a:p>
            <a:pPr algn="l"/>
            <a:r>
              <a:rPr lang="en-US" sz="4400" dirty="0"/>
              <a:t>	</a:t>
            </a:r>
            <a:r>
              <a:rPr lang="en-US" sz="4400" dirty="0">
                <a:solidFill>
                  <a:srgbClr val="C00000"/>
                </a:solidFill>
              </a:rPr>
              <a:t>1.</a:t>
            </a:r>
            <a:r>
              <a:rPr lang="en-US" sz="4400" dirty="0"/>
              <a:t> </a:t>
            </a:r>
            <a:r>
              <a:rPr lang="en-US" sz="4400" dirty="0">
                <a:solidFill>
                  <a:srgbClr val="C00000"/>
                </a:solidFill>
              </a:rPr>
              <a:t>L</a:t>
            </a:r>
            <a:r>
              <a:rPr lang="en-US" sz="4400" dirty="0"/>
              <a:t>oad </a:t>
            </a:r>
            <a:r>
              <a:rPr lang="en-US" sz="4400" dirty="0" smtClean="0">
                <a:solidFill>
                  <a:srgbClr val="C00000"/>
                </a:solidFill>
              </a:rPr>
              <a:t>T</a:t>
            </a:r>
            <a:r>
              <a:rPr lang="en-US" sz="4400" dirty="0" smtClean="0"/>
              <a:t>esting </a:t>
            </a:r>
            <a:r>
              <a:rPr lang="en-US" sz="4400" dirty="0"/>
              <a:t>(</a:t>
            </a:r>
            <a:r>
              <a:rPr lang="en-US" sz="4400" dirty="0">
                <a:solidFill>
                  <a:srgbClr val="C00000"/>
                </a:solidFill>
              </a:rPr>
              <a:t>Yük testi</a:t>
            </a:r>
            <a:r>
              <a:rPr lang="en-US" sz="4400" dirty="0" smtClean="0"/>
              <a:t>) (</a:t>
            </a:r>
            <a:r>
              <a:rPr lang="en-US" sz="4400" dirty="0"/>
              <a:t>Time &amp; Resource Usage) (Zaman ve Kaynak Kullanımı)</a:t>
            </a:r>
          </a:p>
          <a:p>
            <a:pPr algn="l"/>
            <a:r>
              <a:rPr lang="tr-TR" sz="4400" dirty="0"/>
              <a:t>Uygulamaya giderek artan sayıda (Sistem çökene kadar)</a:t>
            </a:r>
          </a:p>
          <a:p>
            <a:pPr algn="l"/>
            <a:r>
              <a:rPr lang="tr-TR" sz="4400" dirty="0"/>
              <a:t>sanal kullanıcıyla yüklenilerek sistemin sınırlarının çizilmesi sağlanılır.</a:t>
            </a:r>
          </a:p>
          <a:p>
            <a:pPr algn="l"/>
            <a:r>
              <a:rPr lang="tr-TR" sz="4400" dirty="0"/>
              <a:t>Her ne kadar performans testinin bir parçası da olsa , kimi zaman sistemin sağlamlığını test etmek için kullanılır.</a:t>
            </a:r>
          </a:p>
          <a:p>
            <a:pPr algn="l"/>
            <a:r>
              <a:rPr lang="en-US" sz="4400" dirty="0"/>
              <a:t>	</a:t>
            </a:r>
            <a:r>
              <a:rPr lang="en-US" sz="4400" dirty="0">
                <a:solidFill>
                  <a:srgbClr val="C00000"/>
                </a:solidFill>
              </a:rPr>
              <a:t>2. S</a:t>
            </a:r>
            <a:r>
              <a:rPr lang="en-US" sz="4400" dirty="0"/>
              <a:t>tress </a:t>
            </a:r>
            <a:r>
              <a:rPr lang="en-US" sz="4400" dirty="0" smtClean="0">
                <a:solidFill>
                  <a:srgbClr val="C00000"/>
                </a:solidFill>
              </a:rPr>
              <a:t>T</a:t>
            </a:r>
            <a:r>
              <a:rPr lang="en-US" sz="4400" dirty="0" smtClean="0"/>
              <a:t>esting </a:t>
            </a:r>
            <a:r>
              <a:rPr lang="en-US" sz="4400" dirty="0"/>
              <a:t>(Resource Usage “CPU”) </a:t>
            </a:r>
          </a:p>
          <a:p>
            <a:pPr algn="l"/>
            <a:r>
              <a:rPr lang="tr-TR" sz="4400" dirty="0"/>
              <a:t>Maksimum sayıdaki kullanıcı ile periyodik bir şekilde sisteme yüklenilmesidir. Yoğunluk durumunda sistemin buna verdiği tepkiyi ölçmek ve yoğunluk sonrası sistemin toparlanma seviyesini belirlemeye yarar.</a:t>
            </a:r>
            <a:endParaRPr lang="en-US" sz="4400" dirty="0"/>
          </a:p>
        </p:txBody>
      </p:sp>
      <p:sp>
        <p:nvSpPr>
          <p:cNvPr id="3" name="Dikdörtgen 2"/>
          <p:cNvSpPr/>
          <p:nvPr/>
        </p:nvSpPr>
        <p:spPr>
          <a:xfrm>
            <a:off x="4408907" y="2434236"/>
            <a:ext cx="16730477" cy="769441"/>
          </a:xfrm>
          <a:prstGeom prst="rect">
            <a:avLst/>
          </a:prstGeom>
        </p:spPr>
        <p:txBody>
          <a:bodyPr wrap="none">
            <a:spAutoFit/>
          </a:bodyPr>
          <a:lstStyle/>
          <a:p>
            <a:pPr algn="l"/>
            <a:r>
              <a:rPr lang="en-US" sz="4400" dirty="0" smtClean="0">
                <a:solidFill>
                  <a:srgbClr val="C00000"/>
                </a:solidFill>
              </a:rPr>
              <a:t>N</a:t>
            </a:r>
            <a:r>
              <a:rPr lang="en-US" sz="4400" dirty="0" smtClean="0"/>
              <a:t>on-</a:t>
            </a:r>
            <a:r>
              <a:rPr lang="en-US" sz="4400" dirty="0" smtClean="0">
                <a:solidFill>
                  <a:srgbClr val="C00000"/>
                </a:solidFill>
              </a:rPr>
              <a:t>F</a:t>
            </a:r>
            <a:r>
              <a:rPr lang="en-US" sz="4400" dirty="0" smtClean="0"/>
              <a:t>unctional </a:t>
            </a:r>
            <a:r>
              <a:rPr lang="en-US" sz="4400" dirty="0" smtClean="0">
                <a:solidFill>
                  <a:srgbClr val="C00000"/>
                </a:solidFill>
              </a:rPr>
              <a:t>T</a:t>
            </a:r>
            <a:r>
              <a:rPr lang="en-US" sz="4400" dirty="0" smtClean="0"/>
              <a:t>esting, </a:t>
            </a:r>
            <a:r>
              <a:rPr lang="en-US" sz="4400" dirty="0" smtClean="0">
                <a:solidFill>
                  <a:srgbClr val="C00000"/>
                </a:solidFill>
              </a:rPr>
              <a:t>Performance Testing </a:t>
            </a:r>
            <a:r>
              <a:rPr lang="en-US" sz="4400" dirty="0" smtClean="0"/>
              <a:t>(Performans testi) </a:t>
            </a:r>
          </a:p>
        </p:txBody>
      </p:sp>
    </p:spTree>
    <p:extLst>
      <p:ext uri="{BB962C8B-B14F-4D97-AF65-F5344CB8AC3E}">
        <p14:creationId xmlns:p14="http://schemas.microsoft.com/office/powerpoint/2010/main" val="838774098"/>
      </p:ext>
    </p:extLst>
  </p:cSld>
  <p:clrMapOvr>
    <a:masterClrMapping/>
  </p:clrMapOvr>
  <p:transition spd="med"/>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775002" y="1385287"/>
            <a:ext cx="11118780" cy="1015663"/>
          </a:xfrm>
          <a:prstGeom prst="rect">
            <a:avLst/>
          </a:prstGeom>
        </p:spPr>
        <p:txBody>
          <a:bodyPr wrap="square">
            <a:spAutoFit/>
          </a:bodyPr>
          <a:lstStyle/>
          <a:p>
            <a:r>
              <a:rPr lang="en-US" sz="6000" b="1" dirty="0" smtClean="0"/>
              <a:t> </a:t>
            </a:r>
            <a:r>
              <a:rPr lang="en-US" sz="6000" b="1" dirty="0" smtClean="0">
                <a:solidFill>
                  <a:srgbClr val="C00000"/>
                </a:solidFill>
              </a:rPr>
              <a:t>T</a:t>
            </a:r>
            <a:r>
              <a:rPr lang="en-US" sz="6000" b="1" dirty="0" smtClean="0"/>
              <a:t>est  </a:t>
            </a:r>
            <a:r>
              <a:rPr lang="en-US" sz="6000" b="1" dirty="0" smtClean="0">
                <a:solidFill>
                  <a:srgbClr val="C00000"/>
                </a:solidFill>
              </a:rPr>
              <a:t>C</a:t>
            </a:r>
            <a:r>
              <a:rPr lang="en-US" sz="6000" b="1" dirty="0" smtClean="0"/>
              <a:t>esitleri</a:t>
            </a:r>
          </a:p>
        </p:txBody>
      </p:sp>
      <p:sp>
        <p:nvSpPr>
          <p:cNvPr id="5" name="Dikdörtgen 4"/>
          <p:cNvSpPr/>
          <p:nvPr/>
        </p:nvSpPr>
        <p:spPr>
          <a:xfrm>
            <a:off x="9230048" y="2528650"/>
            <a:ext cx="6208687" cy="769441"/>
          </a:xfrm>
          <a:prstGeom prst="rect">
            <a:avLst/>
          </a:prstGeom>
        </p:spPr>
        <p:txBody>
          <a:bodyPr wrap="none">
            <a:spAutoFit/>
          </a:bodyPr>
          <a:lstStyle/>
          <a:p>
            <a:r>
              <a:rPr lang="en-US" sz="4400" dirty="0" smtClean="0">
                <a:solidFill>
                  <a:srgbClr val="C00000"/>
                </a:solidFill>
              </a:rPr>
              <a:t>T</a:t>
            </a:r>
            <a:r>
              <a:rPr lang="en-US" sz="4400" dirty="0" smtClean="0"/>
              <a:t>est-</a:t>
            </a:r>
            <a:r>
              <a:rPr lang="en-US" sz="4400" dirty="0" smtClean="0">
                <a:solidFill>
                  <a:srgbClr val="C00000"/>
                </a:solidFill>
              </a:rPr>
              <a:t>T</a:t>
            </a:r>
            <a:r>
              <a:rPr lang="en-US" sz="4400" dirty="0" smtClean="0"/>
              <a:t>asarim </a:t>
            </a:r>
            <a:r>
              <a:rPr lang="en-US" sz="4400" dirty="0" smtClean="0">
                <a:solidFill>
                  <a:srgbClr val="C00000"/>
                </a:solidFill>
              </a:rPr>
              <a:t>T</a:t>
            </a:r>
            <a:r>
              <a:rPr lang="en-US" sz="4400" dirty="0" smtClean="0"/>
              <a:t>eknikleri</a:t>
            </a:r>
            <a:endParaRPr lang="tr-TR" sz="4400" dirty="0"/>
          </a:p>
        </p:txBody>
      </p:sp>
      <p:sp>
        <p:nvSpPr>
          <p:cNvPr id="6" name="Dikdörtgen 5"/>
          <p:cNvSpPr/>
          <p:nvPr/>
        </p:nvSpPr>
        <p:spPr>
          <a:xfrm>
            <a:off x="1297256" y="3425791"/>
            <a:ext cx="21419127" cy="8894743"/>
          </a:xfrm>
          <a:prstGeom prst="rect">
            <a:avLst/>
          </a:prstGeom>
        </p:spPr>
        <p:txBody>
          <a:bodyPr wrap="square">
            <a:spAutoFit/>
          </a:bodyPr>
          <a:lstStyle/>
          <a:p>
            <a:pPr algn="l"/>
            <a:r>
              <a:rPr lang="tr-TR" sz="4400" dirty="0">
                <a:solidFill>
                  <a:srgbClr val="C00000"/>
                </a:solidFill>
              </a:rPr>
              <a:t>Equivalence </a:t>
            </a:r>
            <a:r>
              <a:rPr lang="tr-TR" sz="4400" dirty="0" smtClean="0">
                <a:solidFill>
                  <a:srgbClr val="C00000"/>
                </a:solidFill>
              </a:rPr>
              <a:t>Partitioning</a:t>
            </a:r>
            <a:r>
              <a:rPr lang="en-US" sz="4400" dirty="0" smtClean="0">
                <a:solidFill>
                  <a:srgbClr val="C00000"/>
                </a:solidFill>
              </a:rPr>
              <a:t> (</a:t>
            </a:r>
            <a:r>
              <a:rPr lang="tr-TR" sz="4400" dirty="0" smtClean="0">
                <a:solidFill>
                  <a:srgbClr val="C00000"/>
                </a:solidFill>
              </a:rPr>
              <a:t>Eşdeğer </a:t>
            </a:r>
            <a:r>
              <a:rPr lang="en-US" sz="4400" dirty="0" smtClean="0">
                <a:solidFill>
                  <a:srgbClr val="C00000"/>
                </a:solidFill>
              </a:rPr>
              <a:t>A</a:t>
            </a:r>
            <a:r>
              <a:rPr lang="tr-TR" sz="4400" dirty="0" smtClean="0">
                <a:solidFill>
                  <a:srgbClr val="C00000"/>
                </a:solidFill>
              </a:rPr>
              <a:t>ralık</a:t>
            </a:r>
            <a:r>
              <a:rPr lang="en-US" sz="4400" dirty="0" smtClean="0">
                <a:solidFill>
                  <a:srgbClr val="C00000"/>
                </a:solidFill>
              </a:rPr>
              <a:t>)</a:t>
            </a:r>
            <a:r>
              <a:rPr lang="tr-TR" sz="4400" dirty="0" smtClean="0">
                <a:solidFill>
                  <a:srgbClr val="C00000"/>
                </a:solidFill>
              </a:rPr>
              <a:t> </a:t>
            </a:r>
            <a:r>
              <a:rPr lang="en-US" sz="4400" dirty="0">
                <a:solidFill>
                  <a:srgbClr val="C00000"/>
                </a:solidFill>
              </a:rPr>
              <a:t>Y</a:t>
            </a:r>
            <a:r>
              <a:rPr lang="tr-TR" sz="4400" dirty="0" smtClean="0">
                <a:solidFill>
                  <a:srgbClr val="C00000"/>
                </a:solidFill>
              </a:rPr>
              <a:t>öntemi</a:t>
            </a:r>
            <a:endParaRPr lang="en-US" sz="4400" dirty="0">
              <a:solidFill>
                <a:srgbClr val="C00000"/>
              </a:solidFill>
            </a:endParaRPr>
          </a:p>
          <a:p>
            <a:pPr algn="l"/>
            <a:r>
              <a:rPr lang="en-US" sz="4400" dirty="0"/>
              <a:t>A</a:t>
            </a:r>
            <a:r>
              <a:rPr lang="tr-TR" sz="4400" dirty="0" smtClean="0"/>
              <a:t>ynı </a:t>
            </a:r>
            <a:r>
              <a:rPr lang="tr-TR" sz="4400" dirty="0"/>
              <a:t>bölgedeki değerler girdi olarak kullanıldığında aynı sonucu verir ön koşulundan </a:t>
            </a:r>
            <a:r>
              <a:rPr lang="tr-TR" sz="4400" dirty="0" smtClean="0"/>
              <a:t>çalışmaktadır.</a:t>
            </a:r>
            <a:r>
              <a:rPr lang="en-US" sz="4400" dirty="0" smtClean="0"/>
              <a:t>Ornegin mail uzerinden calisan bir testte farkli mail cesitleri olabilir</a:t>
            </a:r>
            <a:r>
              <a:rPr lang="en-US" sz="4400" dirty="0"/>
              <a:t> </a:t>
            </a:r>
            <a:r>
              <a:rPr lang="en-US" sz="4400" dirty="0" smtClean="0"/>
              <a:t>(Hotmail, gmail,yahoo gibi..) her gruptan en az bir mail ile test yaptiginizda digerlerinin de ayni sonucu verecegi degerlendirilir.</a:t>
            </a:r>
          </a:p>
          <a:p>
            <a:pPr algn="l"/>
            <a:endParaRPr lang="en-US" sz="4400" dirty="0"/>
          </a:p>
          <a:p>
            <a:pPr algn="l"/>
            <a:r>
              <a:rPr lang="en-US" sz="4400" dirty="0">
                <a:solidFill>
                  <a:srgbClr val="C00000"/>
                </a:solidFill>
              </a:rPr>
              <a:t>Boundary </a:t>
            </a:r>
            <a:r>
              <a:rPr lang="en-US" sz="4400" dirty="0" smtClean="0">
                <a:solidFill>
                  <a:srgbClr val="C00000"/>
                </a:solidFill>
              </a:rPr>
              <a:t>Value Analysis (</a:t>
            </a:r>
            <a:r>
              <a:rPr lang="tr-TR" sz="4400" dirty="0">
                <a:solidFill>
                  <a:srgbClr val="C00000"/>
                </a:solidFill>
              </a:rPr>
              <a:t>Sınır değer testleri</a:t>
            </a:r>
            <a:r>
              <a:rPr lang="en-US" sz="4400" dirty="0" smtClean="0">
                <a:solidFill>
                  <a:srgbClr val="C00000"/>
                </a:solidFill>
              </a:rPr>
              <a:t>)</a:t>
            </a:r>
          </a:p>
          <a:p>
            <a:pPr algn="l"/>
            <a:r>
              <a:rPr lang="en-US" sz="4400" dirty="0"/>
              <a:t>D</a:t>
            </a:r>
            <a:r>
              <a:rPr lang="tr-TR" sz="4400" dirty="0" smtClean="0"/>
              <a:t>eğişim </a:t>
            </a:r>
            <a:r>
              <a:rPr lang="tr-TR" sz="4400" dirty="0"/>
              <a:t>noktalarında yazılımın kararlılığını test etmek üzere yapılır. Bu yuzden eşdeğer aralıkların çıkartılması ve en büyük ve en küçük değişim noktalarının saptanması gerekir.</a:t>
            </a:r>
            <a:endParaRPr lang="en-US" sz="4400" dirty="0" smtClean="0"/>
          </a:p>
          <a:p>
            <a:pPr algn="l"/>
            <a:r>
              <a:rPr lang="en-US" sz="4400" dirty="0" smtClean="0"/>
              <a:t>Yaslara gore insanlari grupladigimizi dusundugumuzde, 18 yasin ustu genc diye bir tanim varsa 17 ve 19 yaslari denenerek sistemin dogru calistigi test edilebilir.</a:t>
            </a:r>
            <a:endParaRPr lang="en-US" sz="4400" dirty="0"/>
          </a:p>
          <a:p>
            <a:pPr algn="l"/>
            <a:endParaRPr lang="tr-TR" sz="4400" dirty="0"/>
          </a:p>
        </p:txBody>
      </p:sp>
    </p:spTree>
    <p:extLst>
      <p:ext uri="{BB962C8B-B14F-4D97-AF65-F5344CB8AC3E}">
        <p14:creationId xmlns:p14="http://schemas.microsoft.com/office/powerpoint/2010/main" val="2669470852"/>
      </p:ext>
    </p:extLst>
  </p:cSld>
  <p:clrMapOvr>
    <a:masterClrMapping/>
  </p:clrMapOvr>
  <p:transition spd="med"/>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914399" y="1449660"/>
            <a:ext cx="22726185" cy="10772180"/>
          </a:xfrm>
          <a:prstGeom prst="rect">
            <a:avLst/>
          </a:prstGeom>
        </p:spPr>
        <p:txBody>
          <a:bodyPr wrap="square">
            <a:spAutoFit/>
          </a:bodyPr>
          <a:lstStyle/>
          <a:p>
            <a:r>
              <a:rPr lang="en-US" sz="8800" b="1" dirty="0" smtClean="0">
                <a:solidFill>
                  <a:srgbClr val="FF0000"/>
                </a:solidFill>
              </a:rPr>
              <a:t>SDLC</a:t>
            </a:r>
            <a:r>
              <a:rPr lang="en-US" sz="900" dirty="0"/>
              <a:t/>
            </a:r>
            <a:br>
              <a:rPr lang="en-US" sz="900" dirty="0"/>
            </a:br>
            <a:r>
              <a:rPr lang="en-US" sz="6600" dirty="0"/>
              <a:t>Software </a:t>
            </a:r>
            <a:r>
              <a:rPr lang="en-US" sz="6600" dirty="0" smtClean="0"/>
              <a:t>Development Life Cycle</a:t>
            </a:r>
          </a:p>
          <a:p>
            <a:endParaRPr lang="en-US" sz="6600" dirty="0"/>
          </a:p>
          <a:p>
            <a:endParaRPr lang="en-US" sz="2400" dirty="0"/>
          </a:p>
          <a:p>
            <a:pPr>
              <a:spcBef>
                <a:spcPts val="1200"/>
              </a:spcBef>
            </a:pPr>
            <a:r>
              <a:rPr lang="en-US" sz="6600" dirty="0"/>
              <a:t>Gun </a:t>
            </a:r>
            <a:r>
              <a:rPr lang="en-US" sz="6600" dirty="0" smtClean="0"/>
              <a:t>7</a:t>
            </a:r>
            <a:endParaRPr lang="en-US" sz="6600" dirty="0"/>
          </a:p>
          <a:p>
            <a:pPr>
              <a:spcBef>
                <a:spcPts val="1200"/>
              </a:spcBef>
            </a:pPr>
            <a:r>
              <a:rPr lang="en-US" sz="6600" dirty="0" smtClean="0"/>
              <a:t>24 </a:t>
            </a:r>
            <a:r>
              <a:rPr lang="en-US" sz="6600" noProof="1" smtClean="0"/>
              <a:t>Ekim</a:t>
            </a:r>
            <a:r>
              <a:rPr lang="en-US" sz="6600" dirty="0" smtClean="0"/>
              <a:t> 2020</a:t>
            </a:r>
          </a:p>
          <a:p>
            <a:pPr>
              <a:spcBef>
                <a:spcPts val="1200"/>
              </a:spcBef>
            </a:pPr>
            <a:r>
              <a:rPr lang="en-US" sz="6600" b="1" dirty="0" smtClean="0">
                <a:solidFill>
                  <a:srgbClr val="C00000"/>
                </a:solidFill>
              </a:rPr>
              <a:t>B</a:t>
            </a:r>
            <a:r>
              <a:rPr lang="en-US" sz="6600" b="1" dirty="0" smtClean="0">
                <a:solidFill>
                  <a:schemeClr val="tx1"/>
                </a:solidFill>
              </a:rPr>
              <a:t>ug</a:t>
            </a:r>
            <a:r>
              <a:rPr lang="en-US" sz="6600" b="1" dirty="0" smtClean="0">
                <a:solidFill>
                  <a:srgbClr val="C00000"/>
                </a:solidFill>
              </a:rPr>
              <a:t> L</a:t>
            </a:r>
            <a:r>
              <a:rPr lang="en-US" sz="6600" b="1" dirty="0" smtClean="0">
                <a:solidFill>
                  <a:schemeClr val="tx1"/>
                </a:solidFill>
              </a:rPr>
              <a:t>ife</a:t>
            </a:r>
            <a:r>
              <a:rPr lang="en-US" sz="6600" b="1" dirty="0" smtClean="0">
                <a:solidFill>
                  <a:srgbClr val="C00000"/>
                </a:solidFill>
              </a:rPr>
              <a:t> C</a:t>
            </a:r>
            <a:r>
              <a:rPr lang="en-US" sz="6600" b="1" dirty="0" smtClean="0">
                <a:solidFill>
                  <a:schemeClr val="tx1"/>
                </a:solidFill>
              </a:rPr>
              <a:t>ycle</a:t>
            </a:r>
          </a:p>
          <a:p>
            <a:pPr>
              <a:spcBef>
                <a:spcPts val="1200"/>
              </a:spcBef>
            </a:pPr>
            <a:r>
              <a:rPr lang="en-US" sz="6600" b="1" dirty="0" smtClean="0">
                <a:solidFill>
                  <a:srgbClr val="C00000"/>
                </a:solidFill>
              </a:rPr>
              <a:t>G</a:t>
            </a:r>
            <a:r>
              <a:rPr lang="en-US" sz="6600" b="1" dirty="0" smtClean="0">
                <a:solidFill>
                  <a:schemeClr val="tx1"/>
                </a:solidFill>
              </a:rPr>
              <a:t>enel</a:t>
            </a:r>
            <a:r>
              <a:rPr lang="en-US" sz="6600" b="1" dirty="0" smtClean="0">
                <a:solidFill>
                  <a:srgbClr val="C00000"/>
                </a:solidFill>
              </a:rPr>
              <a:t> T</a:t>
            </a:r>
            <a:r>
              <a:rPr lang="en-US" sz="6600" b="1" dirty="0" smtClean="0">
                <a:solidFill>
                  <a:schemeClr val="tx1"/>
                </a:solidFill>
              </a:rPr>
              <a:t>ekrar</a:t>
            </a:r>
            <a:endParaRPr lang="en-US" sz="6600" dirty="0">
              <a:solidFill>
                <a:schemeClr val="tx1"/>
              </a:solidFill>
            </a:endParaRPr>
          </a:p>
          <a:p>
            <a:pPr>
              <a:spcBef>
                <a:spcPts val="1200"/>
              </a:spcBef>
            </a:pPr>
            <a:endParaRPr lang="en-US" sz="6600" dirty="0" smtClean="0"/>
          </a:p>
          <a:p>
            <a:pPr>
              <a:spcBef>
                <a:spcPts val="1200"/>
              </a:spcBef>
            </a:pPr>
            <a:r>
              <a:rPr lang="en-US" sz="3600" dirty="0" smtClean="0"/>
              <a:t>Mehmet Bulutluoz</a:t>
            </a:r>
            <a:endParaRPr lang="en-US" sz="3600" dirty="0"/>
          </a:p>
          <a:p>
            <a:endParaRPr lang="en-US" sz="2400" dirty="0"/>
          </a:p>
        </p:txBody>
      </p:sp>
    </p:spTree>
    <p:extLst>
      <p:ext uri="{BB962C8B-B14F-4D97-AF65-F5344CB8AC3E}">
        <p14:creationId xmlns:p14="http://schemas.microsoft.com/office/powerpoint/2010/main" val="4231165848"/>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PROJECT MANAGER (PM) </a:t>
            </a:r>
            <a:endParaRPr lang="tr-TR" dirty="0"/>
          </a:p>
        </p:txBody>
      </p:sp>
      <p:sp>
        <p:nvSpPr>
          <p:cNvPr id="9" name="İçerik Yer Tutucusu 3"/>
          <p:cNvSpPr txBox="1">
            <a:spLocks/>
          </p:cNvSpPr>
          <p:nvPr/>
        </p:nvSpPr>
        <p:spPr>
          <a:xfrm>
            <a:off x="1093073" y="2656810"/>
            <a:ext cx="20584898" cy="9085424"/>
          </a:xfrm>
          <a:prstGeom prst="rect">
            <a:avLst/>
          </a:prstGeom>
          <a:ln w="12700">
            <a:miter lim="400000"/>
          </a:ln>
        </p:spPr>
        <p:txBody>
          <a:bodyPr wrap="none" lIns="50800" tIns="50800" rIns="50800" bIns="5080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pPr marL="571500" indent="-571500" algn="l">
              <a:buFont typeface="Arial" panose="020B0604020202020204" pitchFamily="34" charset="0"/>
              <a:buChar char="•"/>
            </a:pPr>
            <a:r>
              <a:rPr lang="tr-TR" sz="4400" dirty="0" smtClean="0"/>
              <a:t>P</a:t>
            </a:r>
            <a:r>
              <a:rPr lang="en-US" sz="4400" dirty="0" smtClean="0"/>
              <a:t>r</a:t>
            </a:r>
            <a:r>
              <a:rPr lang="en-US" sz="4400" noProof="1" smtClean="0"/>
              <a:t>oject manager: Proje yöneticisi, takımdaki herkesin rolünü bilmesini </a:t>
            </a:r>
          </a:p>
          <a:p>
            <a:pPr algn="l"/>
            <a:r>
              <a:rPr lang="en-US" sz="4400" noProof="1" smtClean="0"/>
              <a:t>ve yerine getirmesini ve bu rollerin gerçekleştirileceği </a:t>
            </a:r>
          </a:p>
          <a:p>
            <a:pPr algn="l"/>
            <a:r>
              <a:rPr lang="en-US" sz="4400" noProof="1" smtClean="0"/>
              <a:t>inancına göre hareket etmesini sağlar</a:t>
            </a:r>
          </a:p>
          <a:p>
            <a:pPr marL="571500" indent="-571500" algn="l">
              <a:buFont typeface="Arial" panose="020B0604020202020204" pitchFamily="34" charset="0"/>
              <a:buChar char="•"/>
            </a:pPr>
            <a:r>
              <a:rPr lang="en-US" sz="4400" noProof="1" smtClean="0"/>
              <a:t> Proje planının geliştirilmesinden sorumludur</a:t>
            </a:r>
          </a:p>
          <a:p>
            <a:pPr marL="571500" indent="-571500" algn="l">
              <a:buFont typeface="Arial" panose="020B0604020202020204" pitchFamily="34" charset="0"/>
              <a:buChar char="•"/>
            </a:pPr>
            <a:r>
              <a:rPr lang="en-US" sz="4400" noProof="1" smtClean="0"/>
              <a:t> Proje sahipleri (</a:t>
            </a:r>
            <a:r>
              <a:rPr lang="en-US" sz="4400" noProof="1" smtClean="0">
                <a:solidFill>
                  <a:srgbClr val="C00000"/>
                </a:solidFill>
              </a:rPr>
              <a:t>Stakeholder</a:t>
            </a:r>
            <a:r>
              <a:rPr lang="en-US" sz="4400" noProof="1" smtClean="0"/>
              <a:t>) ile</a:t>
            </a:r>
          </a:p>
          <a:p>
            <a:pPr algn="l"/>
            <a:r>
              <a:rPr lang="en-US" sz="4400" noProof="1" smtClean="0"/>
              <a:t>      yakın ilişki kurar</a:t>
            </a:r>
          </a:p>
          <a:p>
            <a:pPr marL="571500" indent="-571500" algn="l">
              <a:buFont typeface="Arial" panose="020B0604020202020204" pitchFamily="34" charset="0"/>
              <a:buChar char="•"/>
            </a:pPr>
            <a:r>
              <a:rPr lang="en-US" sz="4400" noProof="1" smtClean="0"/>
              <a:t>Takım içerisindeki iletişimi sağlar</a:t>
            </a:r>
          </a:p>
          <a:p>
            <a:pPr marL="571500" indent="-571500" algn="l">
              <a:buFont typeface="Arial" panose="020B0604020202020204" pitchFamily="34" charset="0"/>
              <a:buChar char="•"/>
            </a:pPr>
            <a:r>
              <a:rPr lang="en-US" sz="4400" noProof="1" smtClean="0"/>
              <a:t>Proje riskini yönetir</a:t>
            </a:r>
          </a:p>
          <a:p>
            <a:pPr marL="571500" indent="-571500" algn="l">
              <a:buFont typeface="Arial" panose="020B0604020202020204" pitchFamily="34" charset="0"/>
              <a:buChar char="•"/>
            </a:pPr>
            <a:r>
              <a:rPr lang="en-US" sz="4400" noProof="1" smtClean="0"/>
              <a:t>Proje çizelgesini hazırlar</a:t>
            </a:r>
          </a:p>
          <a:p>
            <a:pPr marL="571500" indent="-571500" algn="l">
              <a:buFont typeface="Arial" panose="020B0604020202020204" pitchFamily="34" charset="0"/>
              <a:buChar char="•"/>
            </a:pPr>
            <a:r>
              <a:rPr lang="en-US" sz="4400" noProof="1" smtClean="0"/>
              <a:t>Proje bütçesini yönetir</a:t>
            </a:r>
          </a:p>
          <a:p>
            <a:pPr marL="571500" indent="-571500" algn="l">
              <a:buFont typeface="Arial" panose="020B0604020202020204" pitchFamily="34" charset="0"/>
              <a:buChar char="•"/>
            </a:pPr>
            <a:r>
              <a:rPr lang="en-US" sz="4400" noProof="1" smtClean="0"/>
              <a:t>Projede çıkabilecek karışıklıkları (</a:t>
            </a:r>
            <a:r>
              <a:rPr lang="en-US" sz="4400" noProof="1" smtClean="0">
                <a:solidFill>
                  <a:srgbClr val="C00000"/>
                </a:solidFill>
              </a:rPr>
              <a:t>conflicts</a:t>
            </a:r>
            <a:r>
              <a:rPr lang="en-US" sz="4400" noProof="1" smtClean="0"/>
              <a:t>)</a:t>
            </a:r>
          </a:p>
          <a:p>
            <a:pPr algn="l"/>
            <a:r>
              <a:rPr lang="en-US" sz="4400" noProof="1" smtClean="0"/>
              <a:t>    önler (Kriz yönetiminden sorumludur)</a:t>
            </a:r>
          </a:p>
          <a:p>
            <a:pPr marL="571500" indent="-571500" algn="l">
              <a:buFont typeface="Arial" panose="020B0604020202020204" pitchFamily="34" charset="0"/>
              <a:buChar char="•"/>
            </a:pPr>
            <a:r>
              <a:rPr lang="en-US" sz="4400" noProof="1" smtClean="0"/>
              <a:t>Gorev dağılımını yönetir</a:t>
            </a:r>
            <a:endParaRPr lang="en-US" sz="4400" noProof="1"/>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91115" y="4634031"/>
            <a:ext cx="10626767" cy="6561793"/>
          </a:xfrm>
          <a:prstGeom prst="rect">
            <a:avLst/>
          </a:prstGeom>
        </p:spPr>
      </p:pic>
    </p:spTree>
    <p:extLst>
      <p:ext uri="{BB962C8B-B14F-4D97-AF65-F5344CB8AC3E}">
        <p14:creationId xmlns:p14="http://schemas.microsoft.com/office/powerpoint/2010/main" val="718715723"/>
      </p:ext>
    </p:extLst>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kdörtgen 1"/>
          <p:cNvSpPr/>
          <p:nvPr/>
        </p:nvSpPr>
        <p:spPr>
          <a:xfrm>
            <a:off x="17329211" y="2453281"/>
            <a:ext cx="5024709" cy="769441"/>
          </a:xfrm>
          <a:prstGeom prst="rect">
            <a:avLst/>
          </a:prstGeom>
        </p:spPr>
        <p:txBody>
          <a:bodyPr wrap="none">
            <a:spAutoFit/>
          </a:bodyPr>
          <a:lstStyle/>
          <a:p>
            <a:r>
              <a:rPr lang="en-US" sz="4400" dirty="0" smtClean="0">
                <a:solidFill>
                  <a:srgbClr val="C00000"/>
                </a:solidFill>
              </a:rPr>
              <a:t>W</a:t>
            </a:r>
            <a:r>
              <a:rPr lang="en-US" sz="4400" dirty="0" smtClean="0"/>
              <a:t>hite  </a:t>
            </a:r>
            <a:r>
              <a:rPr lang="en-US" sz="4400" dirty="0" smtClean="0">
                <a:solidFill>
                  <a:srgbClr val="C00000"/>
                </a:solidFill>
              </a:rPr>
              <a:t>B</a:t>
            </a:r>
            <a:r>
              <a:rPr lang="en-US" sz="4400" dirty="0" smtClean="0"/>
              <a:t>ox </a:t>
            </a:r>
            <a:r>
              <a:rPr lang="en-US" sz="4400" dirty="0" smtClean="0">
                <a:solidFill>
                  <a:srgbClr val="C00000"/>
                </a:solidFill>
              </a:rPr>
              <a:t>T</a:t>
            </a:r>
            <a:r>
              <a:rPr lang="en-US" sz="4400" dirty="0" smtClean="0"/>
              <a:t>esting</a:t>
            </a:r>
            <a:endParaRPr lang="en-US" sz="4400" dirty="0"/>
          </a:p>
        </p:txBody>
      </p:sp>
      <p:pic>
        <p:nvPicPr>
          <p:cNvPr id="2050" name="Picture 2" descr="Yazılım Testi Metodolojileri | Emre Alıç, PM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4847" y="5954640"/>
            <a:ext cx="8377749" cy="54545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Beyaz Kutu Testi | White Box Nedir? - ASA Intellig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7065" y="2684786"/>
            <a:ext cx="6393752" cy="3030214"/>
          </a:xfrm>
          <a:prstGeom prst="rect">
            <a:avLst/>
          </a:prstGeom>
          <a:noFill/>
          <a:extLst>
            <a:ext uri="{909E8E84-426E-40DD-AFC4-6F175D3DCCD1}">
              <a14:hiddenFill xmlns:a14="http://schemas.microsoft.com/office/drawing/2010/main">
                <a:solidFill>
                  <a:srgbClr val="FFFFFF"/>
                </a:solidFill>
              </a14:hiddenFill>
            </a:ext>
          </a:extLst>
        </p:spPr>
      </p:pic>
      <p:sp>
        <p:nvSpPr>
          <p:cNvPr id="9" name="Dikdörtgen 8"/>
          <p:cNvSpPr/>
          <p:nvPr/>
        </p:nvSpPr>
        <p:spPr>
          <a:xfrm>
            <a:off x="1779564" y="2453281"/>
            <a:ext cx="4962191" cy="769441"/>
          </a:xfrm>
          <a:prstGeom prst="rect">
            <a:avLst/>
          </a:prstGeom>
        </p:spPr>
        <p:txBody>
          <a:bodyPr wrap="none">
            <a:spAutoFit/>
          </a:bodyPr>
          <a:lstStyle/>
          <a:p>
            <a:r>
              <a:rPr lang="en-US" sz="4400" dirty="0" smtClean="0">
                <a:solidFill>
                  <a:srgbClr val="C00000"/>
                </a:solidFill>
              </a:rPr>
              <a:t>B</a:t>
            </a:r>
            <a:r>
              <a:rPr lang="en-US" sz="4400" dirty="0" smtClean="0"/>
              <a:t>lack  </a:t>
            </a:r>
            <a:r>
              <a:rPr lang="en-US" sz="4400" dirty="0" smtClean="0">
                <a:solidFill>
                  <a:srgbClr val="C00000"/>
                </a:solidFill>
              </a:rPr>
              <a:t>B</a:t>
            </a:r>
            <a:r>
              <a:rPr lang="en-US" sz="4400" dirty="0" smtClean="0"/>
              <a:t>ox </a:t>
            </a:r>
            <a:r>
              <a:rPr lang="en-US" sz="4400" dirty="0" smtClean="0">
                <a:solidFill>
                  <a:srgbClr val="C00000"/>
                </a:solidFill>
              </a:rPr>
              <a:t>T</a:t>
            </a:r>
            <a:r>
              <a:rPr lang="en-US" sz="4400" dirty="0" smtClean="0"/>
              <a:t>esting</a:t>
            </a:r>
            <a:endParaRPr lang="en-US" sz="4400" dirty="0"/>
          </a:p>
        </p:txBody>
      </p:sp>
      <p:pic>
        <p:nvPicPr>
          <p:cNvPr id="3" name="Resim 2"/>
          <p:cNvPicPr>
            <a:picLocks noChangeAspect="1"/>
          </p:cNvPicPr>
          <p:nvPr/>
        </p:nvPicPr>
        <p:blipFill>
          <a:blip r:embed="rId4"/>
          <a:stretch>
            <a:fillRect/>
          </a:stretch>
        </p:blipFill>
        <p:spPr>
          <a:xfrm>
            <a:off x="896003" y="3371100"/>
            <a:ext cx="6488449" cy="8904602"/>
          </a:xfrm>
          <a:prstGeom prst="rect">
            <a:avLst/>
          </a:prstGeom>
        </p:spPr>
      </p:pic>
      <p:pic>
        <p:nvPicPr>
          <p:cNvPr id="4" name="Resim 3"/>
          <p:cNvPicPr>
            <a:picLocks noChangeAspect="1"/>
          </p:cNvPicPr>
          <p:nvPr/>
        </p:nvPicPr>
        <p:blipFill>
          <a:blip r:embed="rId5"/>
          <a:stretch>
            <a:fillRect/>
          </a:stretch>
        </p:blipFill>
        <p:spPr>
          <a:xfrm>
            <a:off x="16702565" y="3545218"/>
            <a:ext cx="6365253" cy="8730484"/>
          </a:xfrm>
          <a:prstGeom prst="rect">
            <a:avLst/>
          </a:prstGeom>
        </p:spPr>
      </p:pic>
      <p:sp>
        <p:nvSpPr>
          <p:cNvPr id="10" name="Dikdörtgen 9"/>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spTree>
    <p:extLst>
      <p:ext uri="{BB962C8B-B14F-4D97-AF65-F5344CB8AC3E}">
        <p14:creationId xmlns:p14="http://schemas.microsoft.com/office/powerpoint/2010/main" val="4195233701"/>
      </p:ext>
    </p:extLst>
  </p:cSld>
  <p:clrMapOvr>
    <a:masterClrMapping/>
  </p:clrMapOvr>
  <p:transition spd="med"/>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Best Practices for Functional Test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41754" y="3234062"/>
            <a:ext cx="11266481" cy="8461665"/>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17408235" y="3778826"/>
            <a:ext cx="6206837" cy="6001643"/>
          </a:xfrm>
          <a:prstGeom prst="rect">
            <a:avLst/>
          </a:prstGeom>
        </p:spPr>
        <p:txBody>
          <a:bodyPr wrap="square">
            <a:spAutoFit/>
          </a:bodyPr>
          <a:lstStyle/>
          <a:p>
            <a:pPr marL="457200" indent="-457200" algn="l">
              <a:buFont typeface="Wingdings" panose="05000000000000000000" pitchFamily="2" charset="2"/>
              <a:buChar char="Ø"/>
            </a:pPr>
            <a:r>
              <a:rPr lang="tr-TR" sz="3200" dirty="0">
                <a:solidFill>
                  <a:schemeClr val="bg2">
                    <a:lumMod val="10000"/>
                  </a:schemeClr>
                </a:solidFill>
                <a:latin typeface="Raleway"/>
              </a:rPr>
              <a:t>Uygulamanın beklenen iş yükü altında sorunsuz çalışmasını sağlamak için performans testi yapılır. </a:t>
            </a:r>
            <a:endParaRPr lang="en-US" sz="3200" dirty="0" smtClean="0">
              <a:solidFill>
                <a:schemeClr val="bg2">
                  <a:lumMod val="10000"/>
                </a:schemeClr>
              </a:solidFill>
              <a:latin typeface="Raleway"/>
            </a:endParaRPr>
          </a:p>
          <a:p>
            <a:pPr marL="457200" indent="-457200" algn="l">
              <a:buFont typeface="Wingdings" panose="05000000000000000000" pitchFamily="2" charset="2"/>
              <a:buChar char="Ø"/>
            </a:pPr>
            <a:r>
              <a:rPr lang="tr-TR" sz="3200" dirty="0" smtClean="0">
                <a:solidFill>
                  <a:schemeClr val="bg2">
                    <a:lumMod val="10000"/>
                  </a:schemeClr>
                </a:solidFill>
                <a:latin typeface="Raleway"/>
              </a:rPr>
              <a:t>Amaç</a:t>
            </a:r>
            <a:r>
              <a:rPr lang="tr-TR" sz="3200" dirty="0">
                <a:solidFill>
                  <a:schemeClr val="bg2">
                    <a:lumMod val="10000"/>
                  </a:schemeClr>
                </a:solidFill>
                <a:latin typeface="Raleway"/>
              </a:rPr>
              <a:t>, güvenilirlik, kaynak kullanımı vb. </a:t>
            </a:r>
            <a:r>
              <a:rPr lang="en-US" sz="3200" dirty="0" smtClean="0">
                <a:solidFill>
                  <a:schemeClr val="bg2">
                    <a:lumMod val="10000"/>
                  </a:schemeClr>
                </a:solidFill>
                <a:latin typeface="Raleway"/>
              </a:rPr>
              <a:t>g</a:t>
            </a:r>
            <a:r>
              <a:rPr lang="tr-TR" sz="3200" dirty="0" smtClean="0">
                <a:solidFill>
                  <a:schemeClr val="bg2">
                    <a:lumMod val="10000"/>
                  </a:schemeClr>
                </a:solidFill>
                <a:latin typeface="Raleway"/>
              </a:rPr>
              <a:t>ibi </a:t>
            </a:r>
            <a:r>
              <a:rPr lang="tr-TR" sz="3200" dirty="0">
                <a:solidFill>
                  <a:schemeClr val="bg2">
                    <a:lumMod val="10000"/>
                  </a:schemeClr>
                </a:solidFill>
                <a:latin typeface="Raleway"/>
              </a:rPr>
              <a:t>performans sorunlarını </a:t>
            </a:r>
            <a:r>
              <a:rPr lang="tr-TR" sz="3200" dirty="0" smtClean="0">
                <a:solidFill>
                  <a:schemeClr val="bg2">
                    <a:lumMod val="10000"/>
                  </a:schemeClr>
                </a:solidFill>
                <a:latin typeface="Raleway"/>
              </a:rPr>
              <a:t>bulmak</a:t>
            </a:r>
            <a:r>
              <a:rPr lang="en-US" sz="3200" dirty="0" smtClean="0">
                <a:solidFill>
                  <a:schemeClr val="bg2">
                    <a:lumMod val="10000"/>
                  </a:schemeClr>
                </a:solidFill>
                <a:latin typeface="Raleway"/>
              </a:rPr>
              <a:t>tir</a:t>
            </a:r>
            <a:r>
              <a:rPr lang="tr-TR" sz="3200" dirty="0" smtClean="0">
                <a:solidFill>
                  <a:schemeClr val="bg2">
                    <a:lumMod val="10000"/>
                  </a:schemeClr>
                </a:solidFill>
                <a:latin typeface="Raleway"/>
              </a:rPr>
              <a:t>.</a:t>
            </a:r>
            <a:r>
              <a:rPr lang="tr-TR" sz="3200" dirty="0">
                <a:solidFill>
                  <a:schemeClr val="bg2">
                    <a:lumMod val="10000"/>
                  </a:schemeClr>
                </a:solidFill>
                <a:latin typeface="Raleway"/>
              </a:rPr>
              <a:t> </a:t>
            </a:r>
            <a:endParaRPr lang="en-US" sz="3200" dirty="0" smtClean="0">
              <a:solidFill>
                <a:schemeClr val="bg2">
                  <a:lumMod val="10000"/>
                </a:schemeClr>
              </a:solidFill>
              <a:latin typeface="Raleway"/>
            </a:endParaRPr>
          </a:p>
          <a:p>
            <a:pPr marL="457200" indent="-457200" algn="l">
              <a:buFont typeface="Wingdings" panose="05000000000000000000" pitchFamily="2" charset="2"/>
              <a:buChar char="Ø"/>
            </a:pPr>
            <a:r>
              <a:rPr lang="tr-TR" sz="3200" dirty="0" smtClean="0">
                <a:solidFill>
                  <a:schemeClr val="bg2">
                    <a:lumMod val="10000"/>
                  </a:schemeClr>
                </a:solidFill>
                <a:latin typeface="Raleway"/>
              </a:rPr>
              <a:t>Performans </a:t>
            </a:r>
            <a:r>
              <a:rPr lang="tr-TR" sz="3200" dirty="0">
                <a:solidFill>
                  <a:schemeClr val="bg2">
                    <a:lumMod val="10000"/>
                  </a:schemeClr>
                </a:solidFill>
                <a:latin typeface="Raleway"/>
              </a:rPr>
              <a:t>testi yaparken aklımızda tutmamız gereken üç ana nokta hızlı yanıt, maksimum kullanıcı yükü ve çeşitli ortamlarda kararlılıktır. </a:t>
            </a:r>
            <a:endParaRPr lang="en-US" sz="3200" dirty="0" smtClean="0">
              <a:solidFill>
                <a:schemeClr val="bg2">
                  <a:lumMod val="10000"/>
                </a:schemeClr>
              </a:solidFill>
              <a:latin typeface="Raleway"/>
            </a:endParaRPr>
          </a:p>
        </p:txBody>
      </p:sp>
      <p:sp>
        <p:nvSpPr>
          <p:cNvPr id="6" name="Dikdörtgen 5"/>
          <p:cNvSpPr/>
          <p:nvPr/>
        </p:nvSpPr>
        <p:spPr>
          <a:xfrm>
            <a:off x="679001" y="3540744"/>
            <a:ext cx="6947925" cy="7848302"/>
          </a:xfrm>
          <a:prstGeom prst="rect">
            <a:avLst/>
          </a:prstGeom>
        </p:spPr>
        <p:txBody>
          <a:bodyPr wrap="square">
            <a:spAutoFit/>
          </a:bodyPr>
          <a:lstStyle/>
          <a:p>
            <a:pPr marL="571500" indent="-571500" algn="l">
              <a:buFont typeface="Wingdings" panose="05000000000000000000" pitchFamily="2" charset="2"/>
              <a:buChar char="Ø"/>
            </a:pPr>
            <a:r>
              <a:rPr lang="tr-TR" sz="3600" dirty="0">
                <a:solidFill>
                  <a:schemeClr val="bg2">
                    <a:lumMod val="10000"/>
                  </a:schemeClr>
                </a:solidFill>
                <a:latin typeface="Raleway"/>
              </a:rPr>
              <a:t>Bir uygulamanın işlevlerinin gerekli spesifikasyona uygun olarak çalıştığından emin olmak </a:t>
            </a:r>
            <a:r>
              <a:rPr lang="tr-TR" sz="3600" dirty="0" smtClean="0">
                <a:solidFill>
                  <a:schemeClr val="bg2">
                    <a:lumMod val="10000"/>
                  </a:schemeClr>
                </a:solidFill>
                <a:latin typeface="Raleway"/>
              </a:rPr>
              <a:t>için </a:t>
            </a:r>
            <a:r>
              <a:rPr lang="tr-TR" sz="3600" dirty="0">
                <a:solidFill>
                  <a:schemeClr val="bg2">
                    <a:lumMod val="10000"/>
                  </a:schemeClr>
                </a:solidFill>
                <a:latin typeface="Raleway"/>
              </a:rPr>
              <a:t>yapılır. </a:t>
            </a:r>
            <a:endParaRPr lang="en-US" sz="3600" dirty="0" smtClean="0">
              <a:solidFill>
                <a:schemeClr val="bg2">
                  <a:lumMod val="10000"/>
                </a:schemeClr>
              </a:solidFill>
              <a:latin typeface="Raleway"/>
            </a:endParaRPr>
          </a:p>
          <a:p>
            <a:pPr marL="571500" indent="-571500" algn="l">
              <a:buFont typeface="Wingdings" panose="05000000000000000000" pitchFamily="2" charset="2"/>
              <a:buChar char="Ø"/>
            </a:pPr>
            <a:r>
              <a:rPr lang="tr-TR" sz="3600" dirty="0" smtClean="0">
                <a:solidFill>
                  <a:schemeClr val="bg2">
                    <a:lumMod val="10000"/>
                  </a:schemeClr>
                </a:solidFill>
                <a:latin typeface="Raleway"/>
              </a:rPr>
              <a:t>Fonksiyonel testi</a:t>
            </a:r>
            <a:r>
              <a:rPr lang="tr-TR" sz="3600" dirty="0">
                <a:solidFill>
                  <a:schemeClr val="bg2">
                    <a:lumMod val="10000"/>
                  </a:schemeClr>
                </a:solidFill>
              </a:rPr>
              <a:t/>
            </a:r>
            <a:br>
              <a:rPr lang="tr-TR" sz="3600" dirty="0">
                <a:solidFill>
                  <a:schemeClr val="bg2">
                    <a:lumMod val="10000"/>
                  </a:schemeClr>
                </a:solidFill>
              </a:rPr>
            </a:br>
            <a:r>
              <a:rPr lang="tr-TR" sz="3600" dirty="0">
                <a:solidFill>
                  <a:schemeClr val="bg2">
                    <a:lumMod val="10000"/>
                  </a:schemeClr>
                </a:solidFill>
                <a:latin typeface="Raleway"/>
              </a:rPr>
              <a:t>gerçekleştirmek için önce test girdisini tanımlamamız ve beklenen sonuçları seçilen test girdi değerleri ile hesaplamamız gerekir. </a:t>
            </a:r>
            <a:endParaRPr lang="en-US" sz="3600" dirty="0" smtClean="0">
              <a:solidFill>
                <a:schemeClr val="bg2">
                  <a:lumMod val="10000"/>
                </a:schemeClr>
              </a:solidFill>
              <a:latin typeface="Raleway"/>
            </a:endParaRPr>
          </a:p>
          <a:p>
            <a:pPr marL="571500" indent="-571500" algn="l">
              <a:buFont typeface="Wingdings" panose="05000000000000000000" pitchFamily="2" charset="2"/>
              <a:buChar char="Ø"/>
            </a:pPr>
            <a:r>
              <a:rPr lang="tr-TR" sz="3600" dirty="0" smtClean="0">
                <a:solidFill>
                  <a:schemeClr val="bg2">
                    <a:lumMod val="10000"/>
                  </a:schemeClr>
                </a:solidFill>
                <a:latin typeface="Raleway"/>
              </a:rPr>
              <a:t>Sonra </a:t>
            </a:r>
            <a:r>
              <a:rPr lang="tr-TR" sz="3600" dirty="0">
                <a:solidFill>
                  <a:schemeClr val="bg2">
                    <a:lumMod val="10000"/>
                  </a:schemeClr>
                </a:solidFill>
                <a:latin typeface="Raleway"/>
              </a:rPr>
              <a:t>test senaryolarını yürütür ve gerçek verileri beklenen sonuçla karşılaştırırız.</a:t>
            </a:r>
            <a:endParaRPr lang="tr-TR" sz="3600" dirty="0">
              <a:solidFill>
                <a:schemeClr val="bg2">
                  <a:lumMod val="10000"/>
                </a:schemeClr>
              </a:solidFill>
            </a:endParaRPr>
          </a:p>
        </p:txBody>
      </p:sp>
      <p:sp>
        <p:nvSpPr>
          <p:cNvPr id="7" name="Dikdörtgen 6"/>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spTree>
    <p:extLst>
      <p:ext uri="{BB962C8B-B14F-4D97-AF65-F5344CB8AC3E}">
        <p14:creationId xmlns:p14="http://schemas.microsoft.com/office/powerpoint/2010/main" val="3458312151"/>
      </p:ext>
    </p:extLst>
  </p:cSld>
  <p:clrMapOvr>
    <a:masterClrMapping/>
  </p:clrMapOvr>
  <p:transition spd="med"/>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pic>
        <p:nvPicPr>
          <p:cNvPr id="5" name="Picture 4" descr="YAZILIM TEST SEVİYELERİ. Test, bir sistemin veya sistemin… | by Ozan Eser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1300" y="3509404"/>
            <a:ext cx="9946931" cy="569694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825190" y="3509404"/>
            <a:ext cx="14421064" cy="6863417"/>
          </a:xfrm>
          <a:prstGeom prst="rect">
            <a:avLst/>
          </a:prstGeom>
        </p:spPr>
        <p:txBody>
          <a:bodyPr wrap="none">
            <a:spAutoFit/>
          </a:bodyPr>
          <a:lstStyle/>
          <a:p>
            <a:pPr algn="l"/>
            <a:r>
              <a:rPr lang="en-US" sz="4400" dirty="0" smtClean="0">
                <a:solidFill>
                  <a:srgbClr val="C00000"/>
                </a:solidFill>
              </a:rPr>
              <a:t>1- U</a:t>
            </a:r>
            <a:r>
              <a:rPr lang="en-US" sz="4400" dirty="0" smtClean="0"/>
              <a:t>nit </a:t>
            </a:r>
            <a:r>
              <a:rPr lang="en-US" sz="4400" dirty="0">
                <a:solidFill>
                  <a:srgbClr val="C00000"/>
                </a:solidFill>
              </a:rPr>
              <a:t>T</a:t>
            </a:r>
            <a:r>
              <a:rPr lang="en-US" sz="4400" dirty="0"/>
              <a:t>esting (Dev) (White testing</a:t>
            </a:r>
            <a:r>
              <a:rPr lang="en-US" sz="4400" dirty="0" smtClean="0"/>
              <a:t>)</a:t>
            </a:r>
          </a:p>
          <a:p>
            <a:pPr algn="l"/>
            <a:r>
              <a:rPr lang="en-US" sz="4400" dirty="0">
                <a:solidFill>
                  <a:srgbClr val="C00000"/>
                </a:solidFill>
              </a:rPr>
              <a:t>2- I</a:t>
            </a:r>
            <a:r>
              <a:rPr lang="en-US" sz="4400" dirty="0"/>
              <a:t>ntegration </a:t>
            </a:r>
            <a:r>
              <a:rPr lang="en-US" sz="4400" dirty="0">
                <a:solidFill>
                  <a:srgbClr val="C00000"/>
                </a:solidFill>
              </a:rPr>
              <a:t>T</a:t>
            </a:r>
            <a:r>
              <a:rPr lang="en-US" sz="4400" dirty="0"/>
              <a:t>esting (Black Box</a:t>
            </a:r>
            <a:r>
              <a:rPr lang="en-US" sz="4400" dirty="0" smtClean="0"/>
              <a:t>)</a:t>
            </a:r>
          </a:p>
          <a:p>
            <a:pPr algn="l"/>
            <a:r>
              <a:rPr lang="en-US" sz="4400" dirty="0">
                <a:solidFill>
                  <a:srgbClr val="C00000"/>
                </a:solidFill>
              </a:rPr>
              <a:t>3- F</a:t>
            </a:r>
            <a:r>
              <a:rPr lang="en-US" sz="4400" dirty="0"/>
              <a:t>unctional</a:t>
            </a:r>
            <a:r>
              <a:rPr lang="en-US" sz="4400" dirty="0">
                <a:solidFill>
                  <a:srgbClr val="C00000"/>
                </a:solidFill>
              </a:rPr>
              <a:t> Testing </a:t>
            </a:r>
            <a:r>
              <a:rPr lang="en-US" sz="4400" dirty="0"/>
              <a:t>(Fonksiyon Testi) (Black Box</a:t>
            </a:r>
            <a:r>
              <a:rPr lang="en-US" sz="4400" dirty="0" smtClean="0"/>
              <a:t>)</a:t>
            </a:r>
          </a:p>
          <a:p>
            <a:pPr algn="l"/>
            <a:r>
              <a:rPr lang="en-US" sz="4400" dirty="0">
                <a:solidFill>
                  <a:srgbClr val="C00000"/>
                </a:solidFill>
              </a:rPr>
              <a:t>4- R</a:t>
            </a:r>
            <a:r>
              <a:rPr lang="en-US" sz="4400" dirty="0"/>
              <a:t>egression</a:t>
            </a:r>
            <a:r>
              <a:rPr lang="en-US" sz="4400" dirty="0">
                <a:solidFill>
                  <a:srgbClr val="C00000"/>
                </a:solidFill>
              </a:rPr>
              <a:t> T</a:t>
            </a:r>
            <a:r>
              <a:rPr lang="en-US" sz="4400" dirty="0">
                <a:solidFill>
                  <a:schemeClr val="bg2">
                    <a:lumMod val="10000"/>
                  </a:schemeClr>
                </a:solidFill>
              </a:rPr>
              <a:t>esting</a:t>
            </a:r>
            <a:r>
              <a:rPr lang="en-US" sz="4400" dirty="0">
                <a:solidFill>
                  <a:srgbClr val="C00000"/>
                </a:solidFill>
              </a:rPr>
              <a:t> </a:t>
            </a:r>
            <a:r>
              <a:rPr lang="en-US" sz="4400" dirty="0"/>
              <a:t>(Tekrar Onay Testi</a:t>
            </a:r>
            <a:r>
              <a:rPr lang="en-US" sz="4400" dirty="0" smtClean="0"/>
              <a:t>)</a:t>
            </a:r>
          </a:p>
          <a:p>
            <a:pPr algn="l"/>
            <a:r>
              <a:rPr lang="en-US" sz="4400" dirty="0"/>
              <a:t>	</a:t>
            </a:r>
            <a:r>
              <a:rPr lang="en-US" sz="4400" dirty="0" smtClean="0"/>
              <a:t>	- </a:t>
            </a:r>
            <a:r>
              <a:rPr lang="tr-TR" sz="4400" dirty="0">
                <a:solidFill>
                  <a:srgbClr val="C00000"/>
                </a:solidFill>
              </a:rPr>
              <a:t>K</a:t>
            </a:r>
            <a:r>
              <a:rPr lang="tr-TR" sz="4400" dirty="0">
                <a:solidFill>
                  <a:schemeClr val="tx1"/>
                </a:solidFill>
              </a:rPr>
              <a:t>ısmi</a:t>
            </a:r>
            <a:r>
              <a:rPr lang="tr-TR" sz="4400" dirty="0">
                <a:solidFill>
                  <a:srgbClr val="C00000"/>
                </a:solidFill>
              </a:rPr>
              <a:t> R</a:t>
            </a:r>
            <a:r>
              <a:rPr lang="tr-TR" sz="4400" dirty="0">
                <a:solidFill>
                  <a:schemeClr val="tx1"/>
                </a:solidFill>
              </a:rPr>
              <a:t>egresyon</a:t>
            </a:r>
            <a:endParaRPr lang="en-US" sz="4400" dirty="0">
              <a:solidFill>
                <a:schemeClr val="tx1"/>
              </a:solidFill>
            </a:endParaRPr>
          </a:p>
          <a:p>
            <a:pPr algn="l"/>
            <a:r>
              <a:rPr lang="en-US" sz="4400" dirty="0">
                <a:solidFill>
                  <a:srgbClr val="FF6600"/>
                </a:solidFill>
                <a:latin typeface="Work Sans"/>
              </a:rPr>
              <a:t>	</a:t>
            </a:r>
            <a:r>
              <a:rPr lang="en-US" sz="4400" dirty="0" smtClean="0">
                <a:solidFill>
                  <a:srgbClr val="FF6600"/>
                </a:solidFill>
                <a:latin typeface="Work Sans"/>
              </a:rPr>
              <a:t>	</a:t>
            </a:r>
            <a:r>
              <a:rPr lang="en-US" sz="4400" dirty="0">
                <a:solidFill>
                  <a:srgbClr val="C00000"/>
                </a:solidFill>
              </a:rPr>
              <a:t>- T</a:t>
            </a:r>
            <a:r>
              <a:rPr lang="en-US" sz="4400" dirty="0">
                <a:solidFill>
                  <a:schemeClr val="tx1"/>
                </a:solidFill>
              </a:rPr>
              <a:t>am</a:t>
            </a:r>
            <a:r>
              <a:rPr lang="en-US" sz="4400" dirty="0">
                <a:solidFill>
                  <a:srgbClr val="C00000"/>
                </a:solidFill>
              </a:rPr>
              <a:t> </a:t>
            </a:r>
            <a:r>
              <a:rPr lang="en-US" sz="4400" dirty="0" smtClean="0">
                <a:solidFill>
                  <a:srgbClr val="C00000"/>
                </a:solidFill>
              </a:rPr>
              <a:t>R</a:t>
            </a:r>
            <a:r>
              <a:rPr lang="en-US" sz="4400" dirty="0" smtClean="0">
                <a:solidFill>
                  <a:schemeClr val="tx1"/>
                </a:solidFill>
              </a:rPr>
              <a:t>egresyon</a:t>
            </a:r>
          </a:p>
          <a:p>
            <a:pPr algn="l"/>
            <a:r>
              <a:rPr lang="en-US" sz="4400" dirty="0">
                <a:solidFill>
                  <a:srgbClr val="C00000"/>
                </a:solidFill>
              </a:rPr>
              <a:t>5- S</a:t>
            </a:r>
            <a:r>
              <a:rPr lang="en-US" sz="4400" dirty="0"/>
              <a:t>anity veya </a:t>
            </a:r>
            <a:r>
              <a:rPr lang="en-US" sz="4400" dirty="0">
                <a:solidFill>
                  <a:srgbClr val="C00000"/>
                </a:solidFill>
              </a:rPr>
              <a:t>S</a:t>
            </a:r>
            <a:r>
              <a:rPr lang="en-US" sz="4400" dirty="0"/>
              <a:t>moke</a:t>
            </a:r>
            <a:r>
              <a:rPr lang="en-US" sz="4400" dirty="0">
                <a:solidFill>
                  <a:srgbClr val="C00000"/>
                </a:solidFill>
              </a:rPr>
              <a:t> T</a:t>
            </a:r>
            <a:r>
              <a:rPr lang="en-US" sz="4400" dirty="0">
                <a:solidFill>
                  <a:schemeClr val="bg2">
                    <a:lumMod val="10000"/>
                  </a:schemeClr>
                </a:solidFill>
              </a:rPr>
              <a:t>esting</a:t>
            </a:r>
            <a:r>
              <a:rPr lang="en-US" sz="4400" dirty="0">
                <a:solidFill>
                  <a:srgbClr val="C00000"/>
                </a:solidFill>
              </a:rPr>
              <a:t> </a:t>
            </a:r>
            <a:r>
              <a:rPr lang="en-US" sz="4400" dirty="0"/>
              <a:t>(Saglik / Duman Testi</a:t>
            </a:r>
            <a:r>
              <a:rPr lang="en-US" sz="4400" dirty="0" smtClean="0"/>
              <a:t>)</a:t>
            </a:r>
          </a:p>
          <a:p>
            <a:pPr algn="l"/>
            <a:r>
              <a:rPr lang="en-US" sz="4400" dirty="0">
                <a:solidFill>
                  <a:srgbClr val="C00000"/>
                </a:solidFill>
              </a:rPr>
              <a:t>6- S</a:t>
            </a:r>
            <a:r>
              <a:rPr lang="en-US" sz="4400" dirty="0"/>
              <a:t>ystem</a:t>
            </a:r>
            <a:r>
              <a:rPr lang="en-US" sz="4400" dirty="0">
                <a:solidFill>
                  <a:srgbClr val="C00000"/>
                </a:solidFill>
              </a:rPr>
              <a:t> T</a:t>
            </a:r>
            <a:r>
              <a:rPr lang="en-US" sz="4400" dirty="0">
                <a:solidFill>
                  <a:schemeClr val="bg2">
                    <a:lumMod val="10000"/>
                  </a:schemeClr>
                </a:solidFill>
              </a:rPr>
              <a:t>esting</a:t>
            </a:r>
            <a:r>
              <a:rPr lang="en-US" sz="4400" dirty="0">
                <a:solidFill>
                  <a:srgbClr val="C00000"/>
                </a:solidFill>
              </a:rPr>
              <a:t> </a:t>
            </a:r>
            <a:r>
              <a:rPr lang="en-US" sz="4400" dirty="0"/>
              <a:t>(End To End Testing</a:t>
            </a:r>
            <a:r>
              <a:rPr lang="en-US" sz="4400" dirty="0" smtClean="0"/>
              <a:t>)</a:t>
            </a:r>
          </a:p>
          <a:p>
            <a:pPr algn="l"/>
            <a:r>
              <a:rPr lang="en-US" sz="4400" dirty="0">
                <a:solidFill>
                  <a:srgbClr val="C00000"/>
                </a:solidFill>
              </a:rPr>
              <a:t>7- A</a:t>
            </a:r>
            <a:r>
              <a:rPr lang="en-US" sz="4400" dirty="0"/>
              <a:t>d-hoc </a:t>
            </a:r>
            <a:r>
              <a:rPr lang="en-US" sz="4400" dirty="0">
                <a:solidFill>
                  <a:srgbClr val="C00000"/>
                </a:solidFill>
              </a:rPr>
              <a:t>T</a:t>
            </a:r>
            <a:r>
              <a:rPr lang="en-US" sz="4400" dirty="0">
                <a:solidFill>
                  <a:schemeClr val="bg2">
                    <a:lumMod val="10000"/>
                  </a:schemeClr>
                </a:solidFill>
              </a:rPr>
              <a:t>esting</a:t>
            </a:r>
            <a:r>
              <a:rPr lang="en-US" sz="4400" dirty="0">
                <a:solidFill>
                  <a:srgbClr val="C00000"/>
                </a:solidFill>
              </a:rPr>
              <a:t> </a:t>
            </a:r>
            <a:r>
              <a:rPr lang="en-US" sz="4400" dirty="0"/>
              <a:t>(</a:t>
            </a:r>
            <a:r>
              <a:rPr lang="en-US" sz="4400" dirty="0" err="1"/>
              <a:t>Gecici</a:t>
            </a:r>
            <a:r>
              <a:rPr lang="en-US" sz="4400" dirty="0"/>
              <a:t> </a:t>
            </a:r>
            <a:r>
              <a:rPr lang="en-US" sz="4400" dirty="0" smtClean="0"/>
              <a:t>Test)t</a:t>
            </a:r>
          </a:p>
          <a:p>
            <a:pPr algn="l"/>
            <a:r>
              <a:rPr lang="en-US" sz="4400" dirty="0">
                <a:solidFill>
                  <a:srgbClr val="C00000"/>
                </a:solidFill>
              </a:rPr>
              <a:t>8- U</a:t>
            </a:r>
            <a:r>
              <a:rPr lang="en-US" sz="4400" dirty="0"/>
              <a:t>ser </a:t>
            </a:r>
            <a:r>
              <a:rPr lang="en-US" sz="4400" dirty="0">
                <a:solidFill>
                  <a:srgbClr val="C00000"/>
                </a:solidFill>
              </a:rPr>
              <a:t>A</a:t>
            </a:r>
            <a:r>
              <a:rPr lang="en-US" sz="4400" dirty="0"/>
              <a:t>cceptance </a:t>
            </a:r>
            <a:r>
              <a:rPr lang="en-US" sz="4400" dirty="0">
                <a:solidFill>
                  <a:srgbClr val="C00000"/>
                </a:solidFill>
              </a:rPr>
              <a:t>T</a:t>
            </a:r>
            <a:r>
              <a:rPr lang="en-US" sz="4400" dirty="0">
                <a:solidFill>
                  <a:schemeClr val="bg2">
                    <a:lumMod val="10000"/>
                  </a:schemeClr>
                </a:solidFill>
              </a:rPr>
              <a:t>esting</a:t>
            </a:r>
            <a:r>
              <a:rPr lang="en-US" sz="4400" dirty="0">
                <a:solidFill>
                  <a:srgbClr val="C00000"/>
                </a:solidFill>
              </a:rPr>
              <a:t> UAT </a:t>
            </a:r>
            <a:r>
              <a:rPr lang="en-US" sz="4400" dirty="0"/>
              <a:t>(Kullanıcı Kabul </a:t>
            </a:r>
            <a:r>
              <a:rPr lang="en-US" sz="4400" dirty="0" err="1"/>
              <a:t>Testi</a:t>
            </a:r>
            <a:r>
              <a:rPr lang="en-US" sz="4400" dirty="0" smtClean="0"/>
              <a:t>)</a:t>
            </a:r>
            <a:endParaRPr lang="en-US" sz="4400" dirty="0"/>
          </a:p>
        </p:txBody>
      </p:sp>
    </p:spTree>
    <p:extLst>
      <p:ext uri="{BB962C8B-B14F-4D97-AF65-F5344CB8AC3E}">
        <p14:creationId xmlns:p14="http://schemas.microsoft.com/office/powerpoint/2010/main" val="3884921421"/>
      </p:ext>
    </p:extLst>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726856" y="1260595"/>
            <a:ext cx="22726185" cy="1015663"/>
          </a:xfrm>
          <a:prstGeom prst="rect">
            <a:avLst/>
          </a:prstGeom>
        </p:spPr>
        <p:txBody>
          <a:bodyPr wrap="square">
            <a:spAutoFit/>
          </a:bodyPr>
          <a:lstStyle/>
          <a:p>
            <a:r>
              <a:rPr lang="en-US" sz="6000" b="1" dirty="0" smtClean="0"/>
              <a:t> </a:t>
            </a:r>
            <a:r>
              <a:rPr lang="en-US" sz="6000" b="1" dirty="0" smtClean="0">
                <a:solidFill>
                  <a:srgbClr val="C00000"/>
                </a:solidFill>
              </a:rPr>
              <a:t>B</a:t>
            </a:r>
            <a:r>
              <a:rPr lang="en-US" sz="6000" b="1" dirty="0" smtClean="0"/>
              <a:t>ug  </a:t>
            </a:r>
            <a:r>
              <a:rPr lang="en-US" sz="6000" b="1" dirty="0" smtClean="0">
                <a:solidFill>
                  <a:srgbClr val="C00000"/>
                </a:solidFill>
              </a:rPr>
              <a:t>L</a:t>
            </a:r>
            <a:r>
              <a:rPr lang="en-US" sz="6000" b="1" dirty="0" smtClean="0"/>
              <a:t>ife </a:t>
            </a:r>
            <a:r>
              <a:rPr lang="en-US" sz="6000" b="1" dirty="0" smtClean="0">
                <a:solidFill>
                  <a:srgbClr val="C00000"/>
                </a:solidFill>
              </a:rPr>
              <a:t>C</a:t>
            </a:r>
            <a:r>
              <a:rPr lang="en-US" sz="6000" b="1" dirty="0" smtClean="0"/>
              <a:t>ycle</a:t>
            </a:r>
          </a:p>
        </p:txBody>
      </p:sp>
      <p:pic>
        <p:nvPicPr>
          <p:cNvPr id="6" name="Resim 5"/>
          <p:cNvPicPr>
            <a:picLocks noChangeAspect="1"/>
          </p:cNvPicPr>
          <p:nvPr/>
        </p:nvPicPr>
        <p:blipFill>
          <a:blip r:embed="rId2"/>
          <a:stretch>
            <a:fillRect/>
          </a:stretch>
        </p:blipFill>
        <p:spPr>
          <a:xfrm>
            <a:off x="15635719" y="3992706"/>
            <a:ext cx="6767081" cy="6131248"/>
          </a:xfrm>
          <a:prstGeom prst="rect">
            <a:avLst/>
          </a:prstGeom>
        </p:spPr>
      </p:pic>
      <p:sp>
        <p:nvSpPr>
          <p:cNvPr id="7" name="Dikdörtgen 6"/>
          <p:cNvSpPr/>
          <p:nvPr/>
        </p:nvSpPr>
        <p:spPr>
          <a:xfrm>
            <a:off x="1046017" y="2558760"/>
            <a:ext cx="14589702" cy="8894743"/>
          </a:xfrm>
          <a:prstGeom prst="rect">
            <a:avLst/>
          </a:prstGeom>
        </p:spPr>
        <p:txBody>
          <a:bodyPr wrap="square">
            <a:spAutoFit/>
          </a:bodyPr>
          <a:lstStyle/>
          <a:p>
            <a:pPr algn="l"/>
            <a:r>
              <a:rPr lang="en-US" sz="4400" dirty="0">
                <a:solidFill>
                  <a:srgbClr val="222222"/>
                </a:solidFill>
                <a:latin typeface="Arial" panose="020B0604020202020204" pitchFamily="34" charset="0"/>
                <a:cs typeface="Arial" panose="020B0604020202020204" pitchFamily="34" charset="0"/>
              </a:rPr>
              <a:t>Bug / defect nedir</a:t>
            </a:r>
            <a:r>
              <a:rPr lang="en-US" sz="4400" dirty="0" smtClean="0">
                <a:solidFill>
                  <a:srgbClr val="222222"/>
                </a:solidFill>
                <a:latin typeface="Arial" panose="020B0604020202020204" pitchFamily="34" charset="0"/>
                <a:cs typeface="Arial" panose="020B0604020202020204" pitchFamily="34" charset="0"/>
              </a:rPr>
              <a:t>? </a:t>
            </a:r>
            <a:endParaRPr lang="en-US" sz="4400" dirty="0">
              <a:solidFill>
                <a:srgbClr val="222222"/>
              </a:solidFill>
              <a:latin typeface="Arial" panose="020B0604020202020204" pitchFamily="34" charset="0"/>
              <a:cs typeface="Arial" panose="020B0604020202020204" pitchFamily="34" charset="0"/>
            </a:endParaRPr>
          </a:p>
          <a:p>
            <a:pPr algn="l"/>
            <a:r>
              <a:rPr lang="en-US" sz="4400" dirty="0">
                <a:solidFill>
                  <a:srgbClr val="222222"/>
                </a:solidFill>
                <a:latin typeface="Arial" panose="020B0604020202020204" pitchFamily="34" charset="0"/>
                <a:cs typeface="Arial" panose="020B0604020202020204" pitchFamily="34" charset="0"/>
              </a:rPr>
              <a:t>Application da Gereksinimlere uygun olmayan her hangi bir davranis</a:t>
            </a:r>
          </a:p>
          <a:p>
            <a:pPr algn="l"/>
            <a:r>
              <a:rPr lang="en-US" sz="4400" dirty="0">
                <a:solidFill>
                  <a:srgbClr val="222222"/>
                </a:solidFill>
                <a:latin typeface="Arial" panose="020B0604020202020204" pitchFamily="34" charset="0"/>
                <a:cs typeface="Arial" panose="020B0604020202020204" pitchFamily="34" charset="0"/>
              </a:rPr>
              <a:t>Unexpected behaviour of an application</a:t>
            </a:r>
          </a:p>
          <a:p>
            <a:pPr algn="l"/>
            <a:endParaRPr lang="en-US" sz="4400" dirty="0" smtClean="0">
              <a:solidFill>
                <a:srgbClr val="222222"/>
              </a:solidFill>
              <a:latin typeface="Arial" panose="020B0604020202020204" pitchFamily="34" charset="0"/>
              <a:cs typeface="Arial" panose="020B0604020202020204" pitchFamily="34" charset="0"/>
            </a:endParaRPr>
          </a:p>
          <a:p>
            <a:pPr algn="l"/>
            <a:r>
              <a:rPr lang="tr-TR" sz="4400" dirty="0" smtClean="0">
                <a:solidFill>
                  <a:srgbClr val="222222"/>
                </a:solidFill>
                <a:latin typeface="Arial" panose="020B0604020202020204" pitchFamily="34" charset="0"/>
                <a:cs typeface="Arial" panose="020B0604020202020204" pitchFamily="34" charset="0"/>
              </a:rPr>
              <a:t>Yazılım </a:t>
            </a:r>
            <a:r>
              <a:rPr lang="tr-TR" sz="4400" dirty="0">
                <a:solidFill>
                  <a:srgbClr val="222222"/>
                </a:solidFill>
                <a:latin typeface="Arial" panose="020B0604020202020204" pitchFamily="34" charset="0"/>
                <a:cs typeface="Arial" panose="020B0604020202020204" pitchFamily="34" charset="0"/>
              </a:rPr>
              <a:t>testinde </a:t>
            </a:r>
            <a:r>
              <a:rPr lang="tr-TR" sz="4400" b="1" dirty="0" smtClean="0">
                <a:solidFill>
                  <a:srgbClr val="222222"/>
                </a:solidFill>
                <a:latin typeface="Arial" panose="020B0604020202020204" pitchFamily="34" charset="0"/>
                <a:cs typeface="Arial" panose="020B0604020202020204" pitchFamily="34" charset="0"/>
              </a:rPr>
              <a:t>Kusur </a:t>
            </a:r>
            <a:r>
              <a:rPr lang="tr-TR" sz="4400" b="1" dirty="0">
                <a:solidFill>
                  <a:srgbClr val="222222"/>
                </a:solidFill>
                <a:latin typeface="Arial" panose="020B0604020202020204" pitchFamily="34" charset="0"/>
                <a:cs typeface="Arial" panose="020B0604020202020204" pitchFamily="34" charset="0"/>
              </a:rPr>
              <a:t>Yaşam Döngüsü</a:t>
            </a:r>
            <a:r>
              <a:rPr lang="tr-TR" sz="4400" dirty="0">
                <a:solidFill>
                  <a:srgbClr val="222222"/>
                </a:solidFill>
                <a:latin typeface="Arial" panose="020B0604020202020204" pitchFamily="34" charset="0"/>
                <a:cs typeface="Arial" panose="020B0604020202020204" pitchFamily="34" charset="0"/>
              </a:rPr>
              <a:t> veya Hata Yaşam Döngüsü, kusur veya hatanın ömrü boyunca geçtiği belirli durumlar kümesidir. </a:t>
            </a:r>
            <a:endParaRPr lang="en-US" sz="4400" dirty="0" smtClean="0">
              <a:solidFill>
                <a:srgbClr val="222222"/>
              </a:solidFill>
              <a:latin typeface="Arial" panose="020B0604020202020204" pitchFamily="34" charset="0"/>
              <a:cs typeface="Arial" panose="020B0604020202020204" pitchFamily="34" charset="0"/>
            </a:endParaRPr>
          </a:p>
          <a:p>
            <a:pPr algn="l"/>
            <a:endParaRPr lang="en-US" sz="4400" dirty="0" smtClean="0">
              <a:solidFill>
                <a:srgbClr val="222222"/>
              </a:solidFill>
              <a:latin typeface="Arial" panose="020B0604020202020204" pitchFamily="34" charset="0"/>
              <a:cs typeface="Arial" panose="020B0604020202020204" pitchFamily="34" charset="0"/>
            </a:endParaRPr>
          </a:p>
          <a:p>
            <a:pPr algn="l"/>
            <a:r>
              <a:rPr lang="tr-TR" sz="4400" dirty="0" smtClean="0">
                <a:solidFill>
                  <a:srgbClr val="222222"/>
                </a:solidFill>
                <a:latin typeface="Arial" panose="020B0604020202020204" pitchFamily="34" charset="0"/>
                <a:cs typeface="Arial" panose="020B0604020202020204" pitchFamily="34" charset="0"/>
              </a:rPr>
              <a:t>Kusur </a:t>
            </a:r>
            <a:r>
              <a:rPr lang="tr-TR" sz="4400" dirty="0">
                <a:solidFill>
                  <a:srgbClr val="222222"/>
                </a:solidFill>
                <a:latin typeface="Arial" panose="020B0604020202020204" pitchFamily="34" charset="0"/>
                <a:cs typeface="Arial" panose="020B0604020202020204" pitchFamily="34" charset="0"/>
              </a:rPr>
              <a:t>yaşam döngüsünün amacı, </a:t>
            </a:r>
            <a:r>
              <a:rPr lang="en-US" sz="4400" dirty="0" smtClean="0">
                <a:solidFill>
                  <a:srgbClr val="222222"/>
                </a:solidFill>
                <a:latin typeface="Arial" panose="020B0604020202020204" pitchFamily="34" charset="0"/>
                <a:cs typeface="Arial" panose="020B0604020202020204" pitchFamily="34" charset="0"/>
              </a:rPr>
              <a:t>tespit edilen </a:t>
            </a:r>
            <a:r>
              <a:rPr lang="tr-TR" sz="4400" dirty="0" smtClean="0">
                <a:solidFill>
                  <a:srgbClr val="222222"/>
                </a:solidFill>
                <a:latin typeface="Arial" panose="020B0604020202020204" pitchFamily="34" charset="0"/>
                <a:cs typeface="Arial" panose="020B0604020202020204" pitchFamily="34" charset="0"/>
              </a:rPr>
              <a:t> </a:t>
            </a:r>
            <a:r>
              <a:rPr lang="tr-TR" sz="4400" dirty="0">
                <a:solidFill>
                  <a:srgbClr val="222222"/>
                </a:solidFill>
                <a:latin typeface="Arial" panose="020B0604020202020204" pitchFamily="34" charset="0"/>
                <a:cs typeface="Arial" panose="020B0604020202020204" pitchFamily="34" charset="0"/>
              </a:rPr>
              <a:t>kusurun mevcut </a:t>
            </a:r>
            <a:r>
              <a:rPr lang="tr-TR" sz="4400" dirty="0" smtClean="0">
                <a:solidFill>
                  <a:srgbClr val="222222"/>
                </a:solidFill>
                <a:latin typeface="Arial" panose="020B0604020202020204" pitchFamily="34" charset="0"/>
                <a:cs typeface="Arial" panose="020B0604020202020204" pitchFamily="34" charset="0"/>
              </a:rPr>
              <a:t>durumunu</a:t>
            </a:r>
            <a:r>
              <a:rPr lang="en-US" sz="4400" dirty="0" smtClean="0">
                <a:solidFill>
                  <a:srgbClr val="222222"/>
                </a:solidFill>
                <a:latin typeface="Arial" panose="020B0604020202020204" pitchFamily="34" charset="0"/>
                <a:cs typeface="Arial" panose="020B0604020202020204" pitchFamily="34" charset="0"/>
              </a:rPr>
              <a:t> raporlamak, ilgili kisilere atamak</a:t>
            </a:r>
            <a:r>
              <a:rPr lang="en-US" sz="4400" dirty="0">
                <a:solidFill>
                  <a:srgbClr val="222222"/>
                </a:solidFill>
                <a:latin typeface="Arial" panose="020B0604020202020204" pitchFamily="34" charset="0"/>
                <a:cs typeface="Arial" panose="020B0604020202020204" pitchFamily="34" charset="0"/>
              </a:rPr>
              <a:t> </a:t>
            </a:r>
            <a:r>
              <a:rPr lang="tr-TR" sz="4400" dirty="0" smtClean="0">
                <a:solidFill>
                  <a:srgbClr val="222222"/>
                </a:solidFill>
                <a:latin typeface="Arial" panose="020B0604020202020204" pitchFamily="34" charset="0"/>
                <a:cs typeface="Arial" panose="020B0604020202020204" pitchFamily="34" charset="0"/>
              </a:rPr>
              <a:t>ve</a:t>
            </a:r>
            <a:r>
              <a:rPr lang="en-US" sz="4400" dirty="0" smtClean="0">
                <a:solidFill>
                  <a:srgbClr val="222222"/>
                </a:solidFill>
                <a:latin typeface="Arial" panose="020B0604020202020204" pitchFamily="34" charset="0"/>
                <a:cs typeface="Arial" panose="020B0604020202020204" pitchFamily="34" charset="0"/>
              </a:rPr>
              <a:t> </a:t>
            </a:r>
            <a:r>
              <a:rPr lang="tr-TR" sz="4400" dirty="0" smtClean="0">
                <a:solidFill>
                  <a:srgbClr val="222222"/>
                </a:solidFill>
                <a:latin typeface="Arial" panose="020B0604020202020204" pitchFamily="34" charset="0"/>
                <a:cs typeface="Arial" panose="020B0604020202020204" pitchFamily="34" charset="0"/>
              </a:rPr>
              <a:t> </a:t>
            </a:r>
            <a:r>
              <a:rPr lang="en-US" sz="4400" dirty="0" smtClean="0">
                <a:solidFill>
                  <a:srgbClr val="222222"/>
                </a:solidFill>
                <a:latin typeface="Arial" panose="020B0604020202020204" pitchFamily="34" charset="0"/>
                <a:cs typeface="Arial" panose="020B0604020202020204" pitchFamily="34" charset="0"/>
              </a:rPr>
              <a:t>Bug Defect (Hata Duzeltme)</a:t>
            </a:r>
            <a:r>
              <a:rPr lang="tr-TR" sz="4400" dirty="0" smtClean="0">
                <a:solidFill>
                  <a:srgbClr val="222222"/>
                </a:solidFill>
                <a:latin typeface="Arial" panose="020B0604020202020204" pitchFamily="34" charset="0"/>
                <a:cs typeface="Arial" panose="020B0604020202020204" pitchFamily="34" charset="0"/>
              </a:rPr>
              <a:t> </a:t>
            </a:r>
            <a:r>
              <a:rPr lang="tr-TR" sz="4400" dirty="0">
                <a:solidFill>
                  <a:srgbClr val="222222"/>
                </a:solidFill>
                <a:latin typeface="Arial" panose="020B0604020202020204" pitchFamily="34" charset="0"/>
                <a:cs typeface="Arial" panose="020B0604020202020204" pitchFamily="34" charset="0"/>
              </a:rPr>
              <a:t>sürecini sistematik ve verimli hale getirmektir</a:t>
            </a:r>
            <a:r>
              <a:rPr lang="tr-TR" sz="4400" dirty="0" smtClean="0">
                <a:solidFill>
                  <a:srgbClr val="222222"/>
                </a:solidFill>
                <a:latin typeface="Arial" panose="020B0604020202020204" pitchFamily="34" charset="0"/>
                <a:cs typeface="Arial" panose="020B0604020202020204" pitchFamily="34" charset="0"/>
              </a:rPr>
              <a:t>.</a:t>
            </a:r>
            <a:endParaRPr lang="en-US" sz="4400" dirty="0" smtClean="0">
              <a:solidFill>
                <a:srgbClr val="22222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2509798"/>
      </p:ext>
    </p:extLst>
  </p:cSld>
  <p:clrMapOvr>
    <a:masterClrMapping/>
  </p:clrMapOvr>
  <p:transition spd="med"/>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B</a:t>
            </a:r>
            <a:r>
              <a:rPr lang="en-US" sz="6000" b="1" dirty="0" smtClean="0"/>
              <a:t>ug  </a:t>
            </a:r>
            <a:r>
              <a:rPr lang="en-US" sz="6000" b="1" dirty="0" smtClean="0">
                <a:solidFill>
                  <a:srgbClr val="C00000"/>
                </a:solidFill>
              </a:rPr>
              <a:t>L</a:t>
            </a:r>
            <a:r>
              <a:rPr lang="en-US" sz="6000" b="1" dirty="0" smtClean="0"/>
              <a:t>ife </a:t>
            </a:r>
            <a:r>
              <a:rPr lang="en-US" sz="6000" b="1" dirty="0" smtClean="0">
                <a:solidFill>
                  <a:srgbClr val="C00000"/>
                </a:solidFill>
              </a:rPr>
              <a:t>C</a:t>
            </a:r>
            <a:r>
              <a:rPr lang="en-US" sz="6000" b="1" dirty="0" smtClean="0"/>
              <a:t>ycle</a:t>
            </a:r>
          </a:p>
        </p:txBody>
      </p:sp>
      <p:sp>
        <p:nvSpPr>
          <p:cNvPr id="2" name="Dikdörtgen 1"/>
          <p:cNvSpPr/>
          <p:nvPr/>
        </p:nvSpPr>
        <p:spPr>
          <a:xfrm>
            <a:off x="1306579" y="2512292"/>
            <a:ext cx="19843511" cy="9571851"/>
          </a:xfrm>
          <a:prstGeom prst="rect">
            <a:avLst/>
          </a:prstGeom>
        </p:spPr>
        <p:txBody>
          <a:bodyPr wrap="square">
            <a:spAutoFit/>
          </a:bodyPr>
          <a:lstStyle/>
          <a:p>
            <a:pPr algn="l"/>
            <a:r>
              <a:rPr lang="en-US" sz="4400" dirty="0">
                <a:solidFill>
                  <a:srgbClr val="C00000"/>
                </a:solidFill>
              </a:rPr>
              <a:t>T</a:t>
            </a:r>
            <a:r>
              <a:rPr lang="en-US" sz="4400" dirty="0"/>
              <a:t>esterlar </a:t>
            </a:r>
            <a:r>
              <a:rPr lang="en-US" sz="4400" dirty="0" smtClean="0">
                <a:solidFill>
                  <a:srgbClr val="C00000"/>
                </a:solidFill>
              </a:rPr>
              <a:t>B</a:t>
            </a:r>
            <a:r>
              <a:rPr lang="en-US" sz="4400" dirty="0" smtClean="0"/>
              <a:t>ug </a:t>
            </a:r>
            <a:r>
              <a:rPr lang="en-US" sz="4400" dirty="0"/>
              <a:t>bulduklarinda </a:t>
            </a:r>
            <a:r>
              <a:rPr lang="en-US" sz="4400" dirty="0" smtClean="0"/>
              <a:t>ne yapmalidir ?</a:t>
            </a:r>
          </a:p>
          <a:p>
            <a:pPr algn="l"/>
            <a:endParaRPr lang="en-US" sz="4400" dirty="0"/>
          </a:p>
          <a:p>
            <a:pPr marL="571500" indent="-571500" algn="l">
              <a:buFont typeface="Wingdings" panose="05000000000000000000" pitchFamily="2" charset="2"/>
              <a:buChar char="Ø"/>
            </a:pPr>
            <a:r>
              <a:rPr lang="en-US" sz="4400" dirty="0"/>
              <a:t>Her şeyden önce, testerlar buldukları hatanın </a:t>
            </a:r>
            <a:endParaRPr lang="en-US" sz="4400" dirty="0" smtClean="0"/>
          </a:p>
          <a:p>
            <a:pPr algn="l"/>
            <a:r>
              <a:rPr lang="en-US" sz="4400" dirty="0"/>
              <a:t> </a:t>
            </a:r>
            <a:r>
              <a:rPr lang="en-US" sz="4400" dirty="0" smtClean="0"/>
              <a:t>  	meşru </a:t>
            </a:r>
            <a:r>
              <a:rPr lang="en-US" sz="4400" dirty="0"/>
              <a:t>bir hata </a:t>
            </a:r>
            <a:r>
              <a:rPr lang="en-US" sz="4400" dirty="0" smtClean="0"/>
              <a:t>(</a:t>
            </a:r>
            <a:r>
              <a:rPr lang="en-US" sz="4400" dirty="0"/>
              <a:t>geçerli bir hata) olduğundan </a:t>
            </a:r>
            <a:endParaRPr lang="en-US" sz="4400" dirty="0" smtClean="0"/>
          </a:p>
          <a:p>
            <a:pPr algn="l"/>
            <a:r>
              <a:rPr lang="en-US" sz="4400" dirty="0"/>
              <a:t>	</a:t>
            </a:r>
            <a:r>
              <a:rPr lang="en-US" sz="4400" dirty="0" smtClean="0"/>
              <a:t>	emin </a:t>
            </a:r>
            <a:r>
              <a:rPr lang="en-US" sz="4400" dirty="0"/>
              <a:t>olmalıdır</a:t>
            </a:r>
            <a:r>
              <a:rPr lang="en-US" sz="4400" dirty="0" smtClean="0"/>
              <a:t>. </a:t>
            </a:r>
          </a:p>
          <a:p>
            <a:pPr algn="l"/>
            <a:r>
              <a:rPr lang="en-US" sz="4400" dirty="0" smtClean="0"/>
              <a:t>		Bunun icin testini tekrar etmelidir. (Reproduce)</a:t>
            </a:r>
            <a:endParaRPr lang="en-US" sz="4400" dirty="0"/>
          </a:p>
          <a:p>
            <a:pPr marL="571500" indent="-571500" algn="l">
              <a:buFont typeface="Wingdings" panose="05000000000000000000" pitchFamily="2" charset="2"/>
              <a:buChar char="Ø"/>
            </a:pPr>
            <a:r>
              <a:rPr lang="en-US" sz="4400" dirty="0"/>
              <a:t>Bir defect buldugunuzda, sorunu ekip içindeki </a:t>
            </a:r>
            <a:endParaRPr lang="en-US" sz="4400" dirty="0" smtClean="0"/>
          </a:p>
          <a:p>
            <a:pPr algn="l"/>
            <a:r>
              <a:rPr lang="en-US" sz="4400" dirty="0"/>
              <a:t>	</a:t>
            </a:r>
            <a:r>
              <a:rPr lang="en-US" sz="4400" dirty="0" smtClean="0"/>
              <a:t>	diğer </a:t>
            </a:r>
            <a:r>
              <a:rPr lang="en-US" sz="4400" dirty="0"/>
              <a:t>testerlar ile </a:t>
            </a:r>
            <a:r>
              <a:rPr lang="en-US" sz="4400" dirty="0" smtClean="0"/>
              <a:t>tartismali (beraber gozden gecirmeli), </a:t>
            </a:r>
          </a:p>
          <a:p>
            <a:pPr algn="l"/>
            <a:r>
              <a:rPr lang="en-US" sz="4400" dirty="0"/>
              <a:t>	</a:t>
            </a:r>
            <a:r>
              <a:rPr lang="en-US" sz="4400" dirty="0" smtClean="0"/>
              <a:t>	böylece </a:t>
            </a:r>
            <a:r>
              <a:rPr lang="en-US" sz="4400" dirty="0"/>
              <a:t>geçerli bir sorun olup olmadığı konusunda daha iyi bir fikre sahip </a:t>
            </a:r>
            <a:r>
              <a:rPr lang="en-US" sz="4400" dirty="0" smtClean="0"/>
              <a:t>			olmalidir.</a:t>
            </a:r>
            <a:endParaRPr lang="en-US" sz="4400" dirty="0"/>
          </a:p>
          <a:p>
            <a:pPr marL="571500" indent="-571500" algn="l">
              <a:buFont typeface="Wingdings" panose="05000000000000000000" pitchFamily="2" charset="2"/>
              <a:buChar char="Ø"/>
            </a:pPr>
            <a:r>
              <a:rPr lang="en-US" sz="4400" dirty="0" smtClean="0"/>
              <a:t>Test ekibi olarak mutabik kalinirsa, raporlamadan once developer ile gorusulebilir. Onun fikrini de alarak olusturulacak Bug Ticket daha verimli olacaktir.</a:t>
            </a:r>
            <a:endParaRPr lang="en-US" sz="4400" dirty="0"/>
          </a:p>
          <a:p>
            <a:endParaRPr lang="tr-TR" sz="4400" dirty="0"/>
          </a:p>
        </p:txBody>
      </p:sp>
      <p:pic>
        <p:nvPicPr>
          <p:cNvPr id="4" name="Resim 3"/>
          <p:cNvPicPr>
            <a:picLocks noChangeAspect="1"/>
          </p:cNvPicPr>
          <p:nvPr/>
        </p:nvPicPr>
        <p:blipFill>
          <a:blip r:embed="rId2"/>
          <a:stretch>
            <a:fillRect/>
          </a:stretch>
        </p:blipFill>
        <p:spPr>
          <a:xfrm>
            <a:off x="15044728" y="2512292"/>
            <a:ext cx="8283622" cy="4703233"/>
          </a:xfrm>
          <a:prstGeom prst="rect">
            <a:avLst/>
          </a:prstGeom>
        </p:spPr>
      </p:pic>
    </p:spTree>
    <p:extLst>
      <p:ext uri="{BB962C8B-B14F-4D97-AF65-F5344CB8AC3E}">
        <p14:creationId xmlns:p14="http://schemas.microsoft.com/office/powerpoint/2010/main" val="3429015159"/>
      </p:ext>
    </p:extLst>
  </p:cSld>
  <p:clrMapOvr>
    <a:masterClrMapping/>
  </p:clrMapOvr>
  <p:transition spd="med"/>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B</a:t>
            </a:r>
            <a:r>
              <a:rPr lang="en-US" sz="6000" b="1" dirty="0" smtClean="0"/>
              <a:t>ug  </a:t>
            </a:r>
            <a:r>
              <a:rPr lang="en-US" sz="6000" b="1" dirty="0" smtClean="0">
                <a:solidFill>
                  <a:srgbClr val="C00000"/>
                </a:solidFill>
              </a:rPr>
              <a:t>L</a:t>
            </a:r>
            <a:r>
              <a:rPr lang="en-US" sz="6000" b="1" dirty="0" smtClean="0"/>
              <a:t>ife </a:t>
            </a:r>
            <a:r>
              <a:rPr lang="en-US" sz="6000" b="1" dirty="0" smtClean="0">
                <a:solidFill>
                  <a:srgbClr val="C00000"/>
                </a:solidFill>
              </a:rPr>
              <a:t>C</a:t>
            </a:r>
            <a:r>
              <a:rPr lang="en-US" sz="6000" b="1" dirty="0" smtClean="0"/>
              <a:t>ycle</a:t>
            </a:r>
          </a:p>
        </p:txBody>
      </p:sp>
      <p:sp>
        <p:nvSpPr>
          <p:cNvPr id="2" name="Dikdörtgen 1"/>
          <p:cNvSpPr/>
          <p:nvPr/>
        </p:nvSpPr>
        <p:spPr>
          <a:xfrm>
            <a:off x="775854" y="2406907"/>
            <a:ext cx="14332527" cy="9571851"/>
          </a:xfrm>
          <a:prstGeom prst="rect">
            <a:avLst/>
          </a:prstGeom>
        </p:spPr>
        <p:txBody>
          <a:bodyPr wrap="square">
            <a:spAutoFit/>
          </a:bodyPr>
          <a:lstStyle/>
          <a:p>
            <a:pPr marL="571500" indent="-571500" algn="l">
              <a:spcAft>
                <a:spcPts val="1200"/>
              </a:spcAft>
              <a:buFont typeface="Wingdings" panose="05000000000000000000" pitchFamily="2" charset="2"/>
              <a:buChar char="Ø"/>
            </a:pPr>
            <a:r>
              <a:rPr lang="en-US" sz="3600" b="1" dirty="0"/>
              <a:t>Status: </a:t>
            </a:r>
            <a:r>
              <a:rPr lang="en-US" sz="3600" b="1" dirty="0" smtClean="0"/>
              <a:t>New (Yeni) </a:t>
            </a:r>
            <a:r>
              <a:rPr lang="en-US" sz="3600" dirty="0" smtClean="0"/>
              <a:t>Bir </a:t>
            </a:r>
            <a:r>
              <a:rPr lang="en-US" sz="3600" dirty="0"/>
              <a:t>hata ilk kez yayınlandığında, </a:t>
            </a:r>
            <a:r>
              <a:rPr lang="en-US" sz="3600" dirty="0" smtClean="0"/>
              <a:t>	durum Yeni olur. (Jira, Alm, 	VersionOne </a:t>
            </a:r>
            <a:r>
              <a:rPr lang="en-US" sz="3600" dirty="0"/>
              <a:t>gibi boardlarda</a:t>
            </a:r>
            <a:r>
              <a:rPr lang="en-US" sz="3600" dirty="0" smtClean="0"/>
              <a:t>..)</a:t>
            </a:r>
          </a:p>
          <a:p>
            <a:pPr marL="571500" indent="-571500" algn="l">
              <a:spcAft>
                <a:spcPts val="1200"/>
              </a:spcAft>
              <a:buFont typeface="Wingdings" panose="05000000000000000000" pitchFamily="2" charset="2"/>
              <a:buChar char="Ø"/>
            </a:pPr>
            <a:r>
              <a:rPr lang="en-US" sz="3600" b="1" dirty="0"/>
              <a:t>Status: Assigned (Atandi) </a:t>
            </a:r>
            <a:r>
              <a:rPr lang="en-US" sz="3600" dirty="0"/>
              <a:t>Hata post edilince, test lead veya Proje lead, ilgili Developer’a “atanmış” olarak atayacaktır. (Meşru bir hata olup olmadığı ile alakali Developerin kesinlikle bir girdisi olacaktır)</a:t>
            </a:r>
          </a:p>
          <a:p>
            <a:pPr marL="571500" indent="-571500" algn="l">
              <a:spcAft>
                <a:spcPts val="1200"/>
              </a:spcAft>
              <a:buFont typeface="Wingdings" panose="05000000000000000000" pitchFamily="2" charset="2"/>
              <a:buChar char="Ø"/>
            </a:pPr>
            <a:r>
              <a:rPr lang="en-US" sz="3600" b="1" dirty="0"/>
              <a:t>Status: </a:t>
            </a:r>
            <a:r>
              <a:rPr lang="en-US" sz="3600" b="1" dirty="0" smtClean="0"/>
              <a:t>Open (Acildi) </a:t>
            </a:r>
            <a:r>
              <a:rPr lang="en-US" sz="3600" dirty="0" smtClean="0"/>
              <a:t> </a:t>
            </a:r>
            <a:r>
              <a:rPr lang="en-US" sz="3600" dirty="0"/>
              <a:t>Developer bu aşamada düzeltmek için hatayi analiz eder ve uzerinde çalışır</a:t>
            </a:r>
            <a:r>
              <a:rPr lang="en-US" sz="3600" dirty="0" smtClean="0"/>
              <a:t>.</a:t>
            </a:r>
          </a:p>
          <a:p>
            <a:pPr marL="571500" indent="-571500" algn="l">
              <a:spcAft>
                <a:spcPts val="1200"/>
              </a:spcAft>
              <a:buFont typeface="Wingdings" panose="05000000000000000000" pitchFamily="2" charset="2"/>
              <a:buChar char="Ø"/>
            </a:pPr>
            <a:r>
              <a:rPr lang="en-US" sz="3600" b="1" dirty="0"/>
              <a:t>Status: Fixed (Onarildi)  </a:t>
            </a:r>
            <a:r>
              <a:rPr lang="en-US" sz="3600" dirty="0"/>
              <a:t>Developer gerekli kod güncellemelerini yaptığında ve hatanın düzeltilip düzeltilmediğini doğruladığında, hata durumunu “Fixed" olarak değiştirebilir ve hata test ekibine aktarılır</a:t>
            </a:r>
            <a:r>
              <a:rPr lang="en-US" sz="3600" dirty="0" smtClean="0"/>
              <a:t>.</a:t>
            </a:r>
          </a:p>
          <a:p>
            <a:pPr marL="571500" indent="-571500" algn="l">
              <a:spcAft>
                <a:spcPts val="1200"/>
              </a:spcAft>
              <a:buFont typeface="Wingdings" panose="05000000000000000000" pitchFamily="2" charset="2"/>
              <a:buChar char="Ø"/>
            </a:pPr>
            <a:r>
              <a:rPr lang="en-US" sz="3600" b="1" dirty="0"/>
              <a:t>Status: Pending retest (Tekrar Test Icin Bekliyor) </a:t>
            </a:r>
            <a:r>
              <a:rPr lang="en-US" sz="3600" dirty="0"/>
              <a:t>Arızayı giderdikten sonra Developer, yeniden test için bu özel functionalityi deploy eder. Burada testler test aşamasında beklemede olur. Ve durum tekrar test etmeyi gerektirir</a:t>
            </a:r>
            <a:r>
              <a:rPr lang="en-US" sz="3600" dirty="0" smtClean="0"/>
              <a:t>.</a:t>
            </a:r>
            <a:endParaRPr lang="en-US" sz="3600" dirty="0"/>
          </a:p>
        </p:txBody>
      </p:sp>
      <p:pic>
        <p:nvPicPr>
          <p:cNvPr id="4" name="Resim 3"/>
          <p:cNvPicPr>
            <a:picLocks noChangeAspect="1"/>
          </p:cNvPicPr>
          <p:nvPr/>
        </p:nvPicPr>
        <p:blipFill>
          <a:blip r:embed="rId2"/>
          <a:stretch>
            <a:fillRect/>
          </a:stretch>
        </p:blipFill>
        <p:spPr>
          <a:xfrm>
            <a:off x="15682219" y="2406907"/>
            <a:ext cx="7995265" cy="10149779"/>
          </a:xfrm>
          <a:prstGeom prst="rect">
            <a:avLst/>
          </a:prstGeom>
        </p:spPr>
      </p:pic>
    </p:spTree>
    <p:extLst>
      <p:ext uri="{BB962C8B-B14F-4D97-AF65-F5344CB8AC3E}">
        <p14:creationId xmlns:p14="http://schemas.microsoft.com/office/powerpoint/2010/main" val="4115853411"/>
      </p:ext>
    </p:extLst>
  </p:cSld>
  <p:clrMapOvr>
    <a:masterClrMapping/>
  </p:clrMapOvr>
  <p:transition spd="med"/>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B</a:t>
            </a:r>
            <a:r>
              <a:rPr lang="en-US" sz="6000" b="1" dirty="0" smtClean="0"/>
              <a:t>ug  </a:t>
            </a:r>
            <a:r>
              <a:rPr lang="en-US" sz="6000" b="1" dirty="0" smtClean="0">
                <a:solidFill>
                  <a:srgbClr val="C00000"/>
                </a:solidFill>
              </a:rPr>
              <a:t>L</a:t>
            </a:r>
            <a:r>
              <a:rPr lang="en-US" sz="6000" b="1" dirty="0" smtClean="0"/>
              <a:t>ife </a:t>
            </a:r>
            <a:r>
              <a:rPr lang="en-US" sz="6000" b="1" dirty="0" smtClean="0">
                <a:solidFill>
                  <a:srgbClr val="C00000"/>
                </a:solidFill>
              </a:rPr>
              <a:t>C</a:t>
            </a:r>
            <a:r>
              <a:rPr lang="en-US" sz="6000" b="1" dirty="0" smtClean="0"/>
              <a:t>ycle</a:t>
            </a:r>
          </a:p>
        </p:txBody>
      </p:sp>
      <p:pic>
        <p:nvPicPr>
          <p:cNvPr id="3" name="Resim 2"/>
          <p:cNvPicPr>
            <a:picLocks noChangeAspect="1"/>
          </p:cNvPicPr>
          <p:nvPr/>
        </p:nvPicPr>
        <p:blipFill>
          <a:blip r:embed="rId2"/>
          <a:stretch>
            <a:fillRect/>
          </a:stretch>
        </p:blipFill>
        <p:spPr>
          <a:xfrm>
            <a:off x="14590355" y="2130785"/>
            <a:ext cx="9225609" cy="10330939"/>
          </a:xfrm>
          <a:prstGeom prst="rect">
            <a:avLst/>
          </a:prstGeom>
        </p:spPr>
      </p:pic>
      <p:sp>
        <p:nvSpPr>
          <p:cNvPr id="4" name="Dikdörtgen 3"/>
          <p:cNvSpPr/>
          <p:nvPr/>
        </p:nvSpPr>
        <p:spPr>
          <a:xfrm>
            <a:off x="602164" y="2130785"/>
            <a:ext cx="14049018" cy="10402848"/>
          </a:xfrm>
          <a:prstGeom prst="rect">
            <a:avLst/>
          </a:prstGeom>
        </p:spPr>
        <p:txBody>
          <a:bodyPr wrap="square">
            <a:spAutoFit/>
          </a:bodyPr>
          <a:lstStyle/>
          <a:p>
            <a:pPr marL="571500" indent="-571500" algn="l">
              <a:spcAft>
                <a:spcPts val="1200"/>
              </a:spcAft>
              <a:buFont typeface="Wingdings" panose="05000000000000000000" pitchFamily="2" charset="2"/>
              <a:buChar char="Ø"/>
            </a:pPr>
            <a:r>
              <a:rPr lang="en-US" sz="4000" b="1" dirty="0" smtClean="0"/>
              <a:t>Status</a:t>
            </a:r>
            <a:r>
              <a:rPr lang="en-US" sz="4000" b="1" dirty="0"/>
              <a:t>: Retest </a:t>
            </a:r>
            <a:r>
              <a:rPr lang="en-US" sz="4000" b="1" dirty="0" smtClean="0"/>
              <a:t>(Tekrar Test)</a:t>
            </a:r>
            <a:r>
              <a:rPr lang="en-US" sz="4000" dirty="0"/>
              <a:t>  Bu aşamada, tester işlevselliği farklı test verileriyle tekrar test eder ve buldukları defect ilgili her şeyi kapsadığından emin olur</a:t>
            </a:r>
            <a:r>
              <a:rPr lang="en-US" sz="4000" dirty="0" smtClean="0"/>
              <a:t>.</a:t>
            </a:r>
          </a:p>
          <a:p>
            <a:pPr marL="571500" indent="-571500" algn="l">
              <a:spcAft>
                <a:spcPts val="1200"/>
              </a:spcAft>
              <a:buFont typeface="Wingdings" panose="05000000000000000000" pitchFamily="2" charset="2"/>
              <a:buChar char="Ø"/>
            </a:pPr>
            <a:r>
              <a:rPr lang="en-US" sz="4000" b="1" dirty="0"/>
              <a:t>Status: </a:t>
            </a:r>
            <a:r>
              <a:rPr lang="en-US" sz="4000" b="1" dirty="0" smtClean="0"/>
              <a:t>Verified (Onaylandi)  </a:t>
            </a:r>
            <a:r>
              <a:rPr lang="en-US" sz="4000" dirty="0"/>
              <a:t>Tester doğrulama yaptıktan ve hata yazılımda görünmediğinde, hatanın düzeltildiğini onaylar ve durumu “Doğrulandı” olarak değiştirir</a:t>
            </a:r>
            <a:r>
              <a:rPr lang="en-US" sz="4000" dirty="0" smtClean="0"/>
              <a:t>.</a:t>
            </a:r>
          </a:p>
          <a:p>
            <a:pPr marL="571500" indent="-571500" algn="l">
              <a:spcAft>
                <a:spcPts val="1200"/>
              </a:spcAft>
              <a:buFont typeface="Wingdings" panose="05000000000000000000" pitchFamily="2" charset="2"/>
              <a:buChar char="Ø"/>
            </a:pPr>
            <a:r>
              <a:rPr lang="en-US" sz="4000" b="1" dirty="0"/>
              <a:t>Status: </a:t>
            </a:r>
            <a:r>
              <a:rPr lang="en-US" sz="4000" b="1" dirty="0" smtClean="0"/>
              <a:t>Reopen(Tekrar Acildi)</a:t>
            </a:r>
            <a:r>
              <a:rPr lang="en-US" sz="4000" b="1" dirty="0"/>
              <a:t> </a:t>
            </a:r>
            <a:r>
              <a:rPr lang="en-US" sz="4000" dirty="0"/>
              <a:t>Hata Developer tarafından düzeltildikten sonra bile hata hala mevcutsa, tester durumu "Yeniden Açıldı" olarak yapar. Bu yüzden hata aynı süreçten bir kez daha geçer</a:t>
            </a:r>
            <a:r>
              <a:rPr lang="en-US" sz="4000" dirty="0" smtClean="0"/>
              <a:t>.</a:t>
            </a:r>
          </a:p>
          <a:p>
            <a:pPr marL="571500" indent="-571500" algn="l">
              <a:spcAft>
                <a:spcPts val="1200"/>
              </a:spcAft>
              <a:buFont typeface="Wingdings" panose="05000000000000000000" pitchFamily="2" charset="2"/>
              <a:buChar char="Ø"/>
            </a:pPr>
            <a:r>
              <a:rPr lang="en-US" sz="4000" b="1" dirty="0"/>
              <a:t>Status: Closed =&gt;</a:t>
            </a:r>
            <a:r>
              <a:rPr lang="en-US" sz="4000" dirty="0"/>
              <a:t> Hata giderildikten sonra tester tarafından test edilir. Tester yazılımda defect bulunmadığından emin olursa, hatanın durumunu “Kapalı” olarak değiştirir. Bu, hatanın düzeltildiği, test edildiği ve onaylandığı anlamına gelir</a:t>
            </a:r>
            <a:r>
              <a:rPr lang="en-US" sz="4000" dirty="0" smtClean="0"/>
              <a:t>.</a:t>
            </a:r>
            <a:endParaRPr lang="en-US" sz="4000" dirty="0"/>
          </a:p>
        </p:txBody>
      </p:sp>
    </p:spTree>
    <p:extLst>
      <p:ext uri="{BB962C8B-B14F-4D97-AF65-F5344CB8AC3E}">
        <p14:creationId xmlns:p14="http://schemas.microsoft.com/office/powerpoint/2010/main" val="3194451301"/>
      </p:ext>
    </p:extLst>
  </p:cSld>
  <p:clrMapOvr>
    <a:masterClrMapping/>
  </p:clrMapOvr>
  <p:transition spd="med"/>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602165" y="1115122"/>
            <a:ext cx="22726185" cy="1015663"/>
          </a:xfrm>
          <a:prstGeom prst="rect">
            <a:avLst/>
          </a:prstGeom>
        </p:spPr>
        <p:txBody>
          <a:bodyPr wrap="square">
            <a:spAutoFit/>
          </a:bodyPr>
          <a:lstStyle/>
          <a:p>
            <a:r>
              <a:rPr lang="en-US" sz="6000" b="1" dirty="0" smtClean="0"/>
              <a:t> </a:t>
            </a:r>
            <a:r>
              <a:rPr lang="en-US" sz="6000" b="1" dirty="0" smtClean="0">
                <a:solidFill>
                  <a:srgbClr val="C00000"/>
                </a:solidFill>
              </a:rPr>
              <a:t>B</a:t>
            </a:r>
            <a:r>
              <a:rPr lang="en-US" sz="6000" b="1" dirty="0" smtClean="0"/>
              <a:t>ug  </a:t>
            </a:r>
            <a:r>
              <a:rPr lang="en-US" sz="6000" b="1" dirty="0" smtClean="0">
                <a:solidFill>
                  <a:srgbClr val="C00000"/>
                </a:solidFill>
              </a:rPr>
              <a:t>L</a:t>
            </a:r>
            <a:r>
              <a:rPr lang="en-US" sz="6000" b="1" dirty="0" smtClean="0"/>
              <a:t>ife </a:t>
            </a:r>
            <a:r>
              <a:rPr lang="en-US" sz="6000" b="1" dirty="0" smtClean="0">
                <a:solidFill>
                  <a:srgbClr val="C00000"/>
                </a:solidFill>
              </a:rPr>
              <a:t>C</a:t>
            </a:r>
            <a:r>
              <a:rPr lang="en-US" sz="6000" b="1" dirty="0" smtClean="0"/>
              <a:t>ycle</a:t>
            </a:r>
          </a:p>
        </p:txBody>
      </p:sp>
      <p:sp>
        <p:nvSpPr>
          <p:cNvPr id="2" name="Dikdörtgen 1"/>
          <p:cNvSpPr/>
          <p:nvPr/>
        </p:nvSpPr>
        <p:spPr>
          <a:xfrm>
            <a:off x="1295398" y="3128313"/>
            <a:ext cx="19237038" cy="8217634"/>
          </a:xfrm>
          <a:prstGeom prst="rect">
            <a:avLst/>
          </a:prstGeom>
        </p:spPr>
        <p:txBody>
          <a:bodyPr wrap="square">
            <a:spAutoFit/>
          </a:bodyPr>
          <a:lstStyle/>
          <a:p>
            <a:pPr algn="l"/>
            <a:r>
              <a:rPr lang="en-US" sz="4400" b="1" dirty="0" smtClean="0"/>
              <a:t>Rejected (Reddedildi):</a:t>
            </a:r>
            <a:r>
              <a:rPr lang="en-US" sz="4400" b="1" dirty="0"/>
              <a:t> </a:t>
            </a:r>
            <a:r>
              <a:rPr lang="en-US" sz="4400" dirty="0"/>
              <a:t> Kusur Developer tarafından meşru bir kusur olarak kabul edilmezse Developer tarafından ‘Reddedildi' olarak işaretlenir.</a:t>
            </a:r>
          </a:p>
          <a:p>
            <a:pPr algn="l"/>
            <a:endParaRPr lang="en-US" sz="4400" dirty="0"/>
          </a:p>
          <a:p>
            <a:pPr algn="l"/>
            <a:r>
              <a:rPr lang="en-US" sz="4400" b="1" dirty="0" smtClean="0"/>
              <a:t>Duplicate (Tekrar):</a:t>
            </a:r>
            <a:r>
              <a:rPr lang="en-US" sz="4400" b="1" dirty="0"/>
              <a:t> </a:t>
            </a:r>
            <a:r>
              <a:rPr lang="en-US" sz="4400" dirty="0"/>
              <a:t> Developer hatayi diğer diger defectlerle aynı bulursa, hata durumu Developer tarafından “cift" olarak değiştirilir.</a:t>
            </a:r>
          </a:p>
          <a:p>
            <a:pPr algn="l"/>
            <a:endParaRPr lang="en-US" sz="4400" dirty="0"/>
          </a:p>
          <a:p>
            <a:pPr algn="l"/>
            <a:r>
              <a:rPr lang="en-US" sz="4400" b="1" dirty="0" smtClean="0"/>
              <a:t>Deferred (Ertelendi):</a:t>
            </a:r>
            <a:r>
              <a:rPr lang="en-US" sz="4400" b="1" dirty="0"/>
              <a:t> </a:t>
            </a:r>
            <a:r>
              <a:rPr lang="en-US" sz="4400" dirty="0"/>
              <a:t> Developer, hatanın çok önemli bir öncelik olmadığını ve sonraki sürümlerde giderilebileceğini düşünüyorsa, hatanin durumunu ‘Ertelenmiş’ olarak değiştirebilir.</a:t>
            </a:r>
          </a:p>
          <a:p>
            <a:pPr algn="l"/>
            <a:endParaRPr lang="en-US" sz="4400" dirty="0"/>
          </a:p>
          <a:p>
            <a:pPr algn="l"/>
            <a:r>
              <a:rPr lang="en-US" sz="4400" b="1" dirty="0"/>
              <a:t>Not a </a:t>
            </a:r>
            <a:r>
              <a:rPr lang="en-US" sz="4400" b="1" dirty="0" smtClean="0"/>
              <a:t>Bug (Bug Degil) </a:t>
            </a:r>
            <a:r>
              <a:rPr lang="en-US" sz="4400" b="1" dirty="0"/>
              <a:t> </a:t>
            </a:r>
            <a:r>
              <a:rPr lang="en-US" sz="4400" dirty="0"/>
              <a:t> Kusurun uygulamanın işlevselliği üzerinde bir etkisi yoksa, kusurun durumu 'Hata Değil' olarak değiştirilir.</a:t>
            </a:r>
          </a:p>
        </p:txBody>
      </p:sp>
      <p:sp>
        <p:nvSpPr>
          <p:cNvPr id="3" name="Dikdörtgen 2"/>
          <p:cNvSpPr/>
          <p:nvPr/>
        </p:nvSpPr>
        <p:spPr>
          <a:xfrm>
            <a:off x="1295398" y="2130785"/>
            <a:ext cx="13977801" cy="769441"/>
          </a:xfrm>
          <a:prstGeom prst="rect">
            <a:avLst/>
          </a:prstGeom>
        </p:spPr>
        <p:txBody>
          <a:bodyPr wrap="none">
            <a:spAutoFit/>
          </a:bodyPr>
          <a:lstStyle/>
          <a:p>
            <a:r>
              <a:rPr lang="en-US" sz="4400" dirty="0" smtClean="0">
                <a:solidFill>
                  <a:srgbClr val="C00000"/>
                </a:solidFill>
              </a:rPr>
              <a:t>B</a:t>
            </a:r>
            <a:r>
              <a:rPr lang="en-US" sz="4400" dirty="0" smtClean="0"/>
              <a:t>ug </a:t>
            </a:r>
            <a:r>
              <a:rPr lang="en-US" sz="4400" dirty="0" smtClean="0">
                <a:solidFill>
                  <a:srgbClr val="C00000"/>
                </a:solidFill>
              </a:rPr>
              <a:t>T</a:t>
            </a:r>
            <a:r>
              <a:rPr lang="en-US" sz="4400" dirty="0" smtClean="0"/>
              <a:t>icket olusturuldugunda </a:t>
            </a:r>
            <a:r>
              <a:rPr lang="en-US" sz="4400" dirty="0" smtClean="0">
                <a:solidFill>
                  <a:srgbClr val="C00000"/>
                </a:solidFill>
              </a:rPr>
              <a:t>D</a:t>
            </a:r>
            <a:r>
              <a:rPr lang="en-US" sz="4400" dirty="0" smtClean="0"/>
              <a:t>eveloper’larin cevaplari</a:t>
            </a:r>
            <a:endParaRPr lang="tr-TR" sz="4400" dirty="0"/>
          </a:p>
        </p:txBody>
      </p:sp>
    </p:spTree>
    <p:extLst>
      <p:ext uri="{BB962C8B-B14F-4D97-AF65-F5344CB8AC3E}">
        <p14:creationId xmlns:p14="http://schemas.microsoft.com/office/powerpoint/2010/main" val="3552056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BUSINESS ANALYST (BA)</a:t>
            </a:r>
            <a:endParaRPr lang="tr-TR" dirty="0"/>
          </a:p>
        </p:txBody>
      </p:sp>
      <p:pic>
        <p:nvPicPr>
          <p:cNvPr id="7"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2124" y="2656809"/>
            <a:ext cx="15037046" cy="9570653"/>
          </a:xfrm>
          <a:prstGeom prst="rect">
            <a:avLst/>
          </a:prstGeom>
        </p:spPr>
      </p:pic>
    </p:spTree>
    <p:extLst>
      <p:ext uri="{BB962C8B-B14F-4D97-AF65-F5344CB8AC3E}">
        <p14:creationId xmlns:p14="http://schemas.microsoft.com/office/powerpoint/2010/main" val="822058704"/>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BUSINESS ANALYST (BA)</a:t>
            </a:r>
            <a:endParaRPr lang="tr-TR" dirty="0"/>
          </a:p>
        </p:txBody>
      </p:sp>
      <p:sp>
        <p:nvSpPr>
          <p:cNvPr id="9" name="İçerik Yer Tutucusu 3"/>
          <p:cNvSpPr txBox="1">
            <a:spLocks/>
          </p:cNvSpPr>
          <p:nvPr/>
        </p:nvSpPr>
        <p:spPr>
          <a:xfrm>
            <a:off x="1093072" y="2656809"/>
            <a:ext cx="21967649" cy="9810253"/>
          </a:xfrm>
          <a:prstGeom prst="rect">
            <a:avLst/>
          </a:prstGeom>
          <a:ln w="12700">
            <a:miter lim="400000"/>
          </a:ln>
        </p:spPr>
        <p:txBody>
          <a:bodyPr wrap="none" lIns="50800" tIns="50800" rIns="50800" bIns="5080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r>
              <a:rPr lang="en-US" sz="4400" b="1" dirty="0"/>
              <a:t> </a:t>
            </a:r>
            <a:r>
              <a:rPr lang="en-US" sz="4400" dirty="0" smtClean="0"/>
              <a:t>•</a:t>
            </a:r>
            <a:r>
              <a:rPr lang="en-US" sz="4400" noProof="1" smtClean="0"/>
              <a:t> A Business Analyst: bir kuruluşu (gerçek veya tuzel kisi) analiz eden </a:t>
            </a:r>
          </a:p>
          <a:p>
            <a:r>
              <a:rPr lang="en-US" sz="4400" noProof="1" smtClean="0"/>
              <a:t>ve süreçlerini ve sistemlerini tasarlayan, iş modelini değerlendiren kişidir</a:t>
            </a:r>
          </a:p>
          <a:p>
            <a:r>
              <a:rPr lang="en-US" sz="4400" noProof="1" smtClean="0"/>
              <a:t>ve teknolojiyle entegrasyonunu sağlar.</a:t>
            </a:r>
          </a:p>
          <a:p>
            <a:endParaRPr lang="en-US" sz="4400" b="1" noProof="1" smtClean="0"/>
          </a:p>
          <a:p>
            <a:r>
              <a:rPr lang="en-US" sz="4400" b="1" noProof="1" smtClean="0"/>
              <a:t>      </a:t>
            </a:r>
            <a:r>
              <a:rPr lang="en-US" sz="4400" b="1" u="sng" noProof="1" smtClean="0"/>
              <a:t>Sorumluluklar</a:t>
            </a:r>
            <a:r>
              <a:rPr lang="en-US" sz="4400" b="1" noProof="1" smtClean="0"/>
              <a:t>: </a:t>
            </a:r>
            <a:endParaRPr lang="en-US" sz="4400" noProof="1" smtClean="0"/>
          </a:p>
          <a:p>
            <a:pPr marL="571500" indent="-571500" algn="l">
              <a:buFont typeface="Arial" panose="020B0604020202020204" pitchFamily="34" charset="0"/>
              <a:buChar char="•"/>
            </a:pPr>
            <a:r>
              <a:rPr lang="en-US" sz="4400" noProof="1" smtClean="0"/>
              <a:t>Business sorunları ve teknoloji çözümleri arasında bir köprü vazivesi görür</a:t>
            </a:r>
          </a:p>
          <a:p>
            <a:pPr marL="571500" indent="-571500" algn="l">
              <a:buFont typeface="Arial" panose="020B0604020202020204" pitchFamily="34" charset="0"/>
              <a:buChar char="•"/>
            </a:pPr>
            <a:r>
              <a:rPr lang="en-US" sz="4400" b="1" noProof="1" smtClean="0">
                <a:solidFill>
                  <a:srgbClr val="FF0000"/>
                </a:solidFill>
              </a:rPr>
              <a:t>Requirements</a:t>
            </a:r>
            <a:r>
              <a:rPr lang="en-US" sz="4400" noProof="1" smtClean="0"/>
              <a:t> yönetimini ve iletişimini sağlar. </a:t>
            </a:r>
          </a:p>
          <a:p>
            <a:pPr marL="571500" indent="-571500" algn="l">
              <a:buFont typeface="Arial" panose="020B0604020202020204" pitchFamily="34" charset="0"/>
              <a:buChar char="•"/>
            </a:pPr>
            <a:r>
              <a:rPr lang="en-US" sz="4400" noProof="1" smtClean="0"/>
              <a:t>Alınan kararların anlaşılır bir dile dökülmesini sağlar. </a:t>
            </a:r>
          </a:p>
          <a:p>
            <a:pPr marL="571500" indent="-571500" algn="l">
              <a:buFont typeface="Arial" panose="020B0604020202020204" pitchFamily="34" charset="0"/>
              <a:buChar char="•"/>
            </a:pPr>
            <a:r>
              <a:rPr lang="en-US" sz="4400" noProof="1" smtClean="0">
                <a:solidFill>
                  <a:srgbClr val="FF0000"/>
                </a:solidFill>
              </a:rPr>
              <a:t>Business Requirement Document (BRD) </a:t>
            </a:r>
            <a:r>
              <a:rPr lang="en-US" sz="4400" noProof="1" smtClean="0"/>
              <a:t>oluşturur </a:t>
            </a:r>
          </a:p>
          <a:p>
            <a:pPr algn="l"/>
            <a:r>
              <a:rPr lang="en-US" sz="4400" noProof="1" smtClean="0"/>
              <a:t>	alınan tum kararların ve gereksinimlerin dokümü</a:t>
            </a:r>
          </a:p>
          <a:p>
            <a:pPr marL="571500" indent="-571500" algn="l">
              <a:buFont typeface="Arial" panose="020B0604020202020204" pitchFamily="34" charset="0"/>
              <a:buChar char="•"/>
            </a:pPr>
            <a:r>
              <a:rPr lang="en-US" sz="4400" noProof="1" smtClean="0">
                <a:solidFill>
                  <a:srgbClr val="FF0000"/>
                </a:solidFill>
              </a:rPr>
              <a:t>Functional Requirement Document (FRD) </a:t>
            </a:r>
            <a:r>
              <a:rPr lang="en-US" sz="4400" noProof="1" smtClean="0"/>
              <a:t>oluşturur  </a:t>
            </a:r>
          </a:p>
          <a:p>
            <a:pPr algn="l"/>
            <a:r>
              <a:rPr lang="en-US" sz="4400" noProof="1" smtClean="0"/>
              <a:t>    yazılımı yapılacak olan bütün maddelerin dokümü</a:t>
            </a:r>
          </a:p>
          <a:p>
            <a:pPr marL="571500" indent="-571500" algn="l">
              <a:buFont typeface="Arial" panose="020B0604020202020204" pitchFamily="34" charset="0"/>
              <a:buChar char="•"/>
            </a:pPr>
            <a:r>
              <a:rPr lang="en-US" sz="4400" noProof="1" smtClean="0"/>
              <a:t>Yeteri kadar Functional Requirement toplandıktan sonra </a:t>
            </a:r>
            <a:r>
              <a:rPr lang="en-US" sz="4400" b="1" noProof="1" smtClean="0"/>
              <a:t>use cases </a:t>
            </a:r>
            <a:r>
              <a:rPr lang="en-US" sz="4400" noProof="1" smtClean="0"/>
              <a:t>oluşturur </a:t>
            </a:r>
          </a:p>
          <a:p>
            <a:pPr marL="571500" indent="-571500" algn="l">
              <a:buFont typeface="Arial" panose="020B0604020202020204" pitchFamily="34" charset="0"/>
              <a:buChar char="•"/>
            </a:pPr>
            <a:r>
              <a:rPr lang="en-US" sz="4400" noProof="1" smtClean="0"/>
              <a:t>Akış şemasını oluşturur</a:t>
            </a:r>
            <a:endParaRPr lang="en-US" sz="4400" noProof="1"/>
          </a:p>
        </p:txBody>
      </p:sp>
    </p:spTree>
    <p:extLst>
      <p:ext uri="{BB962C8B-B14F-4D97-AF65-F5344CB8AC3E}">
        <p14:creationId xmlns:p14="http://schemas.microsoft.com/office/powerpoint/2010/main" val="399761668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BUSINESS ANALYST (BA)</a:t>
            </a:r>
            <a:endParaRPr lang="tr-TR" dirty="0"/>
          </a:p>
        </p:txBody>
      </p:sp>
      <p:sp>
        <p:nvSpPr>
          <p:cNvPr id="9" name="İçerik Yer Tutucusu 3"/>
          <p:cNvSpPr txBox="1">
            <a:spLocks/>
          </p:cNvSpPr>
          <p:nvPr/>
        </p:nvSpPr>
        <p:spPr>
          <a:xfrm>
            <a:off x="1093073" y="2656810"/>
            <a:ext cx="5263122" cy="4702995"/>
          </a:xfrm>
          <a:prstGeom prst="rect">
            <a:avLst/>
          </a:prstGeom>
          <a:ln w="12700">
            <a:miter lim="400000"/>
          </a:ln>
        </p:spPr>
        <p:txBody>
          <a:bodyPr wrap="none" lIns="50800" tIns="50800" rIns="50800" bIns="5080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r>
              <a:rPr lang="en-US" sz="4400" b="1" dirty="0"/>
              <a:t> </a:t>
            </a:r>
            <a:endParaRPr lang="en-US" sz="4400" dirty="0"/>
          </a:p>
        </p:txBody>
      </p:sp>
      <p:pic>
        <p:nvPicPr>
          <p:cNvPr id="3074" name="Picture 2" descr="New Facebook Home Page, New Facebook Tagline Means Too Many Marketing  Meetings At Facebook | TechCrun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3126" y="2656810"/>
            <a:ext cx="15300653" cy="8427502"/>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453481" y="11574966"/>
            <a:ext cx="23053289" cy="646331"/>
          </a:xfrm>
          <a:prstGeom prst="rect">
            <a:avLst/>
          </a:prstGeom>
        </p:spPr>
        <p:txBody>
          <a:bodyPr wrap="square">
            <a:spAutoFit/>
          </a:bodyPr>
          <a:lstStyle/>
          <a:p>
            <a:pPr marL="571500" indent="-571500" algn="l">
              <a:buFont typeface="Arial" panose="020B0604020202020204" pitchFamily="34" charset="0"/>
              <a:buChar char="•"/>
            </a:pPr>
            <a:r>
              <a:rPr lang="en-US" sz="3600" noProof="1" smtClean="0"/>
              <a:t>Functional Requirement Document (FRD) oluşturur  –yazılımı yapılacak olan bütün maddelerin dokümü</a:t>
            </a:r>
            <a:endParaRPr lang="en-US" sz="3600" noProof="1"/>
          </a:p>
        </p:txBody>
      </p:sp>
    </p:spTree>
    <p:extLst>
      <p:ext uri="{BB962C8B-B14F-4D97-AF65-F5344CB8AC3E}">
        <p14:creationId xmlns:p14="http://schemas.microsoft.com/office/powerpoint/2010/main" val="2429732933"/>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BUSINESS ANALYST (BA)</a:t>
            </a:r>
            <a:endParaRPr lang="tr-TR" dirty="0"/>
          </a:p>
        </p:txBody>
      </p:sp>
      <p:sp>
        <p:nvSpPr>
          <p:cNvPr id="9" name="İçerik Yer Tutucusu 3"/>
          <p:cNvSpPr txBox="1">
            <a:spLocks/>
          </p:cNvSpPr>
          <p:nvPr/>
        </p:nvSpPr>
        <p:spPr>
          <a:xfrm>
            <a:off x="1093073" y="2656810"/>
            <a:ext cx="5263122" cy="4702995"/>
          </a:xfrm>
          <a:prstGeom prst="rect">
            <a:avLst/>
          </a:prstGeom>
          <a:ln w="12700">
            <a:miter lim="400000"/>
          </a:ln>
        </p:spPr>
        <p:txBody>
          <a:bodyPr wrap="none" lIns="50800" tIns="50800" rIns="50800" bIns="50800" anchor="b">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r>
              <a:rPr lang="en-US" sz="4400" b="1" dirty="0"/>
              <a:t> </a:t>
            </a:r>
            <a:endParaRPr lang="en-US" sz="4400" dirty="0"/>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9282" y="2656810"/>
            <a:ext cx="18488342" cy="96833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pic>
    </p:spTree>
    <p:extLst>
      <p:ext uri="{BB962C8B-B14F-4D97-AF65-F5344CB8AC3E}">
        <p14:creationId xmlns:p14="http://schemas.microsoft.com/office/powerpoint/2010/main" val="4208272564"/>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5833329" y="2262919"/>
            <a:ext cx="13228394" cy="9961680"/>
          </a:xfrm>
          <a:prstGeom prst="rect">
            <a:avLst/>
          </a:prstGeom>
        </p:spPr>
      </p:pic>
    </p:spTree>
    <p:extLst>
      <p:ext uri="{BB962C8B-B14F-4D97-AF65-F5344CB8AC3E}">
        <p14:creationId xmlns:p14="http://schemas.microsoft.com/office/powerpoint/2010/main" val="34727638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2660340" y="1405053"/>
            <a:ext cx="19307562" cy="1507067"/>
          </a:xfrm>
        </p:spPr>
        <p:txBody>
          <a:bodyPr>
            <a:normAutofit/>
          </a:bodyPr>
          <a:lstStyle/>
          <a:p>
            <a:r>
              <a:rPr lang="en-US" dirty="0" smtClean="0"/>
              <a:t>Bugunku konumuz</a:t>
            </a:r>
            <a:endParaRPr lang="tr-TR" dirty="0"/>
          </a:p>
        </p:txBody>
      </p:sp>
      <p:sp>
        <p:nvSpPr>
          <p:cNvPr id="3" name="Dikdörtgen 2"/>
          <p:cNvSpPr/>
          <p:nvPr/>
        </p:nvSpPr>
        <p:spPr>
          <a:xfrm>
            <a:off x="1650381" y="3970495"/>
            <a:ext cx="21075804" cy="5170646"/>
          </a:xfrm>
          <a:prstGeom prst="rect">
            <a:avLst/>
          </a:prstGeom>
        </p:spPr>
        <p:txBody>
          <a:bodyPr wrap="square">
            <a:spAutoFit/>
          </a:bodyPr>
          <a:lstStyle/>
          <a:p>
            <a:pPr algn="l"/>
            <a:r>
              <a:rPr lang="en-US" sz="6600" dirty="0">
                <a:solidFill>
                  <a:schemeClr val="tx1"/>
                </a:solidFill>
              </a:rPr>
              <a:t>1) </a:t>
            </a:r>
            <a:r>
              <a:rPr lang="en-US" sz="6600" noProof="1" smtClean="0">
                <a:solidFill>
                  <a:schemeClr val="tx1"/>
                </a:solidFill>
              </a:rPr>
              <a:t>SDLC Nedir ?</a:t>
            </a:r>
          </a:p>
          <a:p>
            <a:pPr algn="l"/>
            <a:endParaRPr lang="en-US" sz="6600" noProof="1" smtClean="0">
              <a:solidFill>
                <a:schemeClr val="tx1"/>
              </a:solidFill>
            </a:endParaRPr>
          </a:p>
          <a:p>
            <a:pPr algn="l"/>
            <a:r>
              <a:rPr lang="en-US" sz="6600" noProof="1" smtClean="0">
                <a:solidFill>
                  <a:schemeClr val="tx1"/>
                </a:solidFill>
              </a:rPr>
              <a:t>2) SDLC Takimi kimlerden olusur ve gorevleri nelerdir</a:t>
            </a:r>
          </a:p>
          <a:p>
            <a:pPr algn="l"/>
            <a:endParaRPr lang="en-US" sz="6600" noProof="1" smtClean="0">
              <a:solidFill>
                <a:schemeClr val="tx1"/>
              </a:solidFill>
            </a:endParaRPr>
          </a:p>
          <a:p>
            <a:pPr algn="l"/>
            <a:r>
              <a:rPr lang="en-US" sz="6600" noProof="1" smtClean="0">
                <a:solidFill>
                  <a:schemeClr val="tx1"/>
                </a:solidFill>
              </a:rPr>
              <a:t>3) Kahoot ile genel tekrar</a:t>
            </a:r>
            <a:endParaRPr lang="en-US" sz="6600" noProof="1">
              <a:solidFill>
                <a:schemeClr val="tx1"/>
              </a:solidFill>
            </a:endParaRPr>
          </a:p>
        </p:txBody>
      </p:sp>
    </p:spTree>
    <p:extLst>
      <p:ext uri="{BB962C8B-B14F-4D97-AF65-F5344CB8AC3E}">
        <p14:creationId xmlns:p14="http://schemas.microsoft.com/office/powerpoint/2010/main" val="3166214275"/>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DEVELOPER (DEV) </a:t>
            </a:r>
            <a:endParaRPr lang="tr-TR" dirty="0"/>
          </a:p>
        </p:txBody>
      </p:sp>
      <p:sp>
        <p:nvSpPr>
          <p:cNvPr id="2" name="Dikdörtgen 1"/>
          <p:cNvSpPr/>
          <p:nvPr/>
        </p:nvSpPr>
        <p:spPr>
          <a:xfrm>
            <a:off x="609600" y="2625208"/>
            <a:ext cx="23044289" cy="9325630"/>
          </a:xfrm>
          <a:prstGeom prst="rect">
            <a:avLst/>
          </a:prstGeom>
        </p:spPr>
        <p:txBody>
          <a:bodyPr wrap="square">
            <a:spAutoFit/>
          </a:bodyPr>
          <a:lstStyle/>
          <a:p>
            <a:pPr algn="l"/>
            <a:r>
              <a:rPr lang="en-US" sz="4000" dirty="0"/>
              <a:t> • </a:t>
            </a:r>
            <a:r>
              <a:rPr lang="en-US" sz="4000" noProof="1" smtClean="0"/>
              <a:t>Developer: Tekniği yüksek olur ve </a:t>
            </a:r>
          </a:p>
          <a:p>
            <a:pPr algn="l"/>
            <a:r>
              <a:rPr lang="en-US" sz="4000" noProof="1" smtClean="0"/>
              <a:t>yazılımı yaparak application oluşturur. </a:t>
            </a:r>
          </a:p>
          <a:p>
            <a:pPr algn="l"/>
            <a:endParaRPr lang="en-US" sz="4000" noProof="1" smtClean="0"/>
          </a:p>
          <a:p>
            <a:pPr algn="l"/>
            <a:r>
              <a:rPr lang="en-US" sz="4000" noProof="1" smtClean="0"/>
              <a:t>Daha iyi anlayacagımız manada </a:t>
            </a:r>
          </a:p>
          <a:p>
            <a:pPr algn="l"/>
            <a:r>
              <a:rPr lang="en-US" sz="4000" noProof="1" smtClean="0"/>
              <a:t>code yazan kimsedir.</a:t>
            </a:r>
          </a:p>
          <a:p>
            <a:pPr algn="l"/>
            <a:endParaRPr lang="en-US" sz="4000" noProof="1" smtClean="0"/>
          </a:p>
          <a:p>
            <a:pPr algn="l"/>
            <a:endParaRPr lang="en-US" sz="4000" noProof="1" smtClean="0"/>
          </a:p>
          <a:p>
            <a:pPr algn="l"/>
            <a:r>
              <a:rPr lang="en-US" sz="4000" b="1" noProof="1" smtClean="0"/>
              <a:t> </a:t>
            </a:r>
          </a:p>
          <a:p>
            <a:pPr algn="l"/>
            <a:r>
              <a:rPr lang="en-US" sz="4000" b="1" u="sng" noProof="1" smtClean="0"/>
              <a:t>Sorumluluklar</a:t>
            </a:r>
            <a:r>
              <a:rPr lang="en-US" sz="4000" b="1" noProof="1" smtClean="0"/>
              <a:t>: </a:t>
            </a:r>
          </a:p>
          <a:p>
            <a:pPr marL="571500" indent="-571500" algn="l">
              <a:buFont typeface="Arial" panose="020B0604020202020204" pitchFamily="34" charset="0"/>
              <a:buChar char="•"/>
            </a:pPr>
            <a:r>
              <a:rPr lang="en-US" sz="4000" noProof="1" smtClean="0"/>
              <a:t>Kendilerine aktarılan </a:t>
            </a:r>
          </a:p>
          <a:p>
            <a:pPr algn="l"/>
            <a:r>
              <a:rPr lang="en-US" sz="4000" noProof="1" smtClean="0"/>
              <a:t>    </a:t>
            </a:r>
            <a:r>
              <a:rPr lang="en-US" sz="4000" noProof="1" smtClean="0">
                <a:solidFill>
                  <a:srgbClr val="FF0000"/>
                </a:solidFill>
              </a:rPr>
              <a:t>software requirement dokümanını </a:t>
            </a:r>
            <a:r>
              <a:rPr lang="en-US" sz="4000" noProof="1" smtClean="0"/>
              <a:t>toparlar </a:t>
            </a:r>
          </a:p>
          <a:p>
            <a:pPr algn="l"/>
            <a:r>
              <a:rPr lang="en-US" sz="4000" noProof="1" smtClean="0"/>
              <a:t>   ve gereken application ve programın oluşumunu sağlar</a:t>
            </a:r>
          </a:p>
          <a:p>
            <a:pPr marL="571500" indent="-571500" algn="l">
              <a:buFont typeface="Arial" panose="020B0604020202020204" pitchFamily="34" charset="0"/>
              <a:buChar char="•"/>
            </a:pPr>
            <a:r>
              <a:rPr lang="en-US" sz="4000" noProof="1" smtClean="0"/>
              <a:t>Beklentileri ve gereksinimleri (costumer requirement) karşılayacak yüksek kalitede (</a:t>
            </a:r>
            <a:r>
              <a:rPr lang="en-US" sz="4000" noProof="1" smtClean="0">
                <a:solidFill>
                  <a:srgbClr val="FF0000"/>
                </a:solidFill>
              </a:rPr>
              <a:t>High Quality</a:t>
            </a:r>
            <a:r>
              <a:rPr lang="en-US" sz="4000" noProof="1" smtClean="0"/>
              <a:t>) code yazarlar. </a:t>
            </a:r>
          </a:p>
          <a:p>
            <a:pPr marL="571500" indent="-571500" algn="l">
              <a:buFont typeface="Arial" panose="020B0604020202020204" pitchFamily="34" charset="0"/>
              <a:buChar char="•"/>
            </a:pPr>
            <a:r>
              <a:rPr lang="en-US" sz="4000" noProof="1" smtClean="0"/>
              <a:t>Software dokümanını oluşturur ve önceki dökumanları günceller.</a:t>
            </a:r>
            <a:endParaRPr lang="en-US" sz="4000" noProof="1"/>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3971" y="2625208"/>
            <a:ext cx="10303727" cy="6443381"/>
          </a:xfrm>
          <a:prstGeom prst="rect">
            <a:avLst/>
          </a:prstGeom>
        </p:spPr>
      </p:pic>
    </p:spTree>
    <p:extLst>
      <p:ext uri="{BB962C8B-B14F-4D97-AF65-F5344CB8AC3E}">
        <p14:creationId xmlns:p14="http://schemas.microsoft.com/office/powerpoint/2010/main" val="3454374941"/>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a:t>QUALITY ANALYST (QA)</a:t>
            </a:r>
            <a:endParaRPr lang="tr-TR" dirty="0"/>
          </a:p>
        </p:txBody>
      </p:sp>
      <p:sp>
        <p:nvSpPr>
          <p:cNvPr id="2" name="Dikdörtgen 1"/>
          <p:cNvSpPr/>
          <p:nvPr/>
        </p:nvSpPr>
        <p:spPr>
          <a:xfrm>
            <a:off x="609600" y="2625208"/>
            <a:ext cx="23044289" cy="9633406"/>
          </a:xfrm>
          <a:prstGeom prst="rect">
            <a:avLst/>
          </a:prstGeom>
        </p:spPr>
        <p:txBody>
          <a:bodyPr wrap="square">
            <a:spAutoFit/>
          </a:bodyPr>
          <a:lstStyle/>
          <a:p>
            <a:pPr marL="571500" indent="-571500" algn="l">
              <a:buFont typeface="Arial" panose="020B0604020202020204" pitchFamily="34" charset="0"/>
              <a:buChar char="•"/>
            </a:pPr>
            <a:r>
              <a:rPr lang="en-US" sz="4000" dirty="0"/>
              <a:t> </a:t>
            </a:r>
            <a:r>
              <a:rPr lang="en-US" sz="4000" noProof="1" smtClean="0"/>
              <a:t>Kalite kontrolü sağlayacak şekilde </a:t>
            </a:r>
            <a:r>
              <a:rPr lang="en-US" sz="4000" b="1" noProof="1" smtClean="0">
                <a:solidFill>
                  <a:srgbClr val="FF0000"/>
                </a:solidFill>
              </a:rPr>
              <a:t>Software Testing Life Cycle’</a:t>
            </a:r>
            <a:r>
              <a:rPr lang="en-US" sz="4000" noProof="1" smtClean="0"/>
              <a:t>ın bütün prensiplerini uygulamakla yükümlüdür. </a:t>
            </a:r>
          </a:p>
          <a:p>
            <a:pPr algn="l"/>
            <a:endParaRPr lang="en-US" sz="2800" noProof="1" smtClean="0"/>
          </a:p>
          <a:p>
            <a:pPr marL="571500" indent="-571500" algn="l">
              <a:buFont typeface="Arial" panose="020B0604020202020204" pitchFamily="34" charset="0"/>
              <a:buChar char="•"/>
            </a:pPr>
            <a:r>
              <a:rPr lang="en-US" sz="4000" noProof="1" smtClean="0"/>
              <a:t>Her hangi bir organizasyonun ürünlerini ve hizmetini, beklenen kalite standartlarını karşılayacak şekilde oluşturulmasını sağlar. </a:t>
            </a:r>
          </a:p>
          <a:p>
            <a:pPr algn="l"/>
            <a:endParaRPr lang="en-US" sz="2800" noProof="1" smtClean="0"/>
          </a:p>
          <a:p>
            <a:pPr marL="571500" indent="-571500" algn="l">
              <a:buFont typeface="Arial" panose="020B0604020202020204" pitchFamily="34" charset="0"/>
              <a:buChar char="•"/>
            </a:pPr>
            <a:r>
              <a:rPr lang="en-US" sz="4000" noProof="1" smtClean="0"/>
              <a:t>Oluşturlulan application ın istenilen plan çerçevesinde yapılmasını sağlar. </a:t>
            </a:r>
          </a:p>
          <a:p>
            <a:pPr algn="l"/>
            <a:endParaRPr lang="en-US" sz="2800" noProof="1" smtClean="0"/>
          </a:p>
          <a:p>
            <a:pPr marL="571500" indent="-571500" algn="l">
              <a:buFont typeface="Arial" panose="020B0604020202020204" pitchFamily="34" charset="0"/>
              <a:buChar char="•"/>
            </a:pPr>
            <a:r>
              <a:rPr lang="en-US" sz="4000" noProof="1" smtClean="0"/>
              <a:t>Oluşturlulan application ın </a:t>
            </a:r>
            <a:r>
              <a:rPr lang="en-US" sz="4000" b="1" noProof="1" smtClean="0">
                <a:solidFill>
                  <a:srgbClr val="FF0000"/>
                </a:solidFill>
              </a:rPr>
              <a:t>end-user</a:t>
            </a:r>
            <a:r>
              <a:rPr lang="en-US" sz="4000" b="1" noProof="1" smtClean="0"/>
              <a:t> </a:t>
            </a:r>
            <a:r>
              <a:rPr lang="en-US" sz="4000" noProof="1" smtClean="0"/>
              <a:t>(son kullanıcılar) ların ve business temsilcilerinin  beklentilerini karşılayacak seviyede olmasını sağlarlar. </a:t>
            </a:r>
          </a:p>
          <a:p>
            <a:pPr algn="l"/>
            <a:endParaRPr lang="en-US" sz="2800" noProof="1" smtClean="0"/>
          </a:p>
          <a:p>
            <a:pPr marL="571500" indent="-571500" algn="l">
              <a:buFont typeface="Arial" panose="020B0604020202020204" pitchFamily="34" charset="0"/>
              <a:buChar char="•"/>
            </a:pPr>
            <a:r>
              <a:rPr lang="en-US" sz="4000" noProof="1" smtClean="0"/>
              <a:t>Application daki hatalar Quality Analyst tarafından bulunmalıdır ki Developer lar bulunan hataların üzerinde calışıp sorun teşkil etmeyecek ürün ortaya koyabilsinler (minimum seviyede bug). </a:t>
            </a:r>
          </a:p>
          <a:p>
            <a:pPr algn="l"/>
            <a:endParaRPr lang="en-US" sz="2800" noProof="1" smtClean="0"/>
          </a:p>
          <a:p>
            <a:pPr marL="571500" indent="-571500" algn="l">
              <a:buFont typeface="Arial" panose="020B0604020202020204" pitchFamily="34" charset="0"/>
              <a:buChar char="•"/>
            </a:pPr>
            <a:r>
              <a:rPr lang="en-US" sz="4000" noProof="1" smtClean="0"/>
              <a:t>Testing yapılmasının amacı her hangi bir application da oluşabilecek hataların ortaya cıkarılmasıdır.</a:t>
            </a:r>
            <a:endParaRPr lang="en-US" sz="4000" noProof="1"/>
          </a:p>
        </p:txBody>
      </p:sp>
    </p:spTree>
    <p:extLst>
      <p:ext uri="{BB962C8B-B14F-4D97-AF65-F5344CB8AC3E}">
        <p14:creationId xmlns:p14="http://schemas.microsoft.com/office/powerpoint/2010/main" val="1358662348"/>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Unvan 1"/>
          <p:cNvSpPr>
            <a:spLocks noGrp="1"/>
          </p:cNvSpPr>
          <p:nvPr>
            <p:ph type="title"/>
          </p:nvPr>
        </p:nvSpPr>
        <p:spPr>
          <a:xfrm>
            <a:off x="4157736" y="1405054"/>
            <a:ext cx="15691434" cy="1051034"/>
          </a:xfrm>
        </p:spPr>
        <p:txBody>
          <a:bodyPr>
            <a:normAutofit fontScale="90000"/>
          </a:bodyPr>
          <a:lstStyle/>
          <a:p>
            <a:r>
              <a:rPr lang="en-US" dirty="0" smtClean="0"/>
              <a:t>OZET</a:t>
            </a:r>
            <a:endParaRPr lang="tr-TR" dirty="0"/>
          </a:p>
        </p:txBody>
      </p:sp>
      <p:sp>
        <p:nvSpPr>
          <p:cNvPr id="2" name="Dikdörtgen 1"/>
          <p:cNvSpPr/>
          <p:nvPr/>
        </p:nvSpPr>
        <p:spPr>
          <a:xfrm>
            <a:off x="609600" y="2625208"/>
            <a:ext cx="23044289" cy="8710077"/>
          </a:xfrm>
          <a:prstGeom prst="rect">
            <a:avLst/>
          </a:prstGeom>
        </p:spPr>
        <p:txBody>
          <a:bodyPr wrap="square">
            <a:spAutoFit/>
          </a:bodyPr>
          <a:lstStyle/>
          <a:p>
            <a:pPr marL="571500" indent="-571500" algn="l">
              <a:buFont typeface="Arial" panose="020B0604020202020204" pitchFamily="34" charset="0"/>
              <a:buChar char="•"/>
            </a:pPr>
            <a:r>
              <a:rPr lang="en-US" sz="4000" dirty="0" smtClean="0"/>
              <a:t>SDLC    	</a:t>
            </a:r>
            <a:r>
              <a:rPr lang="en-US" sz="4000" noProof="1" smtClean="0"/>
              <a:t>=&gt; Software Development Life Cycle </a:t>
            </a:r>
          </a:p>
          <a:p>
            <a:pPr lvl="2" indent="0" algn="l"/>
            <a:r>
              <a:rPr lang="en-US" sz="4000" noProof="1" smtClean="0"/>
              <a:t>								=&gt; Yazılım geliştirme yaşam dongüsü </a:t>
            </a:r>
          </a:p>
          <a:p>
            <a:pPr marL="571500" indent="-571500" algn="l">
              <a:buFont typeface="Arial" panose="020B0604020202020204" pitchFamily="34" charset="0"/>
              <a:buChar char="•"/>
            </a:pPr>
            <a:r>
              <a:rPr lang="en-US" sz="4000" noProof="1" smtClean="0"/>
              <a:t>PM       		=&gt;	Project Manager </a:t>
            </a:r>
          </a:p>
          <a:p>
            <a:pPr lvl="1" indent="0" algn="l"/>
            <a:r>
              <a:rPr lang="en-US" sz="4000" noProof="1" smtClean="0"/>
              <a:t>								=&gt; Projeyi yöneten kimse</a:t>
            </a:r>
          </a:p>
          <a:p>
            <a:pPr marL="571500" indent="-571500" algn="l">
              <a:buFont typeface="Arial" panose="020B0604020202020204" pitchFamily="34" charset="0"/>
              <a:buChar char="•"/>
            </a:pPr>
            <a:r>
              <a:rPr lang="en-US" sz="4000" noProof="1" smtClean="0"/>
              <a:t>BA       		=&gt;	Business Analyst </a:t>
            </a:r>
          </a:p>
          <a:p>
            <a:pPr lvl="1" indent="0" algn="l"/>
            <a:r>
              <a:rPr lang="en-US" sz="4000" noProof="1" smtClean="0"/>
              <a:t>								=&gt; Business sorunları ve teknoloji çözümleri arasında bir köprü	vazivesi görür</a:t>
            </a:r>
          </a:p>
          <a:p>
            <a:pPr marL="571500" indent="-571500" algn="l">
              <a:buFont typeface="Arial" panose="020B0604020202020204" pitchFamily="34" charset="0"/>
              <a:buChar char="•"/>
            </a:pPr>
            <a:r>
              <a:rPr lang="en-US" sz="4000" noProof="1" smtClean="0"/>
              <a:t>Dev    	 		=&gt;	Developer  </a:t>
            </a:r>
          </a:p>
          <a:p>
            <a:pPr lvl="1" indent="0" algn="l"/>
            <a:r>
              <a:rPr lang="en-US" sz="4000" noProof="1" smtClean="0"/>
              <a:t>								=&gt; Yazılım yapan kimse</a:t>
            </a:r>
          </a:p>
          <a:p>
            <a:pPr marL="571500" indent="-571500" algn="l">
              <a:buFont typeface="Arial" panose="020B0604020202020204" pitchFamily="34" charset="0"/>
              <a:buChar char="•"/>
            </a:pPr>
            <a:r>
              <a:rPr lang="en-US" sz="4000" noProof="1" smtClean="0"/>
              <a:t>QA       		=&gt;	Quality Analyst  </a:t>
            </a:r>
          </a:p>
          <a:p>
            <a:pPr lvl="1" indent="0" algn="l"/>
            <a:r>
              <a:rPr lang="en-US" sz="4000" noProof="1" smtClean="0"/>
              <a:t>								=&gt; Kalite kontrolü sağlayan kimse (biz)</a:t>
            </a:r>
          </a:p>
          <a:p>
            <a:pPr marL="571500" indent="-571500" algn="l">
              <a:buFont typeface="Arial" panose="020B0604020202020204" pitchFamily="34" charset="0"/>
              <a:buChar char="•"/>
            </a:pPr>
            <a:r>
              <a:rPr lang="en-US" sz="4000" noProof="1" smtClean="0"/>
              <a:t>BRD      	=&gt;	Business Requirement Document </a:t>
            </a:r>
          </a:p>
          <a:p>
            <a:pPr lvl="2" indent="0" algn="l"/>
            <a:r>
              <a:rPr lang="en-US" sz="4000" noProof="1" smtClean="0"/>
              <a:t>								=&gt; Business ın tum beklentilerini karşılayan doküman </a:t>
            </a:r>
          </a:p>
          <a:p>
            <a:pPr marL="571500" indent="-571500" algn="l">
              <a:buFont typeface="Arial" panose="020B0604020202020204" pitchFamily="34" charset="0"/>
              <a:buChar char="•"/>
            </a:pPr>
            <a:r>
              <a:rPr lang="en-US" sz="4000" noProof="1" smtClean="0"/>
              <a:t>FRD      	=&gt;	Functional Requirement Document </a:t>
            </a:r>
          </a:p>
          <a:p>
            <a:pPr lvl="1" indent="0" algn="l"/>
            <a:r>
              <a:rPr lang="en-US" sz="4000" noProof="1" smtClean="0"/>
              <a:t>								=&gt; Doğrudan yazılımda kullanılacak doküman  </a:t>
            </a:r>
            <a:endParaRPr lang="en-US" sz="4000" noProof="1"/>
          </a:p>
        </p:txBody>
      </p:sp>
    </p:spTree>
    <p:extLst>
      <p:ext uri="{BB962C8B-B14F-4D97-AF65-F5344CB8AC3E}">
        <p14:creationId xmlns:p14="http://schemas.microsoft.com/office/powerpoint/2010/main" val="709043316"/>
      </p:ext>
    </p:extLst>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Set Up?…"/>
          <p:cNvSpPr txBox="1">
            <a:spLocks noGrp="1"/>
          </p:cNvSpPr>
          <p:nvPr>
            <p:ph type="body" sz="half" idx="1"/>
          </p:nvPr>
        </p:nvSpPr>
        <p:spPr>
          <a:xfrm>
            <a:off x="1842477" y="1676400"/>
            <a:ext cx="20207127" cy="10984523"/>
          </a:xfrm>
          <a:prstGeom prst="rect">
            <a:avLst/>
          </a:prstGeom>
        </p:spPr>
        <p:txBody>
          <a:bodyPr>
            <a:normAutofit/>
          </a:bodyPr>
          <a:lstStyle/>
          <a:p>
            <a:pPr marL="0" indent="0" algn="ctr">
              <a:buNone/>
            </a:pPr>
            <a:r>
              <a:rPr lang="en-US" sz="8800" dirty="0">
                <a:solidFill>
                  <a:srgbClr val="FF0000"/>
                </a:solidFill>
              </a:rPr>
              <a:t>SDLC</a:t>
            </a:r>
            <a:r>
              <a:rPr lang="en-US" sz="2000" dirty="0"/>
              <a:t/>
            </a:r>
            <a:br>
              <a:rPr lang="en-US" sz="2000" dirty="0"/>
            </a:br>
            <a:r>
              <a:rPr lang="en-US" sz="6000" dirty="0" smtClean="0"/>
              <a:t>Software Development</a:t>
            </a:r>
            <a:r>
              <a:rPr lang="en-US" sz="6000" dirty="0"/>
              <a:t/>
            </a:r>
            <a:br>
              <a:rPr lang="en-US" sz="6000" dirty="0"/>
            </a:br>
            <a:r>
              <a:rPr lang="en-US" sz="6000" dirty="0" smtClean="0"/>
              <a:t>Life Cycle</a:t>
            </a:r>
          </a:p>
          <a:p>
            <a:pPr marL="0" indent="0" algn="ctr">
              <a:buNone/>
            </a:pPr>
            <a:endParaRPr lang="en-US" sz="6000" dirty="0" smtClean="0"/>
          </a:p>
          <a:p>
            <a:pPr marL="0" indent="0" algn="ctr">
              <a:spcBef>
                <a:spcPts val="1200"/>
              </a:spcBef>
              <a:buNone/>
            </a:pPr>
            <a:r>
              <a:rPr lang="en-US" sz="6000" dirty="0" smtClean="0"/>
              <a:t>Gun 2</a:t>
            </a:r>
          </a:p>
          <a:p>
            <a:pPr marL="0" indent="0" algn="ctr">
              <a:spcBef>
                <a:spcPts val="1200"/>
              </a:spcBef>
              <a:buNone/>
            </a:pPr>
            <a:r>
              <a:rPr lang="en-US" sz="6000" dirty="0" smtClean="0"/>
              <a:t>19 </a:t>
            </a:r>
            <a:r>
              <a:rPr lang="en-US" sz="6000" noProof="1" smtClean="0"/>
              <a:t>ekim</a:t>
            </a:r>
            <a:r>
              <a:rPr lang="en-US" sz="6000" dirty="0" smtClean="0"/>
              <a:t> 2020</a:t>
            </a:r>
          </a:p>
          <a:p>
            <a:pPr marL="0" indent="0" algn="ctr">
              <a:buNone/>
            </a:pPr>
            <a:endParaRPr lang="en-US" sz="6000" dirty="0" smtClean="0"/>
          </a:p>
          <a:p>
            <a:pPr marL="0" indent="0" algn="ctr">
              <a:spcBef>
                <a:spcPts val="1200"/>
              </a:spcBef>
              <a:buNone/>
            </a:pPr>
            <a:r>
              <a:rPr lang="en-US" sz="6600" noProof="1" smtClean="0">
                <a:solidFill>
                  <a:srgbClr val="FF0000"/>
                </a:solidFill>
              </a:rPr>
              <a:t>SDLC PHASSES - </a:t>
            </a:r>
            <a:r>
              <a:rPr lang="en-US" sz="6600" noProof="1" smtClean="0"/>
              <a:t>SDLC ASAMALARI</a:t>
            </a:r>
          </a:p>
          <a:p>
            <a:pPr marL="0" indent="0" algn="ctr">
              <a:spcBef>
                <a:spcPts val="1200"/>
              </a:spcBef>
              <a:buNone/>
            </a:pPr>
            <a:r>
              <a:rPr lang="en-US" sz="6600" noProof="1" smtClean="0"/>
              <a:t>WATERFALL METHODOLGY</a:t>
            </a:r>
            <a:endParaRPr lang="en-US" sz="6600" noProof="1"/>
          </a:p>
          <a:p>
            <a:endParaRPr lang="en-US" sz="1050" noProof="1"/>
          </a:p>
        </p:txBody>
      </p:sp>
    </p:spTree>
    <p:extLst>
      <p:ext uri="{BB962C8B-B14F-4D97-AF65-F5344CB8AC3E}">
        <p14:creationId xmlns:p14="http://schemas.microsoft.com/office/powerpoint/2010/main" val="3254751193"/>
      </p:ext>
    </p:extLst>
  </p:cSld>
  <p:clrMapOvr>
    <a:masterClrMapping/>
  </p:clrMapOvr>
  <p:transition spd="med"/>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nvan 1"/>
          <p:cNvSpPr>
            <a:spLocks noGrp="1"/>
          </p:cNvSpPr>
          <p:nvPr>
            <p:ph type="title"/>
          </p:nvPr>
        </p:nvSpPr>
        <p:spPr>
          <a:xfrm>
            <a:off x="2660340" y="1405053"/>
            <a:ext cx="19307562" cy="1507067"/>
          </a:xfrm>
        </p:spPr>
        <p:txBody>
          <a:bodyPr>
            <a:normAutofit/>
          </a:bodyPr>
          <a:lstStyle/>
          <a:p>
            <a:r>
              <a:rPr lang="en-US" noProof="1" smtClean="0"/>
              <a:t>Sdlc nedir</a:t>
            </a:r>
            <a:endParaRPr lang="en-US" noProof="1"/>
          </a:p>
        </p:txBody>
      </p:sp>
      <p:sp>
        <p:nvSpPr>
          <p:cNvPr id="5" name="Dikdörtgen 4"/>
          <p:cNvSpPr/>
          <p:nvPr/>
        </p:nvSpPr>
        <p:spPr>
          <a:xfrm>
            <a:off x="1650381" y="3970494"/>
            <a:ext cx="21666819" cy="7201972"/>
          </a:xfrm>
          <a:prstGeom prst="rect">
            <a:avLst/>
          </a:prstGeom>
        </p:spPr>
        <p:txBody>
          <a:bodyPr wrap="square">
            <a:spAutoFit/>
          </a:bodyPr>
          <a:lstStyle/>
          <a:p>
            <a:pPr algn="l"/>
            <a:r>
              <a:rPr lang="en-US" sz="6600" b="1" dirty="0" smtClean="0">
                <a:solidFill>
                  <a:srgbClr val="FF0000"/>
                </a:solidFill>
              </a:rPr>
              <a:t>SDLC</a:t>
            </a:r>
            <a:r>
              <a:rPr lang="en-US" sz="6600" dirty="0" smtClean="0">
                <a:solidFill>
                  <a:schemeClr val="tx1"/>
                </a:solidFill>
              </a:rPr>
              <a:t> : </a:t>
            </a:r>
            <a:r>
              <a:rPr lang="en-US" sz="6600" noProof="1" smtClean="0">
                <a:solidFill>
                  <a:srgbClr val="FF0000"/>
                </a:solidFill>
              </a:rPr>
              <a:t>S</a:t>
            </a:r>
            <a:r>
              <a:rPr lang="en-US" sz="6600" noProof="1" smtClean="0">
                <a:solidFill>
                  <a:schemeClr val="tx1"/>
                </a:solidFill>
              </a:rPr>
              <a:t>oftaware </a:t>
            </a:r>
            <a:r>
              <a:rPr lang="en-US" sz="6600" noProof="1" smtClean="0">
                <a:solidFill>
                  <a:srgbClr val="FF0000"/>
                </a:solidFill>
              </a:rPr>
              <a:t>D</a:t>
            </a:r>
            <a:r>
              <a:rPr lang="en-US" sz="6600" noProof="1" smtClean="0">
                <a:solidFill>
                  <a:schemeClr val="tx1"/>
                </a:solidFill>
              </a:rPr>
              <a:t>evelopment </a:t>
            </a:r>
            <a:r>
              <a:rPr lang="en-US" sz="6600" noProof="1" smtClean="0">
                <a:solidFill>
                  <a:srgbClr val="FF0000"/>
                </a:solidFill>
              </a:rPr>
              <a:t>L</a:t>
            </a:r>
            <a:r>
              <a:rPr lang="en-US" sz="6600" noProof="1" smtClean="0">
                <a:solidFill>
                  <a:schemeClr val="tx1"/>
                </a:solidFill>
              </a:rPr>
              <a:t>ife </a:t>
            </a:r>
            <a:r>
              <a:rPr lang="en-US" sz="6600" noProof="1" smtClean="0">
                <a:solidFill>
                  <a:srgbClr val="FF0000"/>
                </a:solidFill>
              </a:rPr>
              <a:t>C</a:t>
            </a:r>
            <a:r>
              <a:rPr lang="en-US" sz="6600" noProof="1" smtClean="0">
                <a:solidFill>
                  <a:schemeClr val="tx1"/>
                </a:solidFill>
              </a:rPr>
              <a:t>ycle</a:t>
            </a:r>
          </a:p>
          <a:p>
            <a:pPr algn="l"/>
            <a:r>
              <a:rPr lang="en-US" sz="6600" noProof="1" smtClean="0">
                <a:solidFill>
                  <a:schemeClr val="tx1"/>
                </a:solidFill>
              </a:rPr>
              <a:t>            Yazilim Gelistirme Yasam Dongusu</a:t>
            </a:r>
          </a:p>
          <a:p>
            <a:pPr algn="l"/>
            <a:endParaRPr lang="en-US" sz="6600" dirty="0">
              <a:solidFill>
                <a:schemeClr val="tx1"/>
              </a:solidFill>
            </a:endParaRPr>
          </a:p>
          <a:p>
            <a:pPr algn="l"/>
            <a:r>
              <a:rPr lang="en-US" sz="4400" b="1" dirty="0" smtClean="0">
                <a:solidFill>
                  <a:schemeClr val="tx1"/>
                </a:solidFill>
              </a:rPr>
              <a:t>	</a:t>
            </a:r>
            <a:r>
              <a:rPr lang="en-US" sz="4400" b="1" noProof="1" smtClean="0">
                <a:solidFill>
                  <a:schemeClr val="tx1"/>
                </a:solidFill>
              </a:rPr>
              <a:t>	Y</a:t>
            </a:r>
            <a:r>
              <a:rPr lang="en-US" sz="4400" noProof="1" smtClean="0"/>
              <a:t>azılım endüstrisi tarafından </a:t>
            </a:r>
            <a:r>
              <a:rPr lang="en-US" sz="4400" noProof="1" smtClean="0">
                <a:solidFill>
                  <a:srgbClr val="FF0000"/>
                </a:solidFill>
              </a:rPr>
              <a:t>yüksek kaliteli </a:t>
            </a:r>
            <a:r>
              <a:rPr lang="en-US" sz="4400" noProof="1" smtClean="0"/>
              <a:t>yazılım tasarlamak, geliştirmek ve test etmek için kullanılan bir süreçtir. </a:t>
            </a:r>
          </a:p>
          <a:p>
            <a:pPr algn="l"/>
            <a:endParaRPr lang="en-US" sz="4400" dirty="0" smtClean="0"/>
          </a:p>
          <a:p>
            <a:pPr algn="l"/>
            <a:r>
              <a:rPr lang="en-US" sz="4400" dirty="0"/>
              <a:t>	</a:t>
            </a:r>
            <a:r>
              <a:rPr lang="en-US" sz="4400" dirty="0" smtClean="0"/>
              <a:t>	</a:t>
            </a:r>
            <a:r>
              <a:rPr lang="en-US" sz="4400" dirty="0" smtClean="0">
                <a:solidFill>
                  <a:srgbClr val="FF0000"/>
                </a:solidFill>
              </a:rPr>
              <a:t>M</a:t>
            </a:r>
            <a:r>
              <a:rPr lang="tr-TR" sz="4400" noProof="1" smtClean="0">
                <a:solidFill>
                  <a:srgbClr val="FF0000"/>
                </a:solidFill>
              </a:rPr>
              <a:t>üşteri</a:t>
            </a:r>
            <a:r>
              <a:rPr lang="tr-TR" sz="4400" dirty="0" smtClean="0">
                <a:solidFill>
                  <a:srgbClr val="FF0000"/>
                </a:solidFill>
              </a:rPr>
              <a:t> beklentilerini </a:t>
            </a:r>
            <a:r>
              <a:rPr lang="tr-TR" sz="4400" dirty="0"/>
              <a:t>karşılayan veya </a:t>
            </a:r>
            <a:r>
              <a:rPr lang="tr-TR" sz="4400" dirty="0" smtClean="0"/>
              <a:t>beklentilerin</a:t>
            </a:r>
            <a:r>
              <a:rPr lang="en-US" sz="4400" dirty="0" smtClean="0"/>
              <a:t> </a:t>
            </a:r>
            <a:r>
              <a:rPr lang="tr-TR" sz="4400" dirty="0" smtClean="0"/>
              <a:t>de </a:t>
            </a:r>
            <a:r>
              <a:rPr lang="tr-TR" sz="4400" dirty="0"/>
              <a:t>ötesinde bir ürün ortaya koyan</a:t>
            </a:r>
            <a:r>
              <a:rPr lang="en-US" sz="4400" dirty="0"/>
              <a:t>,</a:t>
            </a:r>
            <a:r>
              <a:rPr lang="tr-TR" sz="4400" dirty="0"/>
              <a:t> </a:t>
            </a:r>
            <a:r>
              <a:rPr lang="tr-TR" sz="4400" dirty="0" smtClean="0"/>
              <a:t>öngörülen </a:t>
            </a:r>
            <a:r>
              <a:rPr lang="tr-TR" sz="4400" dirty="0"/>
              <a:t>zaman içerisinde tamamlanan ve maliyeti </a:t>
            </a:r>
            <a:r>
              <a:rPr lang="en-US" sz="4400" dirty="0"/>
              <a:t>(</a:t>
            </a:r>
            <a:r>
              <a:rPr lang="tr-TR" sz="4400" dirty="0"/>
              <a:t>bütçe</a:t>
            </a:r>
            <a:r>
              <a:rPr lang="en-US" sz="4400" dirty="0"/>
              <a:t>)</a:t>
            </a:r>
            <a:r>
              <a:rPr lang="tr-TR" sz="4400" dirty="0"/>
              <a:t> doğru bir şekilde</a:t>
            </a:r>
            <a:r>
              <a:rPr lang="en-US" sz="4400" dirty="0"/>
              <a:t> </a:t>
            </a:r>
            <a:r>
              <a:rPr lang="tr-TR" sz="4400" dirty="0"/>
              <a:t>hesaplanan </a:t>
            </a:r>
            <a:r>
              <a:rPr lang="tr-TR" sz="4400" dirty="0" smtClean="0"/>
              <a:t>yazılım </a:t>
            </a:r>
            <a:r>
              <a:rPr lang="tr-TR" sz="4400" dirty="0"/>
              <a:t>üretmeyi amaçlar.</a:t>
            </a:r>
            <a:endParaRPr lang="en-US" sz="4400" dirty="0"/>
          </a:p>
        </p:txBody>
      </p:sp>
    </p:spTree>
    <p:extLst>
      <p:ext uri="{BB962C8B-B14F-4D97-AF65-F5344CB8AC3E}">
        <p14:creationId xmlns:p14="http://schemas.microsoft.com/office/powerpoint/2010/main" val="2638473271"/>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www.arassoft.com.tr/images/yazilim-geli%C5%9Ftirme-s%C3%BCre%C3%A7leri-ca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3688" y="2963197"/>
            <a:ext cx="9414657" cy="9414657"/>
          </a:xfrm>
          <a:prstGeom prst="rect">
            <a:avLst/>
          </a:prstGeom>
          <a:noFill/>
          <a:extLst>
            <a:ext uri="{909E8E84-426E-40DD-AFC4-6F175D3DCCD1}">
              <a14:hiddenFill xmlns:a14="http://schemas.microsoft.com/office/drawing/2010/main">
                <a:solidFill>
                  <a:srgbClr val="FFFFFF"/>
                </a:solidFill>
              </a14:hiddenFill>
            </a:ext>
          </a:extLst>
        </p:spPr>
      </p:pic>
      <p:sp>
        <p:nvSpPr>
          <p:cNvPr id="4" name="Unvan 1"/>
          <p:cNvSpPr>
            <a:spLocks noGrp="1"/>
          </p:cNvSpPr>
          <p:nvPr>
            <p:ph type="title"/>
          </p:nvPr>
        </p:nvSpPr>
        <p:spPr>
          <a:xfrm>
            <a:off x="2575033" y="1066946"/>
            <a:ext cx="19833021" cy="2810108"/>
          </a:xfrm>
        </p:spPr>
        <p:txBody>
          <a:bodyPr>
            <a:normAutofit fontScale="90000"/>
          </a:bodyPr>
          <a:lstStyle/>
          <a:p>
            <a:pPr algn="ctr"/>
            <a:r>
              <a:rPr lang="en-US" dirty="0" smtClean="0"/>
              <a:t>SOFTWARE DEVOLOPMENT PHASES</a:t>
            </a:r>
            <a:br>
              <a:rPr lang="en-US" dirty="0" smtClean="0"/>
            </a:br>
            <a:r>
              <a:rPr lang="en-US" dirty="0" smtClean="0"/>
              <a:t>YAZILIM GELISTIRME ASAMALARI</a:t>
            </a:r>
            <a:endParaRPr lang="tr-TR" dirty="0"/>
          </a:p>
        </p:txBody>
      </p:sp>
    </p:spTree>
    <p:extLst>
      <p:ext uri="{BB962C8B-B14F-4D97-AF65-F5344CB8AC3E}">
        <p14:creationId xmlns:p14="http://schemas.microsoft.com/office/powerpoint/2010/main" val="3178645888"/>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4638225" y="3233855"/>
            <a:ext cx="15166341" cy="9280974"/>
          </a:xfrm>
          <a:prstGeom prst="rect">
            <a:avLst/>
          </a:prstGeom>
        </p:spPr>
      </p:pic>
      <p:sp>
        <p:nvSpPr>
          <p:cNvPr id="4" name="Unvan 1"/>
          <p:cNvSpPr>
            <a:spLocks noGrp="1"/>
          </p:cNvSpPr>
          <p:nvPr>
            <p:ph type="title"/>
          </p:nvPr>
        </p:nvSpPr>
        <p:spPr>
          <a:xfrm>
            <a:off x="2575033" y="1245366"/>
            <a:ext cx="19833021" cy="2810108"/>
          </a:xfrm>
        </p:spPr>
        <p:txBody>
          <a:bodyPr>
            <a:normAutofit fontScale="90000"/>
          </a:bodyPr>
          <a:lstStyle/>
          <a:p>
            <a:pPr algn="ctr"/>
            <a:r>
              <a:rPr lang="en-US" dirty="0" smtClean="0"/>
              <a:t>SOFTWARE DEVOLOPMENT PHASES</a:t>
            </a:r>
            <a:br>
              <a:rPr lang="en-US" dirty="0" smtClean="0"/>
            </a:br>
            <a:r>
              <a:rPr lang="en-US" dirty="0" smtClean="0"/>
              <a:t>YAZILIM GELISTIRME ASAMALARI</a:t>
            </a:r>
            <a:endParaRPr lang="tr-TR" dirty="0"/>
          </a:p>
        </p:txBody>
      </p:sp>
    </p:spTree>
    <p:extLst>
      <p:ext uri="{BB962C8B-B14F-4D97-AF65-F5344CB8AC3E}">
        <p14:creationId xmlns:p14="http://schemas.microsoft.com/office/powerpoint/2010/main" val="3844664065"/>
      </p:ext>
    </p:extLst>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054100" y="3367668"/>
            <a:ext cx="22720300" cy="9129132"/>
          </a:xfrm>
        </p:spPr>
        <p:txBody>
          <a:bodyPr>
            <a:noAutofit/>
          </a:bodyPr>
          <a:lstStyle/>
          <a:p>
            <a:pPr marL="0" indent="0">
              <a:lnSpc>
                <a:spcPct val="120000"/>
              </a:lnSpc>
              <a:spcBef>
                <a:spcPts val="0"/>
              </a:spcBef>
              <a:buNone/>
            </a:pPr>
            <a:r>
              <a:rPr lang="en-US" sz="4000" b="0" dirty="0" smtClean="0"/>
              <a:t>Stage </a:t>
            </a:r>
            <a:r>
              <a:rPr lang="en-US" sz="4000" b="0" dirty="0"/>
              <a:t>1: </a:t>
            </a:r>
            <a:r>
              <a:rPr lang="en-US" sz="4000" b="0" dirty="0" smtClean="0"/>
              <a:t>	Planning </a:t>
            </a:r>
            <a:r>
              <a:rPr lang="en-US" sz="4000" b="0" dirty="0"/>
              <a:t>and Requirement Analysis </a:t>
            </a:r>
          </a:p>
          <a:p>
            <a:pPr marL="0" indent="0">
              <a:lnSpc>
                <a:spcPct val="120000"/>
              </a:lnSpc>
              <a:spcBef>
                <a:spcPts val="0"/>
              </a:spcBef>
              <a:buNone/>
            </a:pPr>
            <a:r>
              <a:rPr lang="en-US" sz="4000" b="0" dirty="0" smtClean="0"/>
              <a:t>						</a:t>
            </a:r>
            <a:r>
              <a:rPr lang="en-US" sz="4000" b="0" noProof="1" smtClean="0"/>
              <a:t>(Planlama ve İhtiyaç Analizi)</a:t>
            </a:r>
          </a:p>
          <a:p>
            <a:pPr marL="0" indent="0">
              <a:lnSpc>
                <a:spcPct val="120000"/>
              </a:lnSpc>
              <a:spcBef>
                <a:spcPts val="0"/>
              </a:spcBef>
              <a:buNone/>
            </a:pPr>
            <a:r>
              <a:rPr lang="en-US" sz="4000" b="0" dirty="0" smtClean="0"/>
              <a:t>		 			</a:t>
            </a:r>
            <a:r>
              <a:rPr lang="en-US" sz="4000" b="0" dirty="0" smtClean="0">
                <a:solidFill>
                  <a:srgbClr val="C00000"/>
                </a:solidFill>
              </a:rPr>
              <a:t>Stage </a:t>
            </a:r>
            <a:r>
              <a:rPr lang="en-US" sz="4000" b="0" dirty="0">
                <a:solidFill>
                  <a:srgbClr val="C00000"/>
                </a:solidFill>
              </a:rPr>
              <a:t>2: </a:t>
            </a:r>
            <a:r>
              <a:rPr lang="en-US" sz="4000" b="0" dirty="0" smtClean="0">
                <a:solidFill>
                  <a:srgbClr val="C00000"/>
                </a:solidFill>
              </a:rPr>
              <a:t>	Defining </a:t>
            </a:r>
            <a:r>
              <a:rPr lang="en-US" sz="4000" b="0" dirty="0">
                <a:solidFill>
                  <a:srgbClr val="C00000"/>
                </a:solidFill>
              </a:rPr>
              <a:t>Requirements </a:t>
            </a:r>
          </a:p>
          <a:p>
            <a:pPr marL="0" indent="0">
              <a:lnSpc>
                <a:spcPct val="120000"/>
              </a:lnSpc>
              <a:spcBef>
                <a:spcPts val="0"/>
              </a:spcBef>
              <a:buNone/>
            </a:pPr>
            <a:r>
              <a:rPr lang="en-US" sz="4000" b="0" dirty="0" smtClean="0">
                <a:solidFill>
                  <a:srgbClr val="C00000"/>
                </a:solidFill>
              </a:rPr>
              <a:t>							 				</a:t>
            </a:r>
            <a:r>
              <a:rPr lang="en-US" sz="4000" b="0" noProof="1" smtClean="0">
                <a:solidFill>
                  <a:srgbClr val="C00000"/>
                </a:solidFill>
              </a:rPr>
              <a:t>(Gereksinimleri Tanımlama)</a:t>
            </a:r>
          </a:p>
          <a:p>
            <a:pPr marL="0" indent="0">
              <a:lnSpc>
                <a:spcPct val="120000"/>
              </a:lnSpc>
              <a:spcBef>
                <a:spcPts val="0"/>
              </a:spcBef>
              <a:buNone/>
            </a:pPr>
            <a:r>
              <a:rPr lang="en-US" sz="4000" b="0" dirty="0" smtClean="0"/>
              <a:t>								Stage 3:	Designing </a:t>
            </a:r>
            <a:r>
              <a:rPr lang="en-US" sz="4000" b="0" dirty="0"/>
              <a:t>the product architecture </a:t>
            </a:r>
            <a:endParaRPr lang="en-US" sz="4000" b="0" dirty="0" smtClean="0"/>
          </a:p>
          <a:p>
            <a:pPr marL="0" indent="0">
              <a:lnSpc>
                <a:spcPct val="120000"/>
              </a:lnSpc>
              <a:spcBef>
                <a:spcPts val="0"/>
              </a:spcBef>
              <a:buNone/>
            </a:pPr>
            <a:r>
              <a:rPr lang="en-US" sz="4000" b="0" dirty="0"/>
              <a:t>	</a:t>
            </a:r>
            <a:r>
              <a:rPr lang="en-US" sz="4000" b="0" dirty="0" smtClean="0"/>
              <a:t>									 </a:t>
            </a:r>
            <a:r>
              <a:rPr lang="en-US" sz="4000" b="0" noProof="1" smtClean="0"/>
              <a:t>				(Ürün dizaynını tasarlama)</a:t>
            </a:r>
          </a:p>
          <a:p>
            <a:pPr marL="0" indent="0">
              <a:lnSpc>
                <a:spcPct val="120000"/>
              </a:lnSpc>
              <a:spcBef>
                <a:spcPts val="0"/>
              </a:spcBef>
              <a:buNone/>
            </a:pPr>
            <a:r>
              <a:rPr lang="en-US" sz="4000" b="0" dirty="0" smtClean="0"/>
              <a:t>											</a:t>
            </a:r>
            <a:r>
              <a:rPr lang="en-US" sz="4000" b="0" dirty="0" smtClean="0">
                <a:solidFill>
                  <a:srgbClr val="C00000"/>
                </a:solidFill>
              </a:rPr>
              <a:t>Stage </a:t>
            </a:r>
            <a:r>
              <a:rPr lang="en-US" sz="4000" b="0" dirty="0">
                <a:solidFill>
                  <a:srgbClr val="C00000"/>
                </a:solidFill>
              </a:rPr>
              <a:t>4: </a:t>
            </a:r>
            <a:r>
              <a:rPr lang="en-US" sz="4000" b="0" dirty="0" smtClean="0">
                <a:solidFill>
                  <a:srgbClr val="C00000"/>
                </a:solidFill>
              </a:rPr>
              <a:t>	Building </a:t>
            </a:r>
            <a:r>
              <a:rPr lang="en-US" sz="4000" b="0" dirty="0">
                <a:solidFill>
                  <a:srgbClr val="C00000"/>
                </a:solidFill>
              </a:rPr>
              <a:t>or Developing the Product </a:t>
            </a:r>
          </a:p>
          <a:p>
            <a:pPr marL="0" indent="0">
              <a:lnSpc>
                <a:spcPct val="120000"/>
              </a:lnSpc>
              <a:spcBef>
                <a:spcPts val="0"/>
              </a:spcBef>
              <a:buNone/>
            </a:pPr>
            <a:r>
              <a:rPr lang="en-US" sz="4000" b="0" dirty="0" smtClean="0">
                <a:solidFill>
                  <a:srgbClr val="C00000"/>
                </a:solidFill>
              </a:rPr>
              <a:t>																	(</a:t>
            </a:r>
            <a:r>
              <a:rPr lang="en-US" sz="4000" b="0" noProof="1" smtClean="0">
                <a:solidFill>
                  <a:srgbClr val="C00000"/>
                </a:solidFill>
              </a:rPr>
              <a:t>Ürünü</a:t>
            </a:r>
            <a:r>
              <a:rPr lang="en-US" sz="4000" b="0" dirty="0" smtClean="0">
                <a:solidFill>
                  <a:srgbClr val="C00000"/>
                </a:solidFill>
              </a:rPr>
              <a:t> </a:t>
            </a:r>
            <a:r>
              <a:rPr lang="en-US" sz="4000" b="0" noProof="1" smtClean="0">
                <a:solidFill>
                  <a:srgbClr val="C00000"/>
                </a:solidFill>
              </a:rPr>
              <a:t>olu</a:t>
            </a:r>
            <a:r>
              <a:rPr lang="tr-TR" sz="4000" b="0" noProof="1" smtClean="0">
                <a:solidFill>
                  <a:srgbClr val="C00000"/>
                </a:solidFill>
              </a:rPr>
              <a:t>şturma</a:t>
            </a:r>
            <a:r>
              <a:rPr lang="tr-TR" sz="4000" b="0" dirty="0" smtClean="0">
                <a:solidFill>
                  <a:srgbClr val="C00000"/>
                </a:solidFill>
              </a:rPr>
              <a:t> </a:t>
            </a:r>
            <a:r>
              <a:rPr lang="tr-TR" sz="4000" b="0" dirty="0">
                <a:solidFill>
                  <a:srgbClr val="C00000"/>
                </a:solidFill>
              </a:rPr>
              <a:t>veya geliştirme</a:t>
            </a:r>
            <a:r>
              <a:rPr lang="en-US" sz="4000" b="0" dirty="0">
                <a:solidFill>
                  <a:srgbClr val="C00000"/>
                </a:solidFill>
              </a:rPr>
              <a:t>)</a:t>
            </a:r>
          </a:p>
          <a:p>
            <a:pPr marL="0" indent="0">
              <a:lnSpc>
                <a:spcPct val="120000"/>
              </a:lnSpc>
              <a:spcBef>
                <a:spcPts val="0"/>
              </a:spcBef>
              <a:buNone/>
            </a:pPr>
            <a:r>
              <a:rPr lang="en-US" sz="4000" b="0" dirty="0" smtClean="0"/>
              <a:t>														Stage </a:t>
            </a:r>
            <a:r>
              <a:rPr lang="en-US" sz="4000" b="0" dirty="0"/>
              <a:t>5: </a:t>
            </a:r>
            <a:r>
              <a:rPr lang="en-US" sz="4000" b="0" dirty="0" smtClean="0"/>
              <a:t>	Testing </a:t>
            </a:r>
            <a:r>
              <a:rPr lang="en-US" sz="4000" b="0" dirty="0"/>
              <a:t>the Product </a:t>
            </a:r>
          </a:p>
          <a:p>
            <a:pPr marL="0" indent="0">
              <a:lnSpc>
                <a:spcPct val="120000"/>
              </a:lnSpc>
              <a:spcBef>
                <a:spcPts val="0"/>
              </a:spcBef>
              <a:buNone/>
            </a:pPr>
            <a:r>
              <a:rPr lang="en-US" sz="4000" b="0" dirty="0" smtClean="0"/>
              <a:t>																				(</a:t>
            </a:r>
            <a:r>
              <a:rPr lang="en-US" sz="4000" b="0" noProof="1" smtClean="0"/>
              <a:t>Ürünü</a:t>
            </a:r>
            <a:r>
              <a:rPr lang="en-US" sz="4000" b="0" dirty="0" smtClean="0"/>
              <a:t> </a:t>
            </a:r>
            <a:r>
              <a:rPr lang="en-US" sz="4000" b="0" dirty="0"/>
              <a:t>test </a:t>
            </a:r>
            <a:r>
              <a:rPr lang="en-US" sz="4000" b="0" noProof="1" smtClean="0"/>
              <a:t>etme</a:t>
            </a:r>
            <a:r>
              <a:rPr lang="en-US" sz="4000" b="0" dirty="0" smtClean="0"/>
              <a:t>)</a:t>
            </a:r>
            <a:endParaRPr lang="en-US" sz="4000" b="0" dirty="0"/>
          </a:p>
          <a:p>
            <a:pPr marL="0" indent="0">
              <a:lnSpc>
                <a:spcPct val="120000"/>
              </a:lnSpc>
              <a:spcBef>
                <a:spcPts val="0"/>
              </a:spcBef>
              <a:buNone/>
            </a:pPr>
            <a:r>
              <a:rPr lang="en-US" sz="4000" b="0" dirty="0" smtClean="0"/>
              <a:t>																		</a:t>
            </a:r>
            <a:r>
              <a:rPr lang="en-US" sz="4000" b="0" dirty="0" smtClean="0">
                <a:solidFill>
                  <a:srgbClr val="C00000"/>
                </a:solidFill>
              </a:rPr>
              <a:t>Stage </a:t>
            </a:r>
            <a:r>
              <a:rPr lang="en-US" sz="4000" b="0" dirty="0">
                <a:solidFill>
                  <a:srgbClr val="C00000"/>
                </a:solidFill>
              </a:rPr>
              <a:t>6: </a:t>
            </a:r>
            <a:r>
              <a:rPr lang="en-US" sz="4000" b="0" dirty="0" smtClean="0">
                <a:solidFill>
                  <a:srgbClr val="C00000"/>
                </a:solidFill>
              </a:rPr>
              <a:t>	Deployment </a:t>
            </a:r>
            <a:r>
              <a:rPr lang="en-US" sz="4000" b="0" dirty="0">
                <a:solidFill>
                  <a:srgbClr val="C00000"/>
                </a:solidFill>
              </a:rPr>
              <a:t>in the Market and Maintenance</a:t>
            </a:r>
          </a:p>
          <a:p>
            <a:pPr marL="0" indent="0">
              <a:lnSpc>
                <a:spcPct val="120000"/>
              </a:lnSpc>
              <a:spcBef>
                <a:spcPts val="0"/>
              </a:spcBef>
              <a:buNone/>
            </a:pPr>
            <a:r>
              <a:rPr lang="en-US" sz="4000" b="0" dirty="0" smtClean="0">
                <a:solidFill>
                  <a:srgbClr val="C00000"/>
                </a:solidFill>
              </a:rPr>
              <a:t>																								(</a:t>
            </a:r>
            <a:r>
              <a:rPr lang="en-US" sz="4000" b="0" noProof="1" smtClean="0">
                <a:solidFill>
                  <a:srgbClr val="C00000"/>
                </a:solidFill>
              </a:rPr>
              <a:t>Ürünü</a:t>
            </a:r>
            <a:r>
              <a:rPr lang="en-US" sz="4000" b="0" dirty="0" smtClean="0">
                <a:solidFill>
                  <a:srgbClr val="C00000"/>
                </a:solidFill>
              </a:rPr>
              <a:t> </a:t>
            </a:r>
            <a:r>
              <a:rPr lang="en-US" sz="4000" b="0" noProof="1" smtClean="0">
                <a:solidFill>
                  <a:srgbClr val="C00000"/>
                </a:solidFill>
              </a:rPr>
              <a:t>pazarlama</a:t>
            </a:r>
            <a:r>
              <a:rPr lang="en-US" sz="4000" b="0" dirty="0" smtClean="0">
                <a:solidFill>
                  <a:srgbClr val="C00000"/>
                </a:solidFill>
              </a:rPr>
              <a:t> </a:t>
            </a:r>
            <a:r>
              <a:rPr lang="en-US" sz="4000" b="0" noProof="1" smtClean="0">
                <a:solidFill>
                  <a:srgbClr val="C00000"/>
                </a:solidFill>
              </a:rPr>
              <a:t>ve</a:t>
            </a:r>
            <a:r>
              <a:rPr lang="en-US" sz="4000" b="0" dirty="0" smtClean="0">
                <a:solidFill>
                  <a:srgbClr val="C00000"/>
                </a:solidFill>
              </a:rPr>
              <a:t> </a:t>
            </a:r>
            <a:r>
              <a:rPr lang="en-US" sz="4000" b="0" noProof="1" smtClean="0">
                <a:solidFill>
                  <a:srgbClr val="C00000"/>
                </a:solidFill>
              </a:rPr>
              <a:t>Bak</a:t>
            </a:r>
            <a:r>
              <a:rPr lang="tr-TR" sz="4000" b="0" dirty="0" smtClean="0">
                <a:solidFill>
                  <a:srgbClr val="C00000"/>
                </a:solidFill>
              </a:rPr>
              <a:t>ı</a:t>
            </a:r>
            <a:r>
              <a:rPr lang="en-US" sz="4000" b="0" dirty="0">
                <a:solidFill>
                  <a:srgbClr val="C00000"/>
                </a:solidFill>
              </a:rPr>
              <a:t>m)</a:t>
            </a:r>
            <a:endParaRPr lang="tr-TR" sz="4000" b="0" dirty="0">
              <a:solidFill>
                <a:srgbClr val="C00000"/>
              </a:solidFill>
            </a:endParaRPr>
          </a:p>
        </p:txBody>
      </p:sp>
      <p:sp>
        <p:nvSpPr>
          <p:cNvPr id="3" name="Unvan 2"/>
          <p:cNvSpPr>
            <a:spLocks noGrp="1"/>
          </p:cNvSpPr>
          <p:nvPr>
            <p:ph type="title"/>
          </p:nvPr>
        </p:nvSpPr>
        <p:spPr>
          <a:xfrm>
            <a:off x="2012236" y="749299"/>
            <a:ext cx="20962064" cy="2527301"/>
          </a:xfrm>
        </p:spPr>
        <p:txBody>
          <a:bodyPr>
            <a:normAutofit fontScale="90000"/>
          </a:bodyPr>
          <a:lstStyle/>
          <a:p>
            <a:pPr>
              <a:lnSpc>
                <a:spcPct val="120000"/>
              </a:lnSpc>
            </a:pPr>
            <a:r>
              <a:rPr lang="en-US" dirty="0"/>
              <a:t> </a:t>
            </a:r>
            <a:r>
              <a:rPr lang="en-US" sz="6700" noProof="1" smtClean="0"/>
              <a:t>Standart Yazılım Geliştirme yaşam döngüsü aşağıdakilerden oluşur: </a:t>
            </a:r>
            <a:r>
              <a:rPr lang="en-US" sz="6700" u="sng" noProof="1" smtClean="0"/>
              <a:t/>
            </a:r>
            <a:br>
              <a:rPr lang="en-US" sz="6700" u="sng" noProof="1" smtClean="0"/>
            </a:br>
            <a:endParaRPr lang="en-US" sz="6700" noProof="1"/>
          </a:p>
        </p:txBody>
      </p:sp>
    </p:spTree>
    <p:extLst>
      <p:ext uri="{BB962C8B-B14F-4D97-AF65-F5344CB8AC3E}">
        <p14:creationId xmlns:p14="http://schemas.microsoft.com/office/powerpoint/2010/main" val="3959286743"/>
      </p:ext>
    </p:extLst>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054100" y="3367668"/>
            <a:ext cx="22720300" cy="9129132"/>
          </a:xfrm>
        </p:spPr>
        <p:txBody>
          <a:bodyPr>
            <a:noAutofit/>
          </a:bodyPr>
          <a:lstStyle/>
          <a:p>
            <a:pPr marL="0" indent="0">
              <a:lnSpc>
                <a:spcPct val="120000"/>
              </a:lnSpc>
              <a:spcBef>
                <a:spcPts val="0"/>
              </a:spcBef>
              <a:buNone/>
            </a:pPr>
            <a:r>
              <a:rPr lang="en-US" sz="4000" b="0" dirty="0" smtClean="0"/>
              <a:t>Stage </a:t>
            </a:r>
            <a:r>
              <a:rPr lang="en-US" sz="4000" b="0" dirty="0"/>
              <a:t>1: </a:t>
            </a:r>
            <a:r>
              <a:rPr lang="en-US" sz="4000" b="0" dirty="0" smtClean="0"/>
              <a:t>	Planning </a:t>
            </a:r>
            <a:r>
              <a:rPr lang="en-US" sz="4000" b="0" dirty="0"/>
              <a:t>and Requirement Analysis </a:t>
            </a:r>
          </a:p>
          <a:p>
            <a:pPr marL="0" indent="0">
              <a:lnSpc>
                <a:spcPct val="120000"/>
              </a:lnSpc>
              <a:spcBef>
                <a:spcPts val="0"/>
              </a:spcBef>
              <a:buNone/>
            </a:pPr>
            <a:r>
              <a:rPr lang="en-US" sz="4000" b="0" dirty="0" smtClean="0"/>
              <a:t>						</a:t>
            </a:r>
            <a:r>
              <a:rPr lang="en-US" sz="4000" b="0" noProof="1" smtClean="0"/>
              <a:t>(Planlama ve İhtiyaç Analizi)</a:t>
            </a:r>
          </a:p>
          <a:p>
            <a:pPr marL="0" indent="0">
              <a:lnSpc>
                <a:spcPct val="120000"/>
              </a:lnSpc>
              <a:spcBef>
                <a:spcPts val="0"/>
              </a:spcBef>
              <a:buNone/>
            </a:pPr>
            <a:r>
              <a:rPr lang="en-US" sz="4000" b="0" dirty="0" smtClean="0"/>
              <a:t>		 			</a:t>
            </a:r>
            <a:r>
              <a:rPr lang="en-US" sz="4000" b="0" dirty="0" smtClean="0">
                <a:solidFill>
                  <a:srgbClr val="C00000"/>
                </a:solidFill>
              </a:rPr>
              <a:t>Stage </a:t>
            </a:r>
            <a:r>
              <a:rPr lang="en-US" sz="4000" b="0" dirty="0">
                <a:solidFill>
                  <a:srgbClr val="C00000"/>
                </a:solidFill>
              </a:rPr>
              <a:t>2: </a:t>
            </a:r>
            <a:r>
              <a:rPr lang="en-US" sz="4000" b="0" dirty="0" smtClean="0">
                <a:solidFill>
                  <a:srgbClr val="C00000"/>
                </a:solidFill>
              </a:rPr>
              <a:t>	Defining </a:t>
            </a:r>
            <a:r>
              <a:rPr lang="en-US" sz="4000" b="0" dirty="0">
                <a:solidFill>
                  <a:srgbClr val="C00000"/>
                </a:solidFill>
              </a:rPr>
              <a:t>Requirements </a:t>
            </a:r>
          </a:p>
          <a:p>
            <a:pPr marL="0" indent="0">
              <a:lnSpc>
                <a:spcPct val="120000"/>
              </a:lnSpc>
              <a:spcBef>
                <a:spcPts val="0"/>
              </a:spcBef>
              <a:buNone/>
            </a:pPr>
            <a:r>
              <a:rPr lang="en-US" sz="4000" b="0" dirty="0" smtClean="0">
                <a:solidFill>
                  <a:srgbClr val="C00000"/>
                </a:solidFill>
              </a:rPr>
              <a:t>							 				</a:t>
            </a:r>
            <a:r>
              <a:rPr lang="en-US" sz="4000" b="0" noProof="1" smtClean="0">
                <a:solidFill>
                  <a:srgbClr val="C00000"/>
                </a:solidFill>
              </a:rPr>
              <a:t>(Gereksinimleri Tanımlama)</a:t>
            </a:r>
          </a:p>
          <a:p>
            <a:pPr marL="0" indent="0">
              <a:lnSpc>
                <a:spcPct val="120000"/>
              </a:lnSpc>
              <a:spcBef>
                <a:spcPts val="0"/>
              </a:spcBef>
              <a:buNone/>
            </a:pPr>
            <a:r>
              <a:rPr lang="en-US" sz="4000" b="0" dirty="0" smtClean="0"/>
              <a:t>								Stage 3:	Designing </a:t>
            </a:r>
            <a:r>
              <a:rPr lang="en-US" sz="4000" b="0" dirty="0"/>
              <a:t>the product architecture </a:t>
            </a:r>
            <a:endParaRPr lang="en-US" sz="4000" b="0" dirty="0" smtClean="0"/>
          </a:p>
          <a:p>
            <a:pPr marL="0" indent="0">
              <a:lnSpc>
                <a:spcPct val="120000"/>
              </a:lnSpc>
              <a:spcBef>
                <a:spcPts val="0"/>
              </a:spcBef>
              <a:buNone/>
            </a:pPr>
            <a:r>
              <a:rPr lang="en-US" sz="4000" b="0" dirty="0"/>
              <a:t>	</a:t>
            </a:r>
            <a:r>
              <a:rPr lang="en-US" sz="4000" b="0" dirty="0" smtClean="0"/>
              <a:t>									 </a:t>
            </a:r>
            <a:r>
              <a:rPr lang="en-US" sz="4000" b="0" noProof="1" smtClean="0"/>
              <a:t>				(Ürün dizaynını tasarlama)</a:t>
            </a:r>
          </a:p>
          <a:p>
            <a:pPr marL="0" indent="0">
              <a:lnSpc>
                <a:spcPct val="120000"/>
              </a:lnSpc>
              <a:spcBef>
                <a:spcPts val="0"/>
              </a:spcBef>
              <a:buNone/>
            </a:pPr>
            <a:r>
              <a:rPr lang="en-US" sz="4000" b="0" dirty="0" smtClean="0"/>
              <a:t>											</a:t>
            </a:r>
            <a:r>
              <a:rPr lang="en-US" sz="4000" b="0" dirty="0" smtClean="0">
                <a:solidFill>
                  <a:srgbClr val="C00000"/>
                </a:solidFill>
              </a:rPr>
              <a:t>Stage </a:t>
            </a:r>
            <a:r>
              <a:rPr lang="en-US" sz="4000" b="0" dirty="0">
                <a:solidFill>
                  <a:srgbClr val="C00000"/>
                </a:solidFill>
              </a:rPr>
              <a:t>4: </a:t>
            </a:r>
            <a:r>
              <a:rPr lang="en-US" sz="4000" b="0" dirty="0" smtClean="0">
                <a:solidFill>
                  <a:srgbClr val="C00000"/>
                </a:solidFill>
              </a:rPr>
              <a:t>	Building </a:t>
            </a:r>
            <a:r>
              <a:rPr lang="en-US" sz="4000" b="0" dirty="0">
                <a:solidFill>
                  <a:srgbClr val="C00000"/>
                </a:solidFill>
              </a:rPr>
              <a:t>or Developing the Product </a:t>
            </a:r>
          </a:p>
          <a:p>
            <a:pPr marL="0" indent="0">
              <a:lnSpc>
                <a:spcPct val="120000"/>
              </a:lnSpc>
              <a:spcBef>
                <a:spcPts val="0"/>
              </a:spcBef>
              <a:buNone/>
            </a:pPr>
            <a:r>
              <a:rPr lang="en-US" sz="4000" b="0" dirty="0" smtClean="0">
                <a:solidFill>
                  <a:srgbClr val="C00000"/>
                </a:solidFill>
              </a:rPr>
              <a:t>																	(</a:t>
            </a:r>
            <a:r>
              <a:rPr lang="en-US" sz="4000" b="0" noProof="1" smtClean="0">
                <a:solidFill>
                  <a:srgbClr val="C00000"/>
                </a:solidFill>
              </a:rPr>
              <a:t>Ürünü</a:t>
            </a:r>
            <a:r>
              <a:rPr lang="en-US" sz="4000" b="0" dirty="0" smtClean="0">
                <a:solidFill>
                  <a:srgbClr val="C00000"/>
                </a:solidFill>
              </a:rPr>
              <a:t> </a:t>
            </a:r>
            <a:r>
              <a:rPr lang="en-US" sz="4000" b="0" noProof="1" smtClean="0">
                <a:solidFill>
                  <a:srgbClr val="C00000"/>
                </a:solidFill>
              </a:rPr>
              <a:t>olu</a:t>
            </a:r>
            <a:r>
              <a:rPr lang="tr-TR" sz="4000" b="0" noProof="1" smtClean="0">
                <a:solidFill>
                  <a:srgbClr val="C00000"/>
                </a:solidFill>
              </a:rPr>
              <a:t>şturma</a:t>
            </a:r>
            <a:r>
              <a:rPr lang="tr-TR" sz="4000" b="0" dirty="0" smtClean="0">
                <a:solidFill>
                  <a:srgbClr val="C00000"/>
                </a:solidFill>
              </a:rPr>
              <a:t> </a:t>
            </a:r>
            <a:r>
              <a:rPr lang="tr-TR" sz="4000" b="0" dirty="0">
                <a:solidFill>
                  <a:srgbClr val="C00000"/>
                </a:solidFill>
              </a:rPr>
              <a:t>veya geliştirme</a:t>
            </a:r>
            <a:r>
              <a:rPr lang="en-US" sz="4000" b="0" dirty="0">
                <a:solidFill>
                  <a:srgbClr val="C00000"/>
                </a:solidFill>
              </a:rPr>
              <a:t>)</a:t>
            </a:r>
          </a:p>
          <a:p>
            <a:pPr marL="0" indent="0">
              <a:lnSpc>
                <a:spcPct val="120000"/>
              </a:lnSpc>
              <a:spcBef>
                <a:spcPts val="0"/>
              </a:spcBef>
              <a:buNone/>
            </a:pPr>
            <a:r>
              <a:rPr lang="en-US" sz="4000" b="0" dirty="0" smtClean="0"/>
              <a:t>														Stage </a:t>
            </a:r>
            <a:r>
              <a:rPr lang="en-US" sz="4000" b="0" dirty="0"/>
              <a:t>5: </a:t>
            </a:r>
            <a:r>
              <a:rPr lang="en-US" sz="4000" b="0" dirty="0" smtClean="0"/>
              <a:t>	Testing </a:t>
            </a:r>
            <a:r>
              <a:rPr lang="en-US" sz="4000" b="0" dirty="0"/>
              <a:t>the Product </a:t>
            </a:r>
          </a:p>
          <a:p>
            <a:pPr marL="0" indent="0">
              <a:lnSpc>
                <a:spcPct val="120000"/>
              </a:lnSpc>
              <a:spcBef>
                <a:spcPts val="0"/>
              </a:spcBef>
              <a:buNone/>
            </a:pPr>
            <a:r>
              <a:rPr lang="en-US" sz="4000" b="0" dirty="0" smtClean="0"/>
              <a:t>																				(</a:t>
            </a:r>
            <a:r>
              <a:rPr lang="en-US" sz="4000" b="0" noProof="1" smtClean="0"/>
              <a:t>Ürünü</a:t>
            </a:r>
            <a:r>
              <a:rPr lang="en-US" sz="4000" b="0" dirty="0" smtClean="0"/>
              <a:t> </a:t>
            </a:r>
            <a:r>
              <a:rPr lang="en-US" sz="4000" b="0" dirty="0"/>
              <a:t>test </a:t>
            </a:r>
            <a:r>
              <a:rPr lang="en-US" sz="4000" b="0" noProof="1" smtClean="0"/>
              <a:t>etme</a:t>
            </a:r>
            <a:r>
              <a:rPr lang="en-US" sz="4000" b="0" dirty="0" smtClean="0"/>
              <a:t>)</a:t>
            </a:r>
            <a:endParaRPr lang="en-US" sz="4000" b="0" dirty="0"/>
          </a:p>
          <a:p>
            <a:pPr marL="0" indent="0">
              <a:lnSpc>
                <a:spcPct val="120000"/>
              </a:lnSpc>
              <a:spcBef>
                <a:spcPts val="0"/>
              </a:spcBef>
              <a:buNone/>
            </a:pPr>
            <a:r>
              <a:rPr lang="en-US" sz="4000" b="0" dirty="0" smtClean="0"/>
              <a:t>																		</a:t>
            </a:r>
            <a:r>
              <a:rPr lang="en-US" sz="4000" b="0" dirty="0" smtClean="0">
                <a:solidFill>
                  <a:srgbClr val="C00000"/>
                </a:solidFill>
              </a:rPr>
              <a:t>Stage </a:t>
            </a:r>
            <a:r>
              <a:rPr lang="en-US" sz="4000" b="0" dirty="0">
                <a:solidFill>
                  <a:srgbClr val="C00000"/>
                </a:solidFill>
              </a:rPr>
              <a:t>6: </a:t>
            </a:r>
            <a:r>
              <a:rPr lang="en-US" sz="4000" b="0" dirty="0" smtClean="0">
                <a:solidFill>
                  <a:srgbClr val="C00000"/>
                </a:solidFill>
              </a:rPr>
              <a:t>	Deployment </a:t>
            </a:r>
            <a:r>
              <a:rPr lang="en-US" sz="4000" b="0" dirty="0">
                <a:solidFill>
                  <a:srgbClr val="C00000"/>
                </a:solidFill>
              </a:rPr>
              <a:t>in the Market and Maintenance</a:t>
            </a:r>
          </a:p>
          <a:p>
            <a:pPr marL="0" indent="0">
              <a:lnSpc>
                <a:spcPct val="120000"/>
              </a:lnSpc>
              <a:spcBef>
                <a:spcPts val="0"/>
              </a:spcBef>
              <a:buNone/>
            </a:pPr>
            <a:r>
              <a:rPr lang="en-US" sz="4000" b="0" dirty="0" smtClean="0">
                <a:solidFill>
                  <a:srgbClr val="C00000"/>
                </a:solidFill>
              </a:rPr>
              <a:t>																								(</a:t>
            </a:r>
            <a:r>
              <a:rPr lang="en-US" sz="4000" b="0" noProof="1" smtClean="0">
                <a:solidFill>
                  <a:srgbClr val="C00000"/>
                </a:solidFill>
              </a:rPr>
              <a:t>Ürünü</a:t>
            </a:r>
            <a:r>
              <a:rPr lang="en-US" sz="4000" b="0" dirty="0" smtClean="0">
                <a:solidFill>
                  <a:srgbClr val="C00000"/>
                </a:solidFill>
              </a:rPr>
              <a:t> </a:t>
            </a:r>
            <a:r>
              <a:rPr lang="en-US" sz="4000" b="0" noProof="1" smtClean="0">
                <a:solidFill>
                  <a:srgbClr val="C00000"/>
                </a:solidFill>
              </a:rPr>
              <a:t>pazarlama</a:t>
            </a:r>
            <a:r>
              <a:rPr lang="en-US" sz="4000" b="0" dirty="0" smtClean="0">
                <a:solidFill>
                  <a:srgbClr val="C00000"/>
                </a:solidFill>
              </a:rPr>
              <a:t> </a:t>
            </a:r>
            <a:r>
              <a:rPr lang="en-US" sz="4000" b="0" noProof="1" smtClean="0">
                <a:solidFill>
                  <a:srgbClr val="C00000"/>
                </a:solidFill>
              </a:rPr>
              <a:t>ve</a:t>
            </a:r>
            <a:r>
              <a:rPr lang="en-US" sz="4000" b="0" dirty="0" smtClean="0">
                <a:solidFill>
                  <a:srgbClr val="C00000"/>
                </a:solidFill>
              </a:rPr>
              <a:t> </a:t>
            </a:r>
            <a:r>
              <a:rPr lang="en-US" sz="4000" b="0" noProof="1" smtClean="0">
                <a:solidFill>
                  <a:srgbClr val="C00000"/>
                </a:solidFill>
              </a:rPr>
              <a:t>Bak</a:t>
            </a:r>
            <a:r>
              <a:rPr lang="tr-TR" sz="4000" b="0" dirty="0" smtClean="0">
                <a:solidFill>
                  <a:srgbClr val="C00000"/>
                </a:solidFill>
              </a:rPr>
              <a:t>ı</a:t>
            </a:r>
            <a:r>
              <a:rPr lang="en-US" sz="4000" b="0" dirty="0">
                <a:solidFill>
                  <a:srgbClr val="C00000"/>
                </a:solidFill>
              </a:rPr>
              <a:t>m)</a:t>
            </a:r>
            <a:endParaRPr lang="tr-TR" sz="4000" b="0" dirty="0">
              <a:solidFill>
                <a:srgbClr val="C00000"/>
              </a:solidFill>
            </a:endParaRPr>
          </a:p>
        </p:txBody>
      </p:sp>
      <p:sp>
        <p:nvSpPr>
          <p:cNvPr id="3" name="Unvan 2"/>
          <p:cNvSpPr>
            <a:spLocks noGrp="1"/>
          </p:cNvSpPr>
          <p:nvPr>
            <p:ph type="title"/>
          </p:nvPr>
        </p:nvSpPr>
        <p:spPr>
          <a:xfrm>
            <a:off x="2012236" y="749299"/>
            <a:ext cx="20962064" cy="2527301"/>
          </a:xfrm>
        </p:spPr>
        <p:txBody>
          <a:bodyPr>
            <a:normAutofit fontScale="90000"/>
          </a:bodyPr>
          <a:lstStyle/>
          <a:p>
            <a:pPr>
              <a:lnSpc>
                <a:spcPct val="120000"/>
              </a:lnSpc>
            </a:pPr>
            <a:r>
              <a:rPr lang="en-US" dirty="0"/>
              <a:t> </a:t>
            </a:r>
            <a:r>
              <a:rPr lang="en-US" sz="6700" noProof="1" smtClean="0"/>
              <a:t>Standart Yazılım Geliştirme yaşam döngüsü aşağıdakilerden oluşur: </a:t>
            </a:r>
            <a:r>
              <a:rPr lang="en-US" sz="6700" u="sng" noProof="1" smtClean="0"/>
              <a:t/>
            </a:r>
            <a:br>
              <a:rPr lang="en-US" sz="6700" u="sng" noProof="1" smtClean="0"/>
            </a:br>
            <a:endParaRPr lang="en-US" sz="6700" noProof="1"/>
          </a:p>
        </p:txBody>
      </p:sp>
    </p:spTree>
    <p:extLst>
      <p:ext uri="{BB962C8B-B14F-4D97-AF65-F5344CB8AC3E}">
        <p14:creationId xmlns:p14="http://schemas.microsoft.com/office/powerpoint/2010/main" val="3131932063"/>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26" y="4467071"/>
            <a:ext cx="11149513" cy="7040987"/>
          </a:xfrm>
          <a:prstGeom prst="rect">
            <a:avLst/>
          </a:prstGeom>
        </p:spPr>
      </p:pic>
      <p:sp>
        <p:nvSpPr>
          <p:cNvPr id="3" name="Unvan 2"/>
          <p:cNvSpPr>
            <a:spLocks noGrp="1"/>
          </p:cNvSpPr>
          <p:nvPr>
            <p:ph type="title"/>
          </p:nvPr>
        </p:nvSpPr>
        <p:spPr>
          <a:xfrm>
            <a:off x="713678" y="749299"/>
            <a:ext cx="22837698" cy="2527301"/>
          </a:xfrm>
        </p:spPr>
        <p:txBody>
          <a:bodyPr>
            <a:normAutofit fontScale="90000"/>
          </a:bodyPr>
          <a:lstStyle/>
          <a:p>
            <a:pPr>
              <a:lnSpc>
                <a:spcPct val="120000"/>
              </a:lnSpc>
            </a:pPr>
            <a:r>
              <a:rPr lang="en-US" dirty="0"/>
              <a:t> </a:t>
            </a:r>
            <a:r>
              <a:rPr lang="en-US" sz="7200" u="sng" dirty="0"/>
              <a:t>Stage 1: </a:t>
            </a:r>
            <a:r>
              <a:rPr lang="en-US" sz="7200" u="sng" dirty="0" smtClean="0"/>
              <a:t/>
            </a:r>
            <a:br>
              <a:rPr lang="en-US" sz="7200" u="sng" dirty="0" smtClean="0"/>
            </a:br>
            <a:r>
              <a:rPr lang="en-US" sz="7200" u="sng" dirty="0" smtClean="0"/>
              <a:t>Planning </a:t>
            </a:r>
            <a:r>
              <a:rPr lang="en-US" sz="7200" u="sng" dirty="0"/>
              <a:t>and Requirement Analysis</a:t>
            </a:r>
            <a:r>
              <a:rPr lang="en-US" sz="6700" u="sng" noProof="1" smtClean="0"/>
              <a:t/>
            </a:r>
            <a:br>
              <a:rPr lang="en-US" sz="6700" u="sng" noProof="1" smtClean="0"/>
            </a:br>
            <a:endParaRPr lang="en-US" sz="4900" noProof="1">
              <a:solidFill>
                <a:srgbClr val="C00000"/>
              </a:solidFill>
            </a:endParaRPr>
          </a:p>
        </p:txBody>
      </p:sp>
      <p:sp>
        <p:nvSpPr>
          <p:cNvPr id="6" name="Dikdörtgen 5"/>
          <p:cNvSpPr/>
          <p:nvPr/>
        </p:nvSpPr>
        <p:spPr>
          <a:xfrm>
            <a:off x="713677" y="3704559"/>
            <a:ext cx="12333249" cy="4832092"/>
          </a:xfrm>
          <a:prstGeom prst="rect">
            <a:avLst/>
          </a:prstGeom>
        </p:spPr>
        <p:txBody>
          <a:bodyPr wrap="square">
            <a:spAutoFit/>
          </a:bodyPr>
          <a:lstStyle/>
          <a:p>
            <a:r>
              <a:rPr lang="en-US" sz="4400" u="sng" noProof="1">
                <a:solidFill>
                  <a:srgbClr val="C00000"/>
                </a:solidFill>
              </a:rPr>
              <a:t>ilk toplantida belirlenen </a:t>
            </a:r>
            <a:r>
              <a:rPr lang="en-US" sz="4400" b="1" u="sng" noProof="1" smtClean="0">
                <a:solidFill>
                  <a:srgbClr val="C00000"/>
                </a:solidFill>
              </a:rPr>
              <a:t>HIGH LEVEL </a:t>
            </a:r>
            <a:r>
              <a:rPr lang="en-US" sz="4400" u="sng" noProof="1" smtClean="0">
                <a:solidFill>
                  <a:srgbClr val="C00000"/>
                </a:solidFill>
              </a:rPr>
              <a:t>hedefler</a:t>
            </a:r>
          </a:p>
          <a:p>
            <a:pPr algn="l"/>
            <a:r>
              <a:rPr lang="en-US" sz="4400" noProof="1">
                <a:solidFill>
                  <a:srgbClr val="C00000"/>
                </a:solidFill>
              </a:rPr>
              <a:t> </a:t>
            </a:r>
            <a:r>
              <a:rPr lang="en-US" sz="4400" noProof="1" smtClean="0">
                <a:solidFill>
                  <a:srgbClr val="C00000"/>
                </a:solidFill>
              </a:rPr>
              <a:t> APPLICATION KONUSU : haber sitesi</a:t>
            </a:r>
          </a:p>
          <a:p>
            <a:pPr algn="l"/>
            <a:endParaRPr lang="en-US" sz="4400" noProof="1" smtClean="0">
              <a:solidFill>
                <a:srgbClr val="C00000"/>
              </a:solidFill>
            </a:endParaRPr>
          </a:p>
          <a:p>
            <a:pPr algn="l"/>
            <a:r>
              <a:rPr lang="en-US" sz="4400" noProof="1" smtClean="0">
                <a:solidFill>
                  <a:srgbClr val="C00000"/>
                </a:solidFill>
              </a:rPr>
              <a:t>1) tarafsizlik</a:t>
            </a:r>
          </a:p>
          <a:p>
            <a:pPr algn="l"/>
            <a:r>
              <a:rPr lang="en-US" sz="4400" noProof="1" smtClean="0">
                <a:solidFill>
                  <a:srgbClr val="C00000"/>
                </a:solidFill>
              </a:rPr>
              <a:t>2) global</a:t>
            </a:r>
          </a:p>
          <a:p>
            <a:pPr algn="l"/>
            <a:r>
              <a:rPr lang="en-US" sz="4400" noProof="1" smtClean="0">
                <a:solidFill>
                  <a:srgbClr val="C00000"/>
                </a:solidFill>
              </a:rPr>
              <a:t>3)Taninmis yazarlar</a:t>
            </a:r>
          </a:p>
          <a:p>
            <a:pPr algn="l"/>
            <a:r>
              <a:rPr lang="en-US" sz="4400" noProof="1">
                <a:solidFill>
                  <a:srgbClr val="C00000"/>
                </a:solidFill>
              </a:rPr>
              <a:t>4</a:t>
            </a:r>
            <a:r>
              <a:rPr lang="en-US" sz="4400" noProof="1" smtClean="0">
                <a:solidFill>
                  <a:srgbClr val="C00000"/>
                </a:solidFill>
              </a:rPr>
              <a:t>) Tum it kanallarinda calismali</a:t>
            </a:r>
          </a:p>
        </p:txBody>
      </p:sp>
    </p:spTree>
    <p:extLst>
      <p:ext uri="{BB962C8B-B14F-4D97-AF65-F5344CB8AC3E}">
        <p14:creationId xmlns:p14="http://schemas.microsoft.com/office/powerpoint/2010/main" val="242092175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2660340" y="1405053"/>
            <a:ext cx="19307562" cy="1507067"/>
          </a:xfrm>
        </p:spPr>
        <p:txBody>
          <a:bodyPr>
            <a:normAutofit/>
          </a:bodyPr>
          <a:lstStyle/>
          <a:p>
            <a:r>
              <a:rPr lang="en-US" dirty="0"/>
              <a:t>Hardware &amp; SOFTWARE</a:t>
            </a:r>
            <a:endParaRPr lang="tr-TR" dirty="0"/>
          </a:p>
        </p:txBody>
      </p:sp>
      <p:pic>
        <p:nvPicPr>
          <p:cNvPr id="4" name="Picture 2" descr="Donanım (Hardware) ve Yazılım (Software) Nedir? » TechWo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3322" y="2912120"/>
            <a:ext cx="13103097" cy="5359264"/>
          </a:xfrm>
          <a:prstGeom prst="rect">
            <a:avLst/>
          </a:prstGeom>
          <a:noFill/>
          <a:extLst>
            <a:ext uri="{909E8E84-426E-40DD-AFC4-6F175D3DCCD1}">
              <a14:hiddenFill xmlns:a14="http://schemas.microsoft.com/office/drawing/2010/main">
                <a:solidFill>
                  <a:srgbClr val="FFFFFF"/>
                </a:solidFill>
              </a14:hiddenFill>
            </a:ext>
          </a:extLst>
        </p:spPr>
      </p:pic>
      <p:sp>
        <p:nvSpPr>
          <p:cNvPr id="5" name="İçerik Yer Tutucusu 3"/>
          <p:cNvSpPr txBox="1">
            <a:spLocks/>
          </p:cNvSpPr>
          <p:nvPr/>
        </p:nvSpPr>
        <p:spPr>
          <a:xfrm>
            <a:off x="1793937" y="8497230"/>
            <a:ext cx="10589045" cy="3813716"/>
          </a:xfrm>
          <a:prstGeom prst="rect">
            <a:avLst/>
          </a:prstGeom>
          <a:ln w="12700">
            <a:miter lim="400000"/>
          </a:ln>
        </p:spPr>
        <p:txBody>
          <a:bodyPr wrap="none" lIns="50800" tIns="50800" rIns="50800" bIns="50800" anchor="b">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r>
              <a:rPr lang="en-US" sz="4800" b="1" noProof="1" smtClean="0">
                <a:solidFill>
                  <a:schemeClr val="tx1"/>
                </a:solidFill>
              </a:rPr>
              <a:t>DONANIM</a:t>
            </a:r>
          </a:p>
          <a:p>
            <a:r>
              <a:rPr lang="en-US" sz="3600" noProof="1" smtClean="0">
                <a:solidFill>
                  <a:schemeClr val="tx1"/>
                </a:solidFill>
              </a:rPr>
              <a:t>MONITOR, KASA, KLAVYE,MOUSE,</a:t>
            </a:r>
          </a:p>
          <a:p>
            <a:r>
              <a:rPr lang="en-US" sz="3600" noProof="1" smtClean="0">
                <a:solidFill>
                  <a:schemeClr val="tx1"/>
                </a:solidFill>
              </a:rPr>
              <a:t>HDD,EKRAN KARTI…</a:t>
            </a:r>
          </a:p>
          <a:p>
            <a:r>
              <a:rPr lang="en-US" sz="3600" noProof="1" smtClean="0">
                <a:solidFill>
                  <a:schemeClr val="tx1"/>
                </a:solidFill>
              </a:rPr>
              <a:t>Bilgisayari fiziken olusturan </a:t>
            </a:r>
          </a:p>
          <a:p>
            <a:r>
              <a:rPr lang="en-US" sz="3600" noProof="1" smtClean="0">
                <a:solidFill>
                  <a:schemeClr val="tx1"/>
                </a:solidFill>
              </a:rPr>
              <a:t>ve elle dokunabildigimiz tum bilgisayar parcalari</a:t>
            </a:r>
          </a:p>
          <a:p>
            <a:endParaRPr lang="en-US" sz="3600" noProof="1">
              <a:solidFill>
                <a:schemeClr val="tx1"/>
              </a:solidFill>
            </a:endParaRPr>
          </a:p>
        </p:txBody>
      </p:sp>
      <p:sp>
        <p:nvSpPr>
          <p:cNvPr id="7" name="İçerik Yer Tutucusu 3"/>
          <p:cNvSpPr txBox="1">
            <a:spLocks/>
          </p:cNvSpPr>
          <p:nvPr/>
        </p:nvSpPr>
        <p:spPr>
          <a:xfrm>
            <a:off x="12382982" y="8497230"/>
            <a:ext cx="10589045" cy="3813716"/>
          </a:xfrm>
          <a:prstGeom prst="rect">
            <a:avLst/>
          </a:prstGeom>
          <a:ln w="12700">
            <a:miter lim="400000"/>
          </a:ln>
        </p:spPr>
        <p:txBody>
          <a:bodyPr wrap="none" lIns="50800" tIns="50800" rIns="50800" bIns="50800" anchor="b">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r>
              <a:rPr lang="en-US" sz="4800" b="1" dirty="0" smtClean="0">
                <a:solidFill>
                  <a:schemeClr val="tx1"/>
                </a:solidFill>
              </a:rPr>
              <a:t>YAZILIM,</a:t>
            </a:r>
          </a:p>
          <a:p>
            <a:r>
              <a:rPr lang="tr-TR" sz="3600" dirty="0" smtClean="0"/>
              <a:t>değişik </a:t>
            </a:r>
            <a:r>
              <a:rPr lang="tr-TR" sz="3600" dirty="0"/>
              <a:t>ve çeşitli görevler yapma amaçlı tasarlanmış </a:t>
            </a:r>
            <a:endParaRPr lang="en-US" sz="3600" dirty="0" smtClean="0"/>
          </a:p>
          <a:p>
            <a:r>
              <a:rPr lang="en-US" sz="3600" noProof="1" smtClean="0"/>
              <a:t>DONANIMlarin</a:t>
            </a:r>
            <a:r>
              <a:rPr lang="tr-TR" sz="3600" dirty="0"/>
              <a:t> birbirleriyle </a:t>
            </a:r>
            <a:r>
              <a:rPr lang="tr-TR" sz="3600" dirty="0" smtClean="0"/>
              <a:t>haberleşebilmesini </a:t>
            </a:r>
            <a:endParaRPr lang="en-US" sz="3600" dirty="0" smtClean="0"/>
          </a:p>
          <a:p>
            <a:r>
              <a:rPr lang="tr-TR" sz="3600" dirty="0" smtClean="0"/>
              <a:t>ve </a:t>
            </a:r>
            <a:r>
              <a:rPr lang="tr-TR" sz="3600" dirty="0"/>
              <a:t>uyumunu </a:t>
            </a:r>
            <a:r>
              <a:rPr lang="tr-TR" sz="3600" dirty="0" smtClean="0"/>
              <a:t>sağlayarak</a:t>
            </a:r>
            <a:r>
              <a:rPr lang="en-US" sz="3600" dirty="0" smtClean="0"/>
              <a:t> </a:t>
            </a:r>
          </a:p>
          <a:p>
            <a:r>
              <a:rPr lang="tr-TR" sz="3600" dirty="0" smtClean="0"/>
              <a:t> </a:t>
            </a:r>
            <a:r>
              <a:rPr lang="tr-TR" sz="3600" dirty="0"/>
              <a:t>görevlerini ya da kullanılabilirliklerini geliştirmeye </a:t>
            </a:r>
            <a:endParaRPr lang="en-US" sz="3600" dirty="0" smtClean="0"/>
          </a:p>
          <a:p>
            <a:r>
              <a:rPr lang="tr-TR" sz="3600" dirty="0" smtClean="0"/>
              <a:t>yarayan</a:t>
            </a:r>
            <a:r>
              <a:rPr lang="tr-TR" sz="3600" dirty="0"/>
              <a:t> </a:t>
            </a:r>
            <a:r>
              <a:rPr lang="tr-TR" sz="3600" dirty="0">
                <a:hlinkClick r:id="rId3" tooltip="Makine"/>
              </a:rPr>
              <a:t>makine</a:t>
            </a:r>
            <a:r>
              <a:rPr lang="tr-TR" sz="3600" dirty="0"/>
              <a:t> komutlarıdır.</a:t>
            </a:r>
            <a:endParaRPr lang="tr-TR" sz="3600" dirty="0">
              <a:solidFill>
                <a:schemeClr val="tx1"/>
              </a:solidFill>
            </a:endParaRPr>
          </a:p>
        </p:txBody>
      </p:sp>
    </p:spTree>
    <p:extLst>
      <p:ext uri="{BB962C8B-B14F-4D97-AF65-F5344CB8AC3E}">
        <p14:creationId xmlns:p14="http://schemas.microsoft.com/office/powerpoint/2010/main" val="210546362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1054100" y="3628925"/>
            <a:ext cx="22720300" cy="8628389"/>
          </a:xfrm>
        </p:spPr>
        <p:txBody>
          <a:bodyPr>
            <a:noAutofit/>
          </a:bodyPr>
          <a:lstStyle/>
          <a:p>
            <a:endParaRPr lang="en-US" sz="4000" noProof="1" smtClean="0"/>
          </a:p>
          <a:p>
            <a:pPr>
              <a:buFont typeface="Wingdings" panose="05000000000000000000" pitchFamily="2" charset="2"/>
              <a:buChar char="Ø"/>
            </a:pPr>
            <a:r>
              <a:rPr lang="en-US" sz="4000" b="0" noProof="1" smtClean="0"/>
              <a:t>İhtiyaç analizi SDLC'nin en önemli ve temel aşamasıdır</a:t>
            </a:r>
            <a:r>
              <a:rPr lang="en-US" sz="4000" b="0" dirty="0" smtClean="0"/>
              <a:t>.</a:t>
            </a:r>
            <a:endParaRPr lang="en-US" sz="4000" b="0" dirty="0"/>
          </a:p>
          <a:p>
            <a:pPr>
              <a:buFont typeface="Wingdings" panose="05000000000000000000" pitchFamily="2" charset="2"/>
              <a:buChar char="Ø"/>
            </a:pPr>
            <a:r>
              <a:rPr lang="en-US" sz="4000" b="0" noProof="1" smtClean="0"/>
              <a:t>Müşteriden gelen</a:t>
            </a:r>
            <a:r>
              <a:rPr lang="en-US" sz="4000" b="0" dirty="0" smtClean="0"/>
              <a:t> </a:t>
            </a:r>
            <a:r>
              <a:rPr lang="tr-TR" sz="4000" b="0" dirty="0"/>
              <a:t>fikirler de göz önünde bulundurularak </a:t>
            </a:r>
            <a:r>
              <a:rPr lang="en-US" sz="4000" b="0" noProof="1" smtClean="0"/>
              <a:t>ekibin kıdemli üyeleri (expert) tarafından gerçekleştirilir.</a:t>
            </a:r>
          </a:p>
          <a:p>
            <a:pPr>
              <a:buFont typeface="Wingdings" panose="05000000000000000000" pitchFamily="2" charset="2"/>
              <a:buChar char="Ø"/>
            </a:pPr>
            <a:r>
              <a:rPr lang="en-US" sz="4000" b="0" noProof="1" smtClean="0"/>
              <a:t>Bu bilgiler daha sonra temel proje yaklaşımını planlamak için kullanılır</a:t>
            </a:r>
            <a:r>
              <a:rPr lang="tr-TR" sz="4000" b="0" dirty="0" smtClean="0"/>
              <a:t>.</a:t>
            </a:r>
            <a:endParaRPr lang="en-US" sz="4000" b="0" dirty="0"/>
          </a:p>
          <a:p>
            <a:pPr>
              <a:buFont typeface="Wingdings" panose="05000000000000000000" pitchFamily="2" charset="2"/>
              <a:buChar char="Ø"/>
            </a:pPr>
            <a:r>
              <a:rPr lang="en-US" sz="4000" b="0" noProof="1" smtClean="0"/>
              <a:t>Kalite güvence gerekliliklerinin planlanması ve projeyle ilişkili risklerin belirlenmesi de planlama aşamasında yapılır</a:t>
            </a:r>
            <a:r>
              <a:rPr lang="en-US" sz="4000" b="0" dirty="0" smtClean="0"/>
              <a:t>. </a:t>
            </a:r>
            <a:endParaRPr lang="en-US" sz="4000" b="0" dirty="0"/>
          </a:p>
          <a:p>
            <a:pPr>
              <a:buFont typeface="Wingdings" panose="05000000000000000000" pitchFamily="2" charset="2"/>
              <a:buChar char="Ø"/>
            </a:pPr>
            <a:r>
              <a:rPr lang="en-US" sz="4000" b="0" dirty="0" smtClean="0"/>
              <a:t>Minimum </a:t>
            </a:r>
            <a:r>
              <a:rPr lang="en-US" sz="4000" b="0" noProof="1" smtClean="0"/>
              <a:t>risklerle projeyi başarıyla uygulamak için izlenebilecek teknik yaklaşımlar planla</a:t>
            </a:r>
            <a:r>
              <a:rPr lang="tr-TR" sz="4000" b="0" noProof="1" smtClean="0"/>
              <a:t>nır</a:t>
            </a:r>
            <a:r>
              <a:rPr lang="en-US" sz="4000" b="0" dirty="0" smtClean="0"/>
              <a:t>.</a:t>
            </a:r>
            <a:endParaRPr lang="tr-TR" sz="4000" b="0" dirty="0">
              <a:solidFill>
                <a:srgbClr val="C00000"/>
              </a:solidFill>
            </a:endParaRPr>
          </a:p>
        </p:txBody>
      </p:sp>
      <p:sp>
        <p:nvSpPr>
          <p:cNvPr id="3" name="Unvan 2"/>
          <p:cNvSpPr>
            <a:spLocks noGrp="1"/>
          </p:cNvSpPr>
          <p:nvPr>
            <p:ph type="title"/>
          </p:nvPr>
        </p:nvSpPr>
        <p:spPr>
          <a:xfrm>
            <a:off x="713678" y="749299"/>
            <a:ext cx="22837698" cy="2527301"/>
          </a:xfrm>
        </p:spPr>
        <p:txBody>
          <a:bodyPr>
            <a:normAutofit fontScale="90000"/>
          </a:bodyPr>
          <a:lstStyle/>
          <a:p>
            <a:pPr>
              <a:lnSpc>
                <a:spcPct val="120000"/>
              </a:lnSpc>
            </a:pPr>
            <a:r>
              <a:rPr lang="en-US" dirty="0"/>
              <a:t> </a:t>
            </a:r>
            <a:r>
              <a:rPr lang="en-US" sz="7200" u="sng" dirty="0"/>
              <a:t>Stage 1: </a:t>
            </a:r>
            <a:r>
              <a:rPr lang="en-US" sz="7200" u="sng" dirty="0" smtClean="0"/>
              <a:t/>
            </a:r>
            <a:br>
              <a:rPr lang="en-US" sz="7200" u="sng" dirty="0" smtClean="0"/>
            </a:br>
            <a:r>
              <a:rPr lang="en-US" sz="7200" u="sng" dirty="0" smtClean="0"/>
              <a:t>Planning </a:t>
            </a:r>
            <a:r>
              <a:rPr lang="en-US" sz="7200" u="sng" dirty="0"/>
              <a:t>and Requirement Analysis</a:t>
            </a:r>
            <a:r>
              <a:rPr lang="en-US" sz="6700" u="sng" noProof="1" smtClean="0"/>
              <a:t/>
            </a:r>
            <a:br>
              <a:rPr lang="en-US" sz="6700" u="sng" noProof="1" smtClean="0"/>
            </a:br>
            <a:endParaRPr lang="en-US" sz="6700" noProof="1"/>
          </a:p>
        </p:txBody>
      </p:sp>
    </p:spTree>
    <p:extLst>
      <p:ext uri="{BB962C8B-B14F-4D97-AF65-F5344CB8AC3E}">
        <p14:creationId xmlns:p14="http://schemas.microsoft.com/office/powerpoint/2010/main" val="124136118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46926" y="7927994"/>
            <a:ext cx="11129172" cy="4264005"/>
          </a:xfrm>
          <a:prstGeom prst="rect">
            <a:avLst/>
          </a:prstGeom>
        </p:spPr>
      </p:pic>
      <p:sp>
        <p:nvSpPr>
          <p:cNvPr id="3" name="Unvan 2"/>
          <p:cNvSpPr>
            <a:spLocks noGrp="1"/>
          </p:cNvSpPr>
          <p:nvPr>
            <p:ph type="title"/>
          </p:nvPr>
        </p:nvSpPr>
        <p:spPr>
          <a:xfrm>
            <a:off x="713678" y="749299"/>
            <a:ext cx="22837698" cy="2527301"/>
          </a:xfrm>
        </p:spPr>
        <p:txBody>
          <a:bodyPr>
            <a:normAutofit fontScale="90000"/>
          </a:bodyPr>
          <a:lstStyle/>
          <a:p>
            <a:pPr>
              <a:lnSpc>
                <a:spcPct val="120000"/>
              </a:lnSpc>
            </a:pPr>
            <a:r>
              <a:rPr lang="en-US" dirty="0"/>
              <a:t> </a:t>
            </a:r>
            <a:r>
              <a:rPr lang="en-US" sz="7200" u="sng" dirty="0"/>
              <a:t>Stage </a:t>
            </a:r>
            <a:r>
              <a:rPr lang="en-US" sz="7200" u="sng" dirty="0" smtClean="0"/>
              <a:t>2: </a:t>
            </a:r>
            <a:br>
              <a:rPr lang="en-US" sz="7200" u="sng" dirty="0" smtClean="0"/>
            </a:br>
            <a:r>
              <a:rPr lang="en-US" sz="7200" u="sng" dirty="0"/>
              <a:t>Defining Requirements(feasibility study)</a:t>
            </a:r>
            <a:endParaRPr lang="en-US" sz="4900" noProof="1">
              <a:solidFill>
                <a:srgbClr val="C00000"/>
              </a:solidFill>
            </a:endParaRPr>
          </a:p>
        </p:txBody>
      </p:sp>
      <p:sp>
        <p:nvSpPr>
          <p:cNvPr id="6" name="Dikdörtgen 5"/>
          <p:cNvSpPr/>
          <p:nvPr/>
        </p:nvSpPr>
        <p:spPr>
          <a:xfrm>
            <a:off x="713677" y="3704559"/>
            <a:ext cx="23082494" cy="8894743"/>
          </a:xfrm>
          <a:prstGeom prst="rect">
            <a:avLst/>
          </a:prstGeom>
        </p:spPr>
        <p:txBody>
          <a:bodyPr wrap="square">
            <a:spAutoFit/>
          </a:bodyPr>
          <a:lstStyle/>
          <a:p>
            <a:r>
              <a:rPr lang="en-US" sz="4400" u="sng" noProof="1">
                <a:solidFill>
                  <a:srgbClr val="C00000"/>
                </a:solidFill>
              </a:rPr>
              <a:t>ilk toplantida belirlenen </a:t>
            </a:r>
            <a:r>
              <a:rPr lang="en-US" sz="4400" b="1" u="sng" noProof="1" smtClean="0">
                <a:solidFill>
                  <a:srgbClr val="C00000"/>
                </a:solidFill>
              </a:rPr>
              <a:t>high level </a:t>
            </a:r>
            <a:r>
              <a:rPr lang="en-US" sz="4400" u="sng" noProof="1" smtClean="0">
                <a:solidFill>
                  <a:srgbClr val="C00000"/>
                </a:solidFill>
              </a:rPr>
              <a:t>hedeflerin detaylari olusturulur</a:t>
            </a:r>
          </a:p>
          <a:p>
            <a:pPr algn="l"/>
            <a:r>
              <a:rPr lang="en-US" sz="4400" noProof="1">
                <a:solidFill>
                  <a:srgbClr val="C00000"/>
                </a:solidFill>
              </a:rPr>
              <a:t> </a:t>
            </a:r>
            <a:r>
              <a:rPr lang="en-US" sz="4400" noProof="1" smtClean="0">
                <a:solidFill>
                  <a:srgbClr val="C00000"/>
                </a:solidFill>
              </a:rPr>
              <a:t> </a:t>
            </a:r>
          </a:p>
          <a:p>
            <a:pPr marL="742950" indent="-742950" algn="l">
              <a:buAutoNum type="arabicParenR"/>
            </a:pPr>
            <a:r>
              <a:rPr lang="en-US" sz="4400" noProof="1" smtClean="0">
                <a:solidFill>
                  <a:srgbClr val="C00000"/>
                </a:solidFill>
              </a:rPr>
              <a:t>Global</a:t>
            </a:r>
          </a:p>
          <a:p>
            <a:pPr algn="l"/>
            <a:r>
              <a:rPr lang="en-US" sz="4400" noProof="1" smtClean="0">
                <a:solidFill>
                  <a:srgbClr val="C00000"/>
                </a:solidFill>
              </a:rPr>
              <a:t>  - farkli dillerde yayin</a:t>
            </a:r>
          </a:p>
          <a:p>
            <a:pPr algn="l"/>
            <a:r>
              <a:rPr lang="en-US" sz="4400" noProof="1">
                <a:solidFill>
                  <a:srgbClr val="C00000"/>
                </a:solidFill>
              </a:rPr>
              <a:t>	</a:t>
            </a:r>
            <a:r>
              <a:rPr lang="en-US" sz="4400" noProof="1" smtClean="0">
                <a:solidFill>
                  <a:srgbClr val="C00000"/>
                </a:solidFill>
              </a:rPr>
              <a:t>- Kuresel haberler</a:t>
            </a:r>
          </a:p>
          <a:p>
            <a:pPr algn="l"/>
            <a:r>
              <a:rPr lang="en-US" sz="4400" noProof="1">
                <a:solidFill>
                  <a:srgbClr val="C00000"/>
                </a:solidFill>
              </a:rPr>
              <a:t>	</a:t>
            </a:r>
            <a:r>
              <a:rPr lang="en-US" sz="4400" noProof="1" smtClean="0">
                <a:solidFill>
                  <a:srgbClr val="C00000"/>
                </a:solidFill>
              </a:rPr>
              <a:t>- dunyanin her yerinden sorunsuz erisilebilmeli</a:t>
            </a:r>
          </a:p>
          <a:p>
            <a:pPr algn="l"/>
            <a:r>
              <a:rPr lang="en-US" sz="4400" noProof="1" smtClean="0">
                <a:solidFill>
                  <a:srgbClr val="C00000"/>
                </a:solidFill>
              </a:rPr>
              <a:t>  - engellilere gore alternatifler uretilmeli</a:t>
            </a:r>
          </a:p>
          <a:p>
            <a:pPr algn="l"/>
            <a:r>
              <a:rPr lang="en-US" sz="4400" noProof="1">
                <a:solidFill>
                  <a:srgbClr val="C00000"/>
                </a:solidFill>
              </a:rPr>
              <a:t> </a:t>
            </a:r>
            <a:r>
              <a:rPr lang="en-US" sz="4400" noProof="1" smtClean="0">
                <a:solidFill>
                  <a:srgbClr val="C00000"/>
                </a:solidFill>
              </a:rPr>
              <a:t> - icerik basit olmali</a:t>
            </a:r>
          </a:p>
          <a:p>
            <a:pPr algn="l"/>
            <a:r>
              <a:rPr lang="en-US" sz="4400" noProof="1">
                <a:solidFill>
                  <a:srgbClr val="C00000"/>
                </a:solidFill>
              </a:rPr>
              <a:t>	</a:t>
            </a:r>
            <a:r>
              <a:rPr lang="en-US" sz="4400" noProof="1" smtClean="0">
                <a:solidFill>
                  <a:srgbClr val="C00000"/>
                </a:solidFill>
              </a:rPr>
              <a:t>- interaktif bolumler olmali</a:t>
            </a:r>
          </a:p>
          <a:p>
            <a:pPr algn="l"/>
            <a:r>
              <a:rPr lang="en-US" sz="4400" noProof="1">
                <a:solidFill>
                  <a:srgbClr val="C00000"/>
                </a:solidFill>
              </a:rPr>
              <a:t>	</a:t>
            </a:r>
            <a:r>
              <a:rPr lang="en-US" sz="4400" noProof="1" smtClean="0">
                <a:solidFill>
                  <a:srgbClr val="C00000"/>
                </a:solidFill>
              </a:rPr>
              <a:t>- yerel haberler icin bir bolum olmali</a:t>
            </a:r>
          </a:p>
          <a:p>
            <a:pPr algn="l"/>
            <a:r>
              <a:rPr lang="en-US" sz="4400" noProof="1">
                <a:solidFill>
                  <a:srgbClr val="C00000"/>
                </a:solidFill>
              </a:rPr>
              <a:t>	</a:t>
            </a:r>
            <a:r>
              <a:rPr lang="en-US" sz="4400" noProof="1" smtClean="0">
                <a:solidFill>
                  <a:srgbClr val="C00000"/>
                </a:solidFill>
              </a:rPr>
              <a:t>- kullanicilarin kendilerini ilgilendiren haberleri </a:t>
            </a:r>
          </a:p>
          <a:p>
            <a:pPr algn="l"/>
            <a:r>
              <a:rPr lang="en-US" sz="4400" noProof="1">
                <a:solidFill>
                  <a:srgbClr val="C00000"/>
                </a:solidFill>
              </a:rPr>
              <a:t> </a:t>
            </a:r>
            <a:r>
              <a:rPr lang="en-US" sz="4400" noProof="1" smtClean="0">
                <a:solidFill>
                  <a:srgbClr val="C00000"/>
                </a:solidFill>
              </a:rPr>
              <a:t>    yukleyebilecegi bir imkan olmali</a:t>
            </a:r>
          </a:p>
          <a:p>
            <a:pPr algn="l"/>
            <a:r>
              <a:rPr lang="en-US" sz="4400" noProof="1" smtClean="0">
                <a:solidFill>
                  <a:srgbClr val="C00000"/>
                </a:solidFill>
              </a:rPr>
              <a:t>  - kullanicilarin tartisabilecegi blog olmali</a:t>
            </a:r>
            <a:endParaRPr lang="en-US" sz="4400" noProof="1">
              <a:solidFill>
                <a:srgbClr val="C00000"/>
              </a:solidFill>
            </a:endParaRPr>
          </a:p>
        </p:txBody>
      </p:sp>
    </p:spTree>
    <p:extLst>
      <p:ext uri="{BB962C8B-B14F-4D97-AF65-F5344CB8AC3E}">
        <p14:creationId xmlns:p14="http://schemas.microsoft.com/office/powerpoint/2010/main" val="3152388832"/>
      </p:ext>
    </p:extLst>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Word cloud feasibility study Royalty Free Vector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7028" y="5243419"/>
            <a:ext cx="10472057" cy="7263772"/>
          </a:xfrm>
          <a:prstGeom prst="rect">
            <a:avLst/>
          </a:prstGeom>
          <a:noFill/>
          <a:extLst>
            <a:ext uri="{909E8E84-426E-40DD-AFC4-6F175D3DCCD1}">
              <a14:hiddenFill xmlns:a14="http://schemas.microsoft.com/office/drawing/2010/main">
                <a:solidFill>
                  <a:srgbClr val="FFFFFF"/>
                </a:solidFill>
              </a14:hiddenFill>
            </a:ext>
          </a:extLst>
        </p:spPr>
      </p:pic>
      <p:sp>
        <p:nvSpPr>
          <p:cNvPr id="3" name="Unvan 2"/>
          <p:cNvSpPr>
            <a:spLocks noGrp="1"/>
          </p:cNvSpPr>
          <p:nvPr>
            <p:ph type="title"/>
          </p:nvPr>
        </p:nvSpPr>
        <p:spPr>
          <a:xfrm>
            <a:off x="713678" y="749299"/>
            <a:ext cx="22837698" cy="2527301"/>
          </a:xfrm>
        </p:spPr>
        <p:txBody>
          <a:bodyPr>
            <a:normAutofit fontScale="90000"/>
          </a:bodyPr>
          <a:lstStyle/>
          <a:p>
            <a:pPr>
              <a:lnSpc>
                <a:spcPct val="120000"/>
              </a:lnSpc>
            </a:pPr>
            <a:r>
              <a:rPr lang="en-US" dirty="0"/>
              <a:t> </a:t>
            </a:r>
            <a:r>
              <a:rPr lang="en-US" sz="7200" u="sng" dirty="0"/>
              <a:t>Stage </a:t>
            </a:r>
            <a:r>
              <a:rPr lang="en-US" sz="7200" u="sng" dirty="0" smtClean="0"/>
              <a:t>2: </a:t>
            </a:r>
            <a:br>
              <a:rPr lang="en-US" sz="7200" u="sng" dirty="0" smtClean="0"/>
            </a:br>
            <a:r>
              <a:rPr lang="en-US" sz="7200" u="sng" dirty="0"/>
              <a:t>Defining Requirements(feasibility study)</a:t>
            </a:r>
            <a:endParaRPr lang="en-US" sz="4900" noProof="1">
              <a:solidFill>
                <a:srgbClr val="C00000"/>
              </a:solidFill>
            </a:endParaRPr>
          </a:p>
        </p:txBody>
      </p:sp>
      <p:sp>
        <p:nvSpPr>
          <p:cNvPr id="6" name="Dikdörtgen 5"/>
          <p:cNvSpPr/>
          <p:nvPr/>
        </p:nvSpPr>
        <p:spPr>
          <a:xfrm>
            <a:off x="1301506" y="4009360"/>
            <a:ext cx="22249870" cy="7540526"/>
          </a:xfrm>
          <a:prstGeom prst="rect">
            <a:avLst/>
          </a:prstGeom>
        </p:spPr>
        <p:txBody>
          <a:bodyPr wrap="square">
            <a:spAutoFit/>
          </a:bodyPr>
          <a:lstStyle/>
          <a:p>
            <a:pPr marL="571500" lvl="3" indent="-571500" algn="l">
              <a:buFont typeface="Wingdings" panose="05000000000000000000" pitchFamily="2" charset="2"/>
              <a:buChar char="Ø"/>
            </a:pPr>
            <a:r>
              <a:rPr lang="en-US" sz="4400" noProof="1" smtClean="0"/>
              <a:t>İhtiyaç analizi yapıldıktan sonraki adım, ürün gereksinimlerini açıkça tanımlamak ve 	belgelendirmektir (dokumante etmek)</a:t>
            </a:r>
          </a:p>
          <a:p>
            <a:pPr marL="571500" indent="-571500" algn="l">
              <a:buFont typeface="Wingdings" panose="05000000000000000000" pitchFamily="2" charset="2"/>
              <a:buChar char="Ø"/>
            </a:pPr>
            <a:r>
              <a:rPr lang="en-US" sz="4400" dirty="0" smtClean="0"/>
              <a:t> </a:t>
            </a:r>
            <a:r>
              <a:rPr lang="en-US" sz="4400" noProof="1" smtClean="0"/>
              <a:t>Stakeholder </a:t>
            </a:r>
            <a:r>
              <a:rPr lang="en-US" sz="4400" dirty="0" smtClean="0"/>
              <a:t>/ </a:t>
            </a:r>
            <a:r>
              <a:rPr lang="en-US" sz="4400" noProof="1" smtClean="0"/>
              <a:t>işletm</a:t>
            </a:r>
            <a:r>
              <a:rPr lang="en-US" sz="4400" dirty="0" smtClean="0"/>
              <a:t>e</a:t>
            </a:r>
            <a:r>
              <a:rPr lang="tr-TR" sz="4400" dirty="0" smtClean="0"/>
              <a:t>c</a:t>
            </a:r>
            <a:r>
              <a:rPr lang="tr-TR" sz="4400" noProof="1" smtClean="0"/>
              <a:t>id</a:t>
            </a:r>
            <a:r>
              <a:rPr lang="en-US" sz="4400" noProof="1" smtClean="0"/>
              <a:t>en</a:t>
            </a:r>
            <a:r>
              <a:rPr lang="en-US" sz="4400" dirty="0" smtClean="0"/>
              <a:t> </a:t>
            </a:r>
            <a:r>
              <a:rPr lang="en-US" sz="4400" noProof="1" smtClean="0"/>
              <a:t>onay alın</a:t>
            </a:r>
            <a:r>
              <a:rPr lang="tr-TR" sz="4400" noProof="1" smtClean="0"/>
              <a:t>ır</a:t>
            </a:r>
            <a:r>
              <a:rPr lang="en-US" sz="4400" dirty="0" smtClean="0"/>
              <a:t>.</a:t>
            </a:r>
            <a:endParaRPr lang="en-US" sz="4400" dirty="0"/>
          </a:p>
          <a:p>
            <a:pPr marL="571500" indent="-571500" algn="l">
              <a:buFont typeface="Wingdings" panose="05000000000000000000" pitchFamily="2" charset="2"/>
              <a:buChar char="Ø"/>
            </a:pPr>
            <a:r>
              <a:rPr lang="en-US" sz="4400" dirty="0"/>
              <a:t> </a:t>
            </a:r>
            <a:r>
              <a:rPr lang="en-US" sz="4400" dirty="0" smtClean="0"/>
              <a:t>Bu </a:t>
            </a:r>
            <a:r>
              <a:rPr lang="en-US" sz="4400" noProof="1" smtClean="0"/>
              <a:t>proje yaşam döngüsü boyunca tasarlanacak </a:t>
            </a:r>
          </a:p>
          <a:p>
            <a:pPr algn="l"/>
            <a:r>
              <a:rPr lang="en-US" sz="4400" noProof="1"/>
              <a:t>	</a:t>
            </a:r>
            <a:r>
              <a:rPr lang="en-US" sz="4400" noProof="1" smtClean="0"/>
              <a:t>	ve geliştirilecek tüm ürün gereksinimlerini içeren</a:t>
            </a:r>
          </a:p>
          <a:p>
            <a:pPr algn="l"/>
            <a:r>
              <a:rPr lang="en-US" sz="4400" noProof="1"/>
              <a:t>	</a:t>
            </a:r>
            <a:r>
              <a:rPr lang="en-US" sz="4400" noProof="1" smtClean="0"/>
              <a:t>	'</a:t>
            </a:r>
            <a:r>
              <a:rPr lang="en-US" sz="4400" b="1" noProof="1" smtClean="0">
                <a:solidFill>
                  <a:srgbClr val="FF0000"/>
                </a:solidFill>
              </a:rPr>
              <a:t>BR</a:t>
            </a:r>
            <a:r>
              <a:rPr lang="en-US" sz="4400" b="1" dirty="0" smtClean="0">
                <a:solidFill>
                  <a:srgbClr val="FF0000"/>
                </a:solidFill>
              </a:rPr>
              <a:t>D</a:t>
            </a:r>
            <a:r>
              <a:rPr lang="en-US" sz="4400" dirty="0"/>
              <a:t>'</a:t>
            </a:r>
            <a:r>
              <a:rPr lang="tr-TR" sz="4400" dirty="0"/>
              <a:t> (Business </a:t>
            </a:r>
            <a:r>
              <a:rPr lang="tr-TR" sz="4400" noProof="1" smtClean="0"/>
              <a:t>Requirement Document</a:t>
            </a:r>
            <a:r>
              <a:rPr lang="tr-TR" sz="4400" dirty="0" smtClean="0"/>
              <a:t>)</a:t>
            </a:r>
            <a:endParaRPr lang="en-US" sz="4400" dirty="0" smtClean="0"/>
          </a:p>
          <a:p>
            <a:pPr algn="l"/>
            <a:r>
              <a:rPr lang="en-US" sz="4400" dirty="0"/>
              <a:t>	</a:t>
            </a:r>
            <a:r>
              <a:rPr lang="en-US" sz="4400" dirty="0" smtClean="0"/>
              <a:t>	</a:t>
            </a:r>
            <a:r>
              <a:rPr lang="en-US" sz="4400" noProof="1" smtClean="0"/>
              <a:t>İş Gereksinimi Belgesi ile yapılır.</a:t>
            </a:r>
          </a:p>
          <a:p>
            <a:pPr marL="571500" indent="-571500" algn="l">
              <a:buFont typeface="Wingdings" panose="05000000000000000000" pitchFamily="2" charset="2"/>
              <a:buChar char="Ø"/>
            </a:pPr>
            <a:r>
              <a:rPr lang="en-US" sz="4400" b="1" noProof="1" smtClean="0">
                <a:solidFill>
                  <a:srgbClr val="FF0000"/>
                </a:solidFill>
              </a:rPr>
              <a:t>FRD</a:t>
            </a:r>
            <a:r>
              <a:rPr lang="en-US" sz="4400" noProof="1" smtClean="0"/>
              <a:t> Functional Requirement Document </a:t>
            </a:r>
          </a:p>
          <a:p>
            <a:pPr algn="l"/>
            <a:r>
              <a:rPr lang="en-US" sz="4400" noProof="1"/>
              <a:t>	</a:t>
            </a:r>
            <a:r>
              <a:rPr lang="en-US" sz="4400" noProof="1" smtClean="0"/>
              <a:t>	Teknik Islev Ihtiyaclari Dokumani hazirlanir </a:t>
            </a:r>
          </a:p>
          <a:p>
            <a:pPr marL="571500" indent="-571500" algn="l">
              <a:buFont typeface="Wingdings" panose="05000000000000000000" pitchFamily="2" charset="2"/>
              <a:buChar char="Ø"/>
            </a:pPr>
            <a:r>
              <a:rPr lang="en-US" sz="4400" noProof="1" smtClean="0"/>
              <a:t>FRD ve BRD en kucuk User Case lere </a:t>
            </a:r>
          </a:p>
          <a:p>
            <a:pPr algn="l"/>
            <a:r>
              <a:rPr lang="en-US" sz="4400" noProof="1"/>
              <a:t> </a:t>
            </a:r>
            <a:r>
              <a:rPr lang="en-US" sz="4400" noProof="1" smtClean="0"/>
              <a:t>		kadar hazirlanir</a:t>
            </a:r>
            <a:endParaRPr lang="en-US" sz="4400" noProof="1"/>
          </a:p>
        </p:txBody>
      </p:sp>
    </p:spTree>
    <p:extLst>
      <p:ext uri="{BB962C8B-B14F-4D97-AF65-F5344CB8AC3E}">
        <p14:creationId xmlns:p14="http://schemas.microsoft.com/office/powerpoint/2010/main" val="3246615197"/>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713678" y="749299"/>
            <a:ext cx="22837698" cy="2527301"/>
          </a:xfrm>
        </p:spPr>
        <p:txBody>
          <a:bodyPr>
            <a:normAutofit/>
          </a:bodyPr>
          <a:lstStyle/>
          <a:p>
            <a:r>
              <a:rPr lang="en-US" dirty="0"/>
              <a:t> </a:t>
            </a:r>
            <a:r>
              <a:rPr lang="en-US" sz="7200" u="sng" dirty="0"/>
              <a:t>Stage </a:t>
            </a:r>
            <a:r>
              <a:rPr lang="en-US" sz="7200" u="sng" dirty="0" smtClean="0"/>
              <a:t>3: </a:t>
            </a:r>
            <a:br>
              <a:rPr lang="en-US" sz="7200" u="sng" dirty="0" smtClean="0"/>
            </a:br>
            <a:r>
              <a:rPr lang="en-US" sz="7200" u="sng" dirty="0"/>
              <a:t>Designing the product architecture:</a:t>
            </a:r>
            <a:r>
              <a:rPr lang="en-US" sz="7200" dirty="0"/>
              <a:t> </a:t>
            </a:r>
          </a:p>
        </p:txBody>
      </p:sp>
      <p:sp>
        <p:nvSpPr>
          <p:cNvPr id="6" name="Dikdörtgen 5"/>
          <p:cNvSpPr/>
          <p:nvPr/>
        </p:nvSpPr>
        <p:spPr>
          <a:xfrm>
            <a:off x="713678" y="3590259"/>
            <a:ext cx="23191350" cy="7540526"/>
          </a:xfrm>
          <a:prstGeom prst="rect">
            <a:avLst/>
          </a:prstGeom>
        </p:spPr>
        <p:txBody>
          <a:bodyPr wrap="square">
            <a:spAutoFit/>
          </a:bodyPr>
          <a:lstStyle/>
          <a:p>
            <a:pPr marL="571500" lvl="8" indent="-571500" algn="l">
              <a:buFont typeface="Wingdings" panose="05000000000000000000" pitchFamily="2" charset="2"/>
              <a:buChar char="Ø"/>
            </a:pPr>
            <a:r>
              <a:rPr lang="en-US" sz="4400" dirty="0"/>
              <a:t>	</a:t>
            </a:r>
            <a:r>
              <a:rPr lang="tr-TR" sz="4400" dirty="0" smtClean="0"/>
              <a:t>BRD </a:t>
            </a:r>
            <a:r>
              <a:rPr lang="tr-TR" sz="4400" dirty="0"/>
              <a:t>(</a:t>
            </a:r>
            <a:r>
              <a:rPr lang="en-US" sz="4400" dirty="0"/>
              <a:t>Business Requirement Document</a:t>
            </a:r>
            <a:r>
              <a:rPr lang="tr-TR" sz="4400" dirty="0"/>
              <a:t>)</a:t>
            </a:r>
            <a:r>
              <a:rPr lang="en-US" sz="4400" dirty="0"/>
              <a:t> </a:t>
            </a:r>
            <a:r>
              <a:rPr lang="en-US" sz="4400" noProof="1" smtClean="0"/>
              <a:t>Dizaynırların geliştirilecek ürün için en 							iyi dizaynla</a:t>
            </a:r>
            <a:r>
              <a:rPr lang="en-US" sz="4400" dirty="0" smtClean="0"/>
              <a:t> </a:t>
            </a:r>
            <a:r>
              <a:rPr lang="en-US" sz="4400" noProof="1" smtClean="0"/>
              <a:t>ortaya çıkacakları referanstır</a:t>
            </a:r>
            <a:r>
              <a:rPr lang="en-US" sz="4400" dirty="0" smtClean="0"/>
              <a:t>. </a:t>
            </a:r>
          </a:p>
          <a:p>
            <a:pPr marL="571500" indent="-571500" algn="l">
              <a:buFont typeface="Wingdings" panose="05000000000000000000" pitchFamily="2" charset="2"/>
              <a:buChar char="Ø"/>
            </a:pPr>
            <a:endParaRPr lang="en-US" sz="4400" dirty="0"/>
          </a:p>
          <a:p>
            <a:pPr marL="571500" indent="-571500" algn="l">
              <a:buFont typeface="Wingdings" panose="05000000000000000000" pitchFamily="2" charset="2"/>
              <a:buChar char="Ø"/>
            </a:pPr>
            <a:r>
              <a:rPr lang="en-US" sz="4400" dirty="0" smtClean="0"/>
              <a:t> </a:t>
            </a:r>
            <a:r>
              <a:rPr lang="en-US" sz="4400" noProof="1" smtClean="0"/>
              <a:t>BRD'de belirtilen gereksinimlere dayanarak, </a:t>
            </a:r>
          </a:p>
          <a:p>
            <a:pPr algn="l"/>
            <a:r>
              <a:rPr lang="en-US" sz="4400" noProof="1"/>
              <a:t>	</a:t>
            </a:r>
            <a:r>
              <a:rPr lang="en-US" sz="4400" noProof="1" smtClean="0"/>
              <a:t>	ürün mimarisi için genellikle birden fazla 	</a:t>
            </a:r>
          </a:p>
          <a:p>
            <a:pPr algn="l"/>
            <a:r>
              <a:rPr lang="en-US" sz="4400" noProof="1"/>
              <a:t>	</a:t>
            </a:r>
            <a:r>
              <a:rPr lang="en-US" sz="4400" noProof="1" smtClean="0"/>
              <a:t>	tasarım yaklaşımı taslagi olusturulur </a:t>
            </a:r>
          </a:p>
          <a:p>
            <a:pPr algn="l"/>
            <a:r>
              <a:rPr lang="en-US" sz="4400" dirty="0"/>
              <a:t>	</a:t>
            </a:r>
            <a:r>
              <a:rPr lang="en-US" sz="4400" dirty="0" smtClean="0"/>
              <a:t>	</a:t>
            </a:r>
          </a:p>
          <a:p>
            <a:pPr algn="l"/>
            <a:r>
              <a:rPr lang="en-US" sz="4400" dirty="0"/>
              <a:t>	</a:t>
            </a:r>
            <a:r>
              <a:rPr lang="en-US" sz="4400" dirty="0" smtClean="0"/>
              <a:t>	</a:t>
            </a:r>
            <a:r>
              <a:rPr lang="en-US" sz="4400" noProof="1" smtClean="0"/>
              <a:t>ve</a:t>
            </a:r>
            <a:r>
              <a:rPr lang="en-US" sz="4400" dirty="0" smtClean="0"/>
              <a:t> </a:t>
            </a:r>
            <a:r>
              <a:rPr lang="en-US" sz="4400" noProof="1" smtClean="0"/>
              <a:t>bir</a:t>
            </a:r>
            <a:r>
              <a:rPr lang="en-US" sz="4400" dirty="0" smtClean="0"/>
              <a:t> </a:t>
            </a:r>
            <a:r>
              <a:rPr lang="en-US" sz="4400" dirty="0"/>
              <a:t>DDS</a:t>
            </a:r>
            <a:r>
              <a:rPr lang="tr-TR" sz="4400" dirty="0"/>
              <a:t> (</a:t>
            </a:r>
            <a:r>
              <a:rPr lang="en-US" sz="4400" dirty="0"/>
              <a:t>Design Document </a:t>
            </a:r>
            <a:r>
              <a:rPr lang="en-US" sz="4400" dirty="0" smtClean="0"/>
              <a:t>Specification</a:t>
            </a:r>
            <a:r>
              <a:rPr lang="tr-TR" sz="4400" dirty="0" smtClean="0"/>
              <a:t>)</a:t>
            </a:r>
            <a:r>
              <a:rPr lang="en-US" sz="4400" dirty="0" smtClean="0"/>
              <a:t> </a:t>
            </a:r>
          </a:p>
          <a:p>
            <a:pPr algn="l"/>
            <a:r>
              <a:rPr lang="en-US" sz="4400" dirty="0" smtClean="0"/>
              <a:t>		</a:t>
            </a:r>
            <a:r>
              <a:rPr lang="en-US" sz="4400" noProof="1" smtClean="0"/>
              <a:t>Tasarım Belgesi Spesifikasyonu'nda </a:t>
            </a:r>
          </a:p>
          <a:p>
            <a:pPr algn="l"/>
            <a:r>
              <a:rPr lang="en-US" sz="4400" noProof="1" smtClean="0"/>
              <a:t>		belgelenmektedir. </a:t>
            </a:r>
          </a:p>
          <a:p>
            <a:pPr algn="l"/>
            <a:endParaRPr lang="en-US" sz="4400" dirty="0"/>
          </a:p>
        </p:txBody>
      </p:sp>
      <p:pic>
        <p:nvPicPr>
          <p:cNvPr id="2052" name="Picture 4" descr="Main concepts of a software product lin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3228" y="4515544"/>
            <a:ext cx="9737154" cy="69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542882"/>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713678" y="749299"/>
            <a:ext cx="22837698" cy="2527301"/>
          </a:xfrm>
        </p:spPr>
        <p:txBody>
          <a:bodyPr>
            <a:normAutofit/>
          </a:bodyPr>
          <a:lstStyle/>
          <a:p>
            <a:r>
              <a:rPr lang="en-US" dirty="0"/>
              <a:t> </a:t>
            </a:r>
            <a:r>
              <a:rPr lang="en-US" sz="7200" u="sng" dirty="0"/>
              <a:t>Stage 4</a:t>
            </a:r>
            <a:r>
              <a:rPr lang="en-US" sz="7200" u="sng" dirty="0" smtClean="0"/>
              <a:t>: </a:t>
            </a:r>
            <a:br>
              <a:rPr lang="en-US" sz="7200" u="sng" dirty="0" smtClean="0"/>
            </a:br>
            <a:r>
              <a:rPr lang="en-US" sz="7200" u="sng" dirty="0"/>
              <a:t>Building or Developing the Product:</a:t>
            </a:r>
            <a:endParaRPr lang="en-US" sz="7200" dirty="0"/>
          </a:p>
        </p:txBody>
      </p:sp>
      <p:sp>
        <p:nvSpPr>
          <p:cNvPr id="6" name="Dikdörtgen 5"/>
          <p:cNvSpPr/>
          <p:nvPr/>
        </p:nvSpPr>
        <p:spPr>
          <a:xfrm>
            <a:off x="822534" y="3067745"/>
            <a:ext cx="23082494" cy="7540526"/>
          </a:xfrm>
          <a:prstGeom prst="rect">
            <a:avLst/>
          </a:prstGeom>
        </p:spPr>
        <p:txBody>
          <a:bodyPr wrap="square">
            <a:spAutoFit/>
          </a:bodyPr>
          <a:lstStyle/>
          <a:p>
            <a:pPr marL="571500" lvl="2" indent="-571500" algn="l">
              <a:buFont typeface="Wingdings" panose="05000000000000000000" pitchFamily="2" charset="2"/>
              <a:buChar char="Ø"/>
            </a:pPr>
            <a:r>
              <a:rPr lang="en-US" sz="4400" noProof="1" smtClean="0"/>
              <a:t>SDLC'nin</a:t>
            </a:r>
            <a:r>
              <a:rPr lang="en-US" sz="4400" dirty="0" smtClean="0"/>
              <a:t> </a:t>
            </a:r>
            <a:r>
              <a:rPr lang="en-US" sz="4400" noProof="1" smtClean="0"/>
              <a:t>bu aşamasında gerçek gelişme başlar ve ürün inşa edilir. </a:t>
            </a:r>
          </a:p>
          <a:p>
            <a:pPr marL="571500" lvl="1" indent="-571500" algn="l">
              <a:buFont typeface="Wingdings" panose="05000000000000000000" pitchFamily="2" charset="2"/>
              <a:buChar char="Ø"/>
            </a:pPr>
            <a:r>
              <a:rPr lang="tr-TR" sz="4400" dirty="0" smtClean="0"/>
              <a:t>Yazılımcılar (Developers)</a:t>
            </a:r>
            <a:r>
              <a:rPr lang="en-US" sz="4400" dirty="0" smtClean="0"/>
              <a:t>, </a:t>
            </a:r>
          </a:p>
          <a:p>
            <a:pPr algn="l"/>
            <a:r>
              <a:rPr lang="en-US" sz="4400" noProof="1" smtClean="0"/>
              <a:t>		kuruluşları tarafından tanımlanan </a:t>
            </a:r>
          </a:p>
          <a:p>
            <a:pPr algn="l"/>
            <a:r>
              <a:rPr lang="en-US" sz="4400" noProof="1" smtClean="0"/>
              <a:t>		kodlama yönergelerine uymak zorundadır.</a:t>
            </a:r>
          </a:p>
          <a:p>
            <a:pPr marL="571500" indent="-571500" algn="l">
              <a:buFont typeface="Wingdings" panose="05000000000000000000" pitchFamily="2" charset="2"/>
              <a:buChar char="Ø"/>
            </a:pPr>
            <a:r>
              <a:rPr lang="en-US" sz="4400" noProof="1"/>
              <a:t>Kodlama için </a:t>
            </a:r>
            <a:r>
              <a:rPr lang="en-US" sz="4400" noProof="1" smtClean="0"/>
              <a:t>FRD baz alinarak </a:t>
            </a:r>
          </a:p>
          <a:p>
            <a:pPr algn="l"/>
            <a:r>
              <a:rPr lang="en-US" sz="4400" noProof="1"/>
              <a:t>	</a:t>
            </a:r>
            <a:r>
              <a:rPr lang="en-US" sz="4400" noProof="1" smtClean="0"/>
              <a:t>	Developerlar gereken Funcionality’leri</a:t>
            </a:r>
          </a:p>
          <a:p>
            <a:pPr algn="l"/>
            <a:r>
              <a:rPr lang="en-US" sz="4400" noProof="1"/>
              <a:t>	</a:t>
            </a:r>
            <a:r>
              <a:rPr lang="en-US" sz="4400" noProof="1" smtClean="0"/>
              <a:t>	olustururlar </a:t>
            </a:r>
            <a:endParaRPr lang="en-US" sz="4400" noProof="1"/>
          </a:p>
          <a:p>
            <a:pPr marL="571500" indent="-571500" algn="l">
              <a:buFont typeface="Wingdings" panose="05000000000000000000" pitchFamily="2" charset="2"/>
              <a:buChar char="Ø"/>
            </a:pPr>
            <a:r>
              <a:rPr lang="en-US" sz="4400" noProof="1" smtClean="0"/>
              <a:t>Kodlama için C ++, Java,  </a:t>
            </a:r>
          </a:p>
          <a:p>
            <a:pPr algn="l"/>
            <a:r>
              <a:rPr lang="en-US" sz="4400" noProof="1" smtClean="0"/>
              <a:t>		dot Net vs. gibi farklı </a:t>
            </a:r>
          </a:p>
          <a:p>
            <a:pPr algn="l"/>
            <a:r>
              <a:rPr lang="en-US" sz="4400" noProof="1" smtClean="0"/>
              <a:t>		üst düzey programlama dilleri kullanılır</a:t>
            </a:r>
            <a:r>
              <a:rPr lang="tr-TR" sz="4400" dirty="0" smtClean="0"/>
              <a:t>.</a:t>
            </a:r>
            <a:endParaRPr lang="en-US" sz="4400" dirty="0" smtClean="0"/>
          </a:p>
          <a:p>
            <a:pPr algn="l"/>
            <a:endParaRPr lang="en-US" sz="4400" dirty="0"/>
          </a:p>
        </p:txBody>
      </p:sp>
      <p:pic>
        <p:nvPicPr>
          <p:cNvPr id="2050" name="Picture 2" descr="Freelance Web Desig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3781" y="3899302"/>
            <a:ext cx="11261418" cy="717364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p:cNvPicPr>
            <a:picLocks noChangeAspect="1"/>
          </p:cNvPicPr>
          <p:nvPr/>
        </p:nvPicPr>
        <p:blipFill>
          <a:blip r:embed="rId3"/>
          <a:stretch>
            <a:fillRect/>
          </a:stretch>
        </p:blipFill>
        <p:spPr>
          <a:xfrm>
            <a:off x="2201406" y="10608271"/>
            <a:ext cx="9791467" cy="1757900"/>
          </a:xfrm>
          <a:prstGeom prst="rect">
            <a:avLst/>
          </a:prstGeom>
        </p:spPr>
      </p:pic>
    </p:spTree>
    <p:extLst>
      <p:ext uri="{BB962C8B-B14F-4D97-AF65-F5344CB8AC3E}">
        <p14:creationId xmlns:p14="http://schemas.microsoft.com/office/powerpoint/2010/main" val="2323283582"/>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Product Testing – the only way to ensuring product quality! | Market  Intell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2527" y="3998945"/>
            <a:ext cx="11770858" cy="7387512"/>
          </a:xfrm>
          <a:prstGeom prst="rect">
            <a:avLst/>
          </a:prstGeom>
          <a:noFill/>
          <a:extLst>
            <a:ext uri="{909E8E84-426E-40DD-AFC4-6F175D3DCCD1}">
              <a14:hiddenFill xmlns:a14="http://schemas.microsoft.com/office/drawing/2010/main">
                <a:solidFill>
                  <a:srgbClr val="FFFFFF"/>
                </a:solidFill>
              </a14:hiddenFill>
            </a:ext>
          </a:extLst>
        </p:spPr>
      </p:pic>
      <p:sp>
        <p:nvSpPr>
          <p:cNvPr id="3" name="Unvan 2"/>
          <p:cNvSpPr>
            <a:spLocks noGrp="1"/>
          </p:cNvSpPr>
          <p:nvPr>
            <p:ph type="title"/>
          </p:nvPr>
        </p:nvSpPr>
        <p:spPr>
          <a:xfrm>
            <a:off x="713678" y="749299"/>
            <a:ext cx="22837698" cy="2527301"/>
          </a:xfrm>
        </p:spPr>
        <p:txBody>
          <a:bodyPr>
            <a:normAutofit/>
          </a:bodyPr>
          <a:lstStyle/>
          <a:p>
            <a:r>
              <a:rPr lang="en-US" dirty="0"/>
              <a:t> </a:t>
            </a:r>
            <a:r>
              <a:rPr lang="en-US" sz="7200" u="sng" dirty="0"/>
              <a:t>Stage </a:t>
            </a:r>
            <a:r>
              <a:rPr lang="en-US" sz="7200" u="sng" dirty="0" smtClean="0"/>
              <a:t>5: </a:t>
            </a:r>
            <a:br>
              <a:rPr lang="en-US" sz="7200" u="sng" dirty="0" smtClean="0"/>
            </a:br>
            <a:r>
              <a:rPr lang="en-US" sz="7200" u="sng" dirty="0"/>
              <a:t>Testing the Product:</a:t>
            </a:r>
            <a:r>
              <a:rPr lang="en-US" sz="7200" dirty="0"/>
              <a:t> </a:t>
            </a:r>
          </a:p>
        </p:txBody>
      </p:sp>
      <p:sp>
        <p:nvSpPr>
          <p:cNvPr id="6" name="Dikdörtgen 5"/>
          <p:cNvSpPr/>
          <p:nvPr/>
        </p:nvSpPr>
        <p:spPr>
          <a:xfrm>
            <a:off x="1040249" y="3503174"/>
            <a:ext cx="23082494" cy="8217634"/>
          </a:xfrm>
          <a:prstGeom prst="rect">
            <a:avLst/>
          </a:prstGeom>
        </p:spPr>
        <p:txBody>
          <a:bodyPr wrap="square">
            <a:spAutoFit/>
          </a:bodyPr>
          <a:lstStyle/>
          <a:p>
            <a:pPr marL="571500" lvl="1" indent="-571500" algn="l">
              <a:buFont typeface="Wingdings" panose="05000000000000000000" pitchFamily="2" charset="2"/>
              <a:buChar char="Ø"/>
            </a:pPr>
            <a:r>
              <a:rPr lang="en-US" sz="4400" dirty="0" smtClean="0"/>
              <a:t>Bu </a:t>
            </a:r>
            <a:r>
              <a:rPr lang="en-US" sz="4400" noProof="1" smtClean="0"/>
              <a:t>aşama, ürün BRD'de tanımlanan kalite standartlarına ulaşıncaya kadar, </a:t>
            </a:r>
          </a:p>
          <a:p>
            <a:pPr algn="l"/>
            <a:r>
              <a:rPr lang="en-US" sz="4400" dirty="0"/>
              <a:t>	</a:t>
            </a:r>
            <a:r>
              <a:rPr lang="en-US" sz="4400" dirty="0" smtClean="0"/>
              <a:t>	</a:t>
            </a:r>
            <a:r>
              <a:rPr lang="en-US" sz="4400" noProof="1" smtClean="0"/>
              <a:t>ürün kusurlarının rapor edildiği, izlendiği</a:t>
            </a:r>
            <a:r>
              <a:rPr lang="en-US" sz="4400" dirty="0" smtClean="0"/>
              <a:t>, </a:t>
            </a:r>
          </a:p>
          <a:p>
            <a:pPr algn="l"/>
            <a:r>
              <a:rPr lang="en-US" sz="4400" dirty="0"/>
              <a:t>	</a:t>
            </a:r>
            <a:r>
              <a:rPr lang="en-US" sz="4400" dirty="0" smtClean="0"/>
              <a:t>	</a:t>
            </a:r>
            <a:r>
              <a:rPr lang="en-US" sz="4400" noProof="1" smtClean="0"/>
              <a:t>duzeltigi</a:t>
            </a:r>
            <a:r>
              <a:rPr lang="tr-TR" sz="4400" noProof="1" smtClean="0"/>
              <a:t>(fixlendiğ</a:t>
            </a:r>
            <a:r>
              <a:rPr lang="tr-TR" sz="4400" dirty="0" smtClean="0"/>
              <a:t>i</a:t>
            </a:r>
            <a:r>
              <a:rPr lang="tr-TR" sz="4400" dirty="0"/>
              <a:t>)</a:t>
            </a:r>
            <a:r>
              <a:rPr lang="en-US" sz="4400" dirty="0"/>
              <a:t> </a:t>
            </a:r>
            <a:r>
              <a:rPr lang="en-US" sz="4400" noProof="1" smtClean="0"/>
              <a:t>ve tekrar test edildiği </a:t>
            </a:r>
          </a:p>
          <a:p>
            <a:pPr algn="l"/>
            <a:r>
              <a:rPr lang="en-US" sz="4400" dirty="0"/>
              <a:t>	</a:t>
            </a:r>
            <a:r>
              <a:rPr lang="en-US" sz="4400" dirty="0" smtClean="0"/>
              <a:t>	</a:t>
            </a:r>
            <a:r>
              <a:rPr lang="en-US" sz="4400" noProof="1" smtClean="0"/>
              <a:t>asamadir. </a:t>
            </a:r>
            <a:endParaRPr lang="en-US" sz="4400" dirty="0"/>
          </a:p>
          <a:p>
            <a:pPr marL="571500" indent="-571500" algn="l">
              <a:buFont typeface="Wingdings" panose="05000000000000000000" pitchFamily="2" charset="2"/>
              <a:buChar char="Ø"/>
            </a:pPr>
            <a:r>
              <a:rPr lang="en-US" sz="4400" noProof="1" smtClean="0"/>
              <a:t>Ürün iş beklentilerini de karşılamalıdır</a:t>
            </a:r>
          </a:p>
          <a:p>
            <a:pPr algn="l"/>
            <a:r>
              <a:rPr lang="en-US" sz="4400" dirty="0"/>
              <a:t>	</a:t>
            </a:r>
            <a:r>
              <a:rPr lang="en-US" sz="4400" dirty="0" smtClean="0"/>
              <a:t>	(</a:t>
            </a:r>
            <a:r>
              <a:rPr lang="en-US" sz="4400" dirty="0"/>
              <a:t>requirement specifications)</a:t>
            </a:r>
          </a:p>
          <a:p>
            <a:pPr algn="l"/>
            <a:endParaRPr lang="en-US" sz="4400" dirty="0" smtClean="0"/>
          </a:p>
          <a:p>
            <a:pPr marL="571500" indent="-571500" algn="l">
              <a:buFont typeface="Wingdings" panose="05000000000000000000" pitchFamily="2" charset="2"/>
              <a:buChar char="Ø"/>
            </a:pPr>
            <a:r>
              <a:rPr lang="en-US" sz="4400" dirty="0" smtClean="0"/>
              <a:t>STLC </a:t>
            </a:r>
            <a:r>
              <a:rPr lang="en-US" sz="4400" dirty="0"/>
              <a:t>=&gt; Software Testing Life </a:t>
            </a:r>
            <a:r>
              <a:rPr lang="en-US" sz="4400" dirty="0" smtClean="0"/>
              <a:t>Cycle</a:t>
            </a:r>
          </a:p>
          <a:p>
            <a:pPr marL="571500" indent="-571500" algn="l">
              <a:buFont typeface="Wingdings" panose="05000000000000000000" pitchFamily="2" charset="2"/>
              <a:buChar char="Ø"/>
            </a:pPr>
            <a:endParaRPr lang="en-US" sz="4400" dirty="0"/>
          </a:p>
          <a:p>
            <a:pPr marL="571500" indent="-571500" algn="l">
              <a:buFont typeface="Wingdings" panose="05000000000000000000" pitchFamily="2" charset="2"/>
              <a:buChar char="Ø"/>
            </a:pPr>
            <a:r>
              <a:rPr lang="en-US" sz="4400" noProof="1" smtClean="0"/>
              <a:t>Test </a:t>
            </a:r>
            <a:r>
              <a:rPr lang="en-US" sz="4400" noProof="1" smtClean="0">
                <a:sym typeface="Wingdings" panose="05000000000000000000" pitchFamily="2" charset="2"/>
              </a:rPr>
              <a:t> Takip Bulunan Hatanin Dev.Gonderilmesi  raporlama</a:t>
            </a:r>
          </a:p>
          <a:p>
            <a:pPr algn="l"/>
            <a:r>
              <a:rPr lang="en-US" sz="4400" noProof="1" smtClean="0">
                <a:sym typeface="Wingdings" panose="05000000000000000000" pitchFamily="2" charset="2"/>
              </a:rPr>
              <a:t>            Duzeltme  Yeniden Test etme  Onaylamaraporlama</a:t>
            </a:r>
            <a:endParaRPr lang="en-US" sz="4400" noProof="1" smtClean="0"/>
          </a:p>
          <a:p>
            <a:pPr algn="l"/>
            <a:endParaRPr lang="en-US" sz="4400" dirty="0"/>
          </a:p>
        </p:txBody>
      </p:sp>
    </p:spTree>
    <p:extLst>
      <p:ext uri="{BB962C8B-B14F-4D97-AF65-F5344CB8AC3E}">
        <p14:creationId xmlns:p14="http://schemas.microsoft.com/office/powerpoint/2010/main" val="1485644782"/>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9425402" y="4963887"/>
            <a:ext cx="13782942" cy="6914992"/>
          </a:xfrm>
          <a:prstGeom prst="rect">
            <a:avLst/>
          </a:prstGeom>
        </p:spPr>
      </p:pic>
      <p:sp>
        <p:nvSpPr>
          <p:cNvPr id="3" name="Unvan 2"/>
          <p:cNvSpPr>
            <a:spLocks noGrp="1"/>
          </p:cNvSpPr>
          <p:nvPr>
            <p:ph type="title"/>
          </p:nvPr>
        </p:nvSpPr>
        <p:spPr>
          <a:xfrm>
            <a:off x="713678" y="749299"/>
            <a:ext cx="22837698" cy="2527301"/>
          </a:xfrm>
        </p:spPr>
        <p:txBody>
          <a:bodyPr>
            <a:normAutofit/>
          </a:bodyPr>
          <a:lstStyle/>
          <a:p>
            <a:r>
              <a:rPr lang="en-US" dirty="0"/>
              <a:t> </a:t>
            </a:r>
            <a:r>
              <a:rPr lang="en-US" sz="7200" u="sng" dirty="0"/>
              <a:t>Stage </a:t>
            </a:r>
            <a:r>
              <a:rPr lang="en-US" sz="7200" u="sng" dirty="0" smtClean="0"/>
              <a:t>5: </a:t>
            </a:r>
            <a:br>
              <a:rPr lang="en-US" sz="7200" u="sng" dirty="0" smtClean="0"/>
            </a:br>
            <a:r>
              <a:rPr lang="en-US" sz="7200" u="sng" dirty="0"/>
              <a:t>Testing the Product:</a:t>
            </a:r>
            <a:r>
              <a:rPr lang="en-US" sz="7200" dirty="0"/>
              <a:t> </a:t>
            </a:r>
          </a:p>
        </p:txBody>
      </p:sp>
      <p:sp>
        <p:nvSpPr>
          <p:cNvPr id="6" name="Dikdörtgen 5"/>
          <p:cNvSpPr/>
          <p:nvPr/>
        </p:nvSpPr>
        <p:spPr>
          <a:xfrm>
            <a:off x="1301506" y="2873995"/>
            <a:ext cx="23082494" cy="8894743"/>
          </a:xfrm>
          <a:prstGeom prst="rect">
            <a:avLst/>
          </a:prstGeom>
        </p:spPr>
        <p:txBody>
          <a:bodyPr wrap="square">
            <a:spAutoFit/>
          </a:bodyPr>
          <a:lstStyle/>
          <a:p>
            <a:pPr algn="l"/>
            <a:endParaRPr lang="en-US" sz="4400" dirty="0" smtClean="0"/>
          </a:p>
          <a:p>
            <a:pPr algn="l"/>
            <a:r>
              <a:rPr lang="tr-TR" altLang="tr-TR" sz="4400" i="1" dirty="0" smtClean="0">
                <a:solidFill>
                  <a:schemeClr val="tx1"/>
                </a:solidFill>
                <a:latin typeface="JetBrains Mono"/>
              </a:rPr>
              <a:t>1. “</a:t>
            </a:r>
            <a:r>
              <a:rPr lang="tr-TR" altLang="tr-TR" sz="4400" i="1" dirty="0">
                <a:solidFill>
                  <a:schemeClr val="tx1"/>
                </a:solidFill>
                <a:latin typeface="JetBrains Mono"/>
              </a:rPr>
              <a:t>https://www.saucedemo.com” Adresine gidin</a:t>
            </a:r>
            <a:br>
              <a:rPr lang="tr-TR" altLang="tr-TR" sz="4400" i="1" dirty="0">
                <a:solidFill>
                  <a:schemeClr val="tx1"/>
                </a:solidFill>
                <a:latin typeface="JetBrains Mono"/>
              </a:rPr>
            </a:br>
            <a:r>
              <a:rPr lang="tr-TR" altLang="tr-TR" sz="4400" i="1" dirty="0">
                <a:solidFill>
                  <a:schemeClr val="tx1"/>
                </a:solidFill>
                <a:latin typeface="JetBrains Mono"/>
              </a:rPr>
              <a:t>2. </a:t>
            </a:r>
            <a:r>
              <a:rPr lang="tr-TR" altLang="tr-TR" sz="4400" i="1" noProof="1" smtClean="0">
                <a:solidFill>
                  <a:schemeClr val="tx1"/>
                </a:solidFill>
                <a:latin typeface="JetBrains Mono"/>
              </a:rPr>
              <a:t>Username kutusuna “standard_user” yazdirin</a:t>
            </a:r>
            <a:r>
              <a:rPr lang="tr-TR" altLang="tr-TR" sz="4400" i="1" dirty="0">
                <a:solidFill>
                  <a:schemeClr val="tx1"/>
                </a:solidFill>
                <a:latin typeface="JetBrains Mono"/>
              </a:rPr>
              <a:t/>
            </a:r>
            <a:br>
              <a:rPr lang="tr-TR" altLang="tr-TR" sz="4400" i="1" dirty="0">
                <a:solidFill>
                  <a:schemeClr val="tx1"/>
                </a:solidFill>
                <a:latin typeface="JetBrains Mono"/>
              </a:rPr>
            </a:br>
            <a:r>
              <a:rPr lang="tr-TR" altLang="tr-TR" sz="4400" i="1" dirty="0">
                <a:solidFill>
                  <a:schemeClr val="tx1"/>
                </a:solidFill>
                <a:latin typeface="JetBrains Mono"/>
              </a:rPr>
              <a:t>3. </a:t>
            </a:r>
            <a:r>
              <a:rPr lang="tr-TR" altLang="tr-TR" sz="4400" i="1" noProof="1" smtClean="0">
                <a:solidFill>
                  <a:schemeClr val="tx1"/>
                </a:solidFill>
                <a:latin typeface="JetBrains Mono"/>
              </a:rPr>
              <a:t>Password kutusuna “secret_sauce” yazdirin</a:t>
            </a:r>
            <a:br>
              <a:rPr lang="tr-TR" altLang="tr-TR" sz="4400" i="1" noProof="1" smtClean="0">
                <a:solidFill>
                  <a:schemeClr val="tx1"/>
                </a:solidFill>
                <a:latin typeface="JetBrains Mono"/>
              </a:rPr>
            </a:br>
            <a:r>
              <a:rPr lang="tr-TR" altLang="tr-TR" sz="4400" i="1" noProof="1" smtClean="0">
                <a:solidFill>
                  <a:schemeClr val="tx1"/>
                </a:solidFill>
                <a:latin typeface="JetBrains Mono"/>
              </a:rPr>
              <a:t>4. Login tusuna basin</a:t>
            </a:r>
            <a:r>
              <a:rPr lang="tr-TR" altLang="tr-TR" sz="4400" i="1" dirty="0">
                <a:solidFill>
                  <a:schemeClr val="tx1"/>
                </a:solidFill>
                <a:latin typeface="JetBrains Mono"/>
              </a:rPr>
              <a:t/>
            </a:r>
            <a:br>
              <a:rPr lang="tr-TR" altLang="tr-TR" sz="4400" i="1" dirty="0">
                <a:solidFill>
                  <a:schemeClr val="tx1"/>
                </a:solidFill>
                <a:latin typeface="JetBrains Mono"/>
              </a:rPr>
            </a:br>
            <a:r>
              <a:rPr lang="tr-TR" altLang="tr-TR" sz="4400" i="1" dirty="0">
                <a:solidFill>
                  <a:schemeClr val="tx1"/>
                </a:solidFill>
                <a:latin typeface="JetBrains Mono"/>
              </a:rPr>
              <a:t>5. </a:t>
            </a:r>
            <a:r>
              <a:rPr lang="tr-TR" altLang="tr-TR" sz="4400" i="1" noProof="1" smtClean="0">
                <a:solidFill>
                  <a:schemeClr val="tx1"/>
                </a:solidFill>
                <a:latin typeface="JetBrains Mono"/>
              </a:rPr>
              <a:t>Ilk</a:t>
            </a:r>
            <a:r>
              <a:rPr lang="tr-TR" altLang="tr-TR" sz="4400" i="1" dirty="0" smtClean="0">
                <a:solidFill>
                  <a:schemeClr val="tx1"/>
                </a:solidFill>
                <a:latin typeface="JetBrains Mono"/>
              </a:rPr>
              <a:t> </a:t>
            </a:r>
            <a:r>
              <a:rPr lang="tr-TR" altLang="tr-TR" sz="4400" i="1" dirty="0">
                <a:solidFill>
                  <a:schemeClr val="tx1"/>
                </a:solidFill>
                <a:latin typeface="JetBrains Mono"/>
              </a:rPr>
              <a:t>urunun ismini kaydedin ve </a:t>
            </a:r>
            <a:endParaRPr lang="en-US" altLang="tr-TR" sz="4400" i="1" dirty="0" smtClean="0">
              <a:solidFill>
                <a:schemeClr val="tx1"/>
              </a:solidFill>
              <a:latin typeface="JetBrains Mono"/>
            </a:endParaRPr>
          </a:p>
          <a:p>
            <a:pPr algn="l"/>
            <a:r>
              <a:rPr lang="en-US" altLang="tr-TR" sz="4400" i="1" dirty="0" smtClean="0">
                <a:solidFill>
                  <a:schemeClr val="tx1"/>
                </a:solidFill>
                <a:latin typeface="JetBrains Mono"/>
              </a:rPr>
              <a:t>		</a:t>
            </a:r>
            <a:r>
              <a:rPr lang="tr-TR" altLang="tr-TR" sz="4400" i="1" dirty="0" smtClean="0">
                <a:solidFill>
                  <a:schemeClr val="tx1"/>
                </a:solidFill>
                <a:latin typeface="JetBrains Mono"/>
              </a:rPr>
              <a:t>bu </a:t>
            </a:r>
            <a:r>
              <a:rPr lang="tr-TR" altLang="tr-TR" sz="4400" i="1" dirty="0">
                <a:solidFill>
                  <a:schemeClr val="tx1"/>
                </a:solidFill>
                <a:latin typeface="JetBrains Mono"/>
              </a:rPr>
              <a:t>urunun </a:t>
            </a:r>
            <a:r>
              <a:rPr lang="en-US" altLang="tr-TR" sz="4400" i="1" dirty="0">
                <a:solidFill>
                  <a:schemeClr val="tx1"/>
                </a:solidFill>
                <a:latin typeface="JetBrains Mono"/>
              </a:rPr>
              <a:t>	</a:t>
            </a:r>
            <a:r>
              <a:rPr lang="tr-TR" altLang="tr-TR" sz="4400" i="1" noProof="1" smtClean="0">
                <a:solidFill>
                  <a:schemeClr val="tx1"/>
                </a:solidFill>
                <a:latin typeface="JetBrains Mono"/>
              </a:rPr>
              <a:t>sayfasina</a:t>
            </a:r>
            <a:r>
              <a:rPr lang="tr-TR" altLang="tr-TR" sz="4400" i="1" dirty="0" smtClean="0">
                <a:solidFill>
                  <a:schemeClr val="tx1"/>
                </a:solidFill>
                <a:latin typeface="JetBrains Mono"/>
              </a:rPr>
              <a:t> </a:t>
            </a:r>
            <a:r>
              <a:rPr lang="tr-TR" altLang="tr-TR" sz="4400" i="1" dirty="0">
                <a:solidFill>
                  <a:schemeClr val="tx1"/>
                </a:solidFill>
                <a:latin typeface="JetBrains Mono"/>
              </a:rPr>
              <a:t>gidin</a:t>
            </a:r>
            <a:br>
              <a:rPr lang="tr-TR" altLang="tr-TR" sz="4400" i="1" dirty="0">
                <a:solidFill>
                  <a:schemeClr val="tx1"/>
                </a:solidFill>
                <a:latin typeface="JetBrains Mono"/>
              </a:rPr>
            </a:br>
            <a:r>
              <a:rPr lang="tr-TR" altLang="tr-TR" sz="4400" i="1" dirty="0">
                <a:solidFill>
                  <a:schemeClr val="tx1"/>
                </a:solidFill>
                <a:latin typeface="JetBrains Mono"/>
              </a:rPr>
              <a:t>6. </a:t>
            </a:r>
            <a:r>
              <a:rPr lang="tr-TR" altLang="tr-TR" sz="4400" i="1" noProof="1" smtClean="0">
                <a:solidFill>
                  <a:schemeClr val="tx1"/>
                </a:solidFill>
                <a:latin typeface="JetBrains Mono"/>
              </a:rPr>
              <a:t>Add to Cart butonuna basin</a:t>
            </a:r>
            <a:br>
              <a:rPr lang="tr-TR" altLang="tr-TR" sz="4400" i="1" noProof="1" smtClean="0">
                <a:solidFill>
                  <a:schemeClr val="tx1"/>
                </a:solidFill>
                <a:latin typeface="JetBrains Mono"/>
              </a:rPr>
            </a:br>
            <a:r>
              <a:rPr lang="tr-TR" altLang="tr-TR" sz="4400" i="1" noProof="1" smtClean="0">
                <a:solidFill>
                  <a:schemeClr val="tx1"/>
                </a:solidFill>
                <a:latin typeface="JetBrains Mono"/>
              </a:rPr>
              <a:t>7. Alisveris sepetine tiklayin</a:t>
            </a:r>
            <a:r>
              <a:rPr lang="tr-TR" altLang="tr-TR" sz="4400" i="1" dirty="0">
                <a:solidFill>
                  <a:schemeClr val="tx1"/>
                </a:solidFill>
                <a:latin typeface="JetBrains Mono"/>
              </a:rPr>
              <a:t/>
            </a:r>
            <a:br>
              <a:rPr lang="tr-TR" altLang="tr-TR" sz="4400" i="1" dirty="0">
                <a:solidFill>
                  <a:schemeClr val="tx1"/>
                </a:solidFill>
                <a:latin typeface="JetBrains Mono"/>
              </a:rPr>
            </a:br>
            <a:r>
              <a:rPr lang="tr-TR" altLang="tr-TR" sz="4400" i="1" dirty="0">
                <a:solidFill>
                  <a:schemeClr val="tx1"/>
                </a:solidFill>
                <a:latin typeface="JetBrains Mono"/>
              </a:rPr>
              <a:t>8. </a:t>
            </a:r>
            <a:r>
              <a:rPr lang="tr-TR" altLang="tr-TR" sz="4400" i="1" noProof="1" smtClean="0">
                <a:solidFill>
                  <a:schemeClr val="tx1"/>
                </a:solidFill>
                <a:latin typeface="JetBrains Mono"/>
              </a:rPr>
              <a:t>Sectiginiz</a:t>
            </a:r>
            <a:r>
              <a:rPr lang="tr-TR" altLang="tr-TR" sz="4400" i="1" dirty="0" smtClean="0">
                <a:solidFill>
                  <a:schemeClr val="tx1"/>
                </a:solidFill>
                <a:latin typeface="JetBrains Mono"/>
              </a:rPr>
              <a:t> </a:t>
            </a:r>
            <a:r>
              <a:rPr lang="tr-TR" altLang="tr-TR" sz="4400" i="1" dirty="0">
                <a:solidFill>
                  <a:schemeClr val="tx1"/>
                </a:solidFill>
                <a:latin typeface="JetBrains Mono"/>
              </a:rPr>
              <a:t>urunun </a:t>
            </a:r>
            <a:r>
              <a:rPr lang="tr-TR" altLang="tr-TR" sz="4400" i="1" noProof="1" smtClean="0">
                <a:solidFill>
                  <a:schemeClr val="tx1"/>
                </a:solidFill>
                <a:latin typeface="JetBrains Mono"/>
              </a:rPr>
              <a:t>basarili</a:t>
            </a:r>
            <a:r>
              <a:rPr lang="tr-TR" altLang="tr-TR" sz="4400" i="1" dirty="0" smtClean="0">
                <a:solidFill>
                  <a:schemeClr val="tx1"/>
                </a:solidFill>
                <a:latin typeface="JetBrains Mono"/>
              </a:rPr>
              <a:t> </a:t>
            </a:r>
            <a:r>
              <a:rPr lang="tr-TR" altLang="tr-TR" sz="4400" i="1" dirty="0">
                <a:solidFill>
                  <a:schemeClr val="tx1"/>
                </a:solidFill>
                <a:latin typeface="JetBrains Mono"/>
              </a:rPr>
              <a:t>olarak </a:t>
            </a:r>
            <a:endParaRPr lang="en-US" altLang="tr-TR" sz="4400" i="1" dirty="0" smtClean="0">
              <a:solidFill>
                <a:schemeClr val="tx1"/>
              </a:solidFill>
              <a:latin typeface="JetBrains Mono"/>
            </a:endParaRPr>
          </a:p>
          <a:p>
            <a:pPr algn="l"/>
            <a:r>
              <a:rPr lang="en-US" altLang="tr-TR" sz="4400" i="1" dirty="0">
                <a:solidFill>
                  <a:schemeClr val="tx1"/>
                </a:solidFill>
                <a:latin typeface="JetBrains Mono"/>
              </a:rPr>
              <a:t>	</a:t>
            </a:r>
            <a:r>
              <a:rPr lang="en-US" altLang="tr-TR" sz="4400" i="1" dirty="0" smtClean="0">
                <a:solidFill>
                  <a:schemeClr val="tx1"/>
                </a:solidFill>
                <a:latin typeface="JetBrains Mono"/>
              </a:rPr>
              <a:t>	</a:t>
            </a:r>
            <a:r>
              <a:rPr lang="tr-TR" altLang="tr-TR" sz="4400" i="1" noProof="1" smtClean="0">
                <a:solidFill>
                  <a:schemeClr val="tx1"/>
                </a:solidFill>
                <a:latin typeface="JetBrains Mono"/>
              </a:rPr>
              <a:t>sepete eklendigini control edin</a:t>
            </a:r>
            <a:r>
              <a:rPr lang="tr-TR" altLang="tr-TR" sz="4400" i="1" dirty="0">
                <a:solidFill>
                  <a:schemeClr val="tx1"/>
                </a:solidFill>
                <a:latin typeface="JetBrains Mono"/>
              </a:rPr>
              <a:t/>
            </a:r>
            <a:br>
              <a:rPr lang="tr-TR" altLang="tr-TR" sz="4400" i="1" dirty="0">
                <a:solidFill>
                  <a:schemeClr val="tx1"/>
                </a:solidFill>
                <a:latin typeface="JetBrains Mono"/>
              </a:rPr>
            </a:br>
            <a:r>
              <a:rPr lang="tr-TR" altLang="tr-TR" sz="4400" i="1" dirty="0" smtClean="0">
                <a:solidFill>
                  <a:schemeClr val="tx1"/>
                </a:solidFill>
                <a:latin typeface="JetBrains Mono"/>
              </a:rPr>
              <a:t>9</a:t>
            </a:r>
            <a:r>
              <a:rPr lang="tr-TR" altLang="tr-TR" sz="4400" i="1" noProof="1" smtClean="0">
                <a:solidFill>
                  <a:schemeClr val="tx1"/>
                </a:solidFill>
                <a:latin typeface="JetBrains Mono"/>
              </a:rPr>
              <a:t>. Sayfayi kapatin</a:t>
            </a:r>
            <a:r>
              <a:rPr lang="en-US" altLang="tr-TR" sz="4400" i="1" noProof="1" smtClean="0">
                <a:solidFill>
                  <a:schemeClr val="tx1"/>
                </a:solidFill>
                <a:latin typeface="JetBrains Mono"/>
              </a:rPr>
              <a:t> </a:t>
            </a:r>
            <a:endParaRPr lang="tr-TR" altLang="tr-TR" sz="4400" noProof="1" smtClean="0">
              <a:solidFill>
                <a:schemeClr val="tx1"/>
              </a:solidFill>
              <a:latin typeface="Arial" panose="020B0604020202020204" pitchFamily="34" charset="0"/>
            </a:endParaRPr>
          </a:p>
          <a:p>
            <a:pPr algn="l"/>
            <a:endParaRPr lang="en-US" sz="4400" dirty="0"/>
          </a:p>
        </p:txBody>
      </p:sp>
    </p:spTree>
    <p:extLst>
      <p:ext uri="{BB962C8B-B14F-4D97-AF65-F5344CB8AC3E}">
        <p14:creationId xmlns:p14="http://schemas.microsoft.com/office/powerpoint/2010/main" val="3873509641"/>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oftware Release and Deployment - Best Pract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32527" y="3442823"/>
            <a:ext cx="11772502" cy="8923112"/>
          </a:xfrm>
          <a:prstGeom prst="rect">
            <a:avLst/>
          </a:prstGeom>
          <a:noFill/>
          <a:extLst>
            <a:ext uri="{909E8E84-426E-40DD-AFC4-6F175D3DCCD1}">
              <a14:hiddenFill xmlns:a14="http://schemas.microsoft.com/office/drawing/2010/main">
                <a:solidFill>
                  <a:srgbClr val="FFFFFF"/>
                </a:solidFill>
              </a14:hiddenFill>
            </a:ext>
          </a:extLst>
        </p:spPr>
      </p:pic>
      <p:sp>
        <p:nvSpPr>
          <p:cNvPr id="3" name="Unvan 2"/>
          <p:cNvSpPr>
            <a:spLocks noGrp="1"/>
          </p:cNvSpPr>
          <p:nvPr>
            <p:ph type="title"/>
          </p:nvPr>
        </p:nvSpPr>
        <p:spPr>
          <a:xfrm>
            <a:off x="713678" y="749299"/>
            <a:ext cx="22837698" cy="2527301"/>
          </a:xfrm>
        </p:spPr>
        <p:txBody>
          <a:bodyPr>
            <a:normAutofit fontScale="90000"/>
          </a:bodyPr>
          <a:lstStyle/>
          <a:p>
            <a:r>
              <a:rPr lang="en-US" dirty="0"/>
              <a:t> </a:t>
            </a:r>
            <a:r>
              <a:rPr lang="en-US" sz="7200" u="sng" dirty="0"/>
              <a:t>Stage 6</a:t>
            </a:r>
            <a:r>
              <a:rPr lang="en-US" sz="7200" u="sng" dirty="0" smtClean="0"/>
              <a:t>: </a:t>
            </a:r>
            <a:br>
              <a:rPr lang="en-US" sz="7200" u="sng" dirty="0" smtClean="0"/>
            </a:br>
            <a:r>
              <a:rPr lang="en-US" sz="7200" u="sng" dirty="0"/>
              <a:t>Deployment in the Market and Maintenance:</a:t>
            </a:r>
            <a:r>
              <a:rPr lang="en-US" sz="7200" dirty="0"/>
              <a:t> </a:t>
            </a:r>
            <a:br>
              <a:rPr lang="en-US" sz="7200" dirty="0"/>
            </a:br>
            <a:endParaRPr lang="en-US" sz="7200" dirty="0"/>
          </a:p>
        </p:txBody>
      </p:sp>
      <p:sp>
        <p:nvSpPr>
          <p:cNvPr id="6" name="Dikdörtgen 5"/>
          <p:cNvSpPr/>
          <p:nvPr/>
        </p:nvSpPr>
        <p:spPr>
          <a:xfrm>
            <a:off x="1040249" y="3503174"/>
            <a:ext cx="23082494" cy="7478970"/>
          </a:xfrm>
          <a:prstGeom prst="rect">
            <a:avLst/>
          </a:prstGeom>
        </p:spPr>
        <p:txBody>
          <a:bodyPr wrap="square">
            <a:spAutoFit/>
          </a:bodyPr>
          <a:lstStyle/>
          <a:p>
            <a:pPr marL="571500" indent="-571500" algn="l">
              <a:buFont typeface="Wingdings" panose="05000000000000000000" pitchFamily="2" charset="2"/>
              <a:buChar char="Ø"/>
            </a:pPr>
            <a:r>
              <a:rPr lang="en-US" sz="4000" noProof="1" smtClean="0"/>
              <a:t>Ürün</a:t>
            </a:r>
            <a:r>
              <a:rPr lang="en-US" sz="4000" dirty="0" smtClean="0"/>
              <a:t> </a:t>
            </a:r>
            <a:r>
              <a:rPr lang="en-US" sz="4000" dirty="0"/>
              <a:t>test </a:t>
            </a:r>
            <a:r>
              <a:rPr lang="en-US" sz="4000" noProof="1" smtClean="0"/>
              <a:t>edildikten ve </a:t>
            </a:r>
            <a:r>
              <a:rPr lang="tr-TR" sz="4000" dirty="0" smtClean="0"/>
              <a:t>onaylandıktan </a:t>
            </a:r>
            <a:r>
              <a:rPr lang="tr-TR" sz="4000" dirty="0"/>
              <a:t>sonra </a:t>
            </a:r>
            <a:endParaRPr lang="en-US" sz="4000" dirty="0" smtClean="0"/>
          </a:p>
          <a:p>
            <a:pPr algn="l"/>
            <a:r>
              <a:rPr lang="en-US" sz="4000" dirty="0"/>
              <a:t>	</a:t>
            </a:r>
            <a:r>
              <a:rPr lang="en-US" sz="4000" dirty="0" smtClean="0"/>
              <a:t>	</a:t>
            </a:r>
            <a:r>
              <a:rPr lang="tr-TR" sz="4000" dirty="0" smtClean="0"/>
              <a:t>(</a:t>
            </a:r>
            <a:r>
              <a:rPr lang="en-US" sz="4000" noProof="1" smtClean="0"/>
              <a:t>hazır</a:t>
            </a:r>
            <a:r>
              <a:rPr lang="en-US" sz="4000" dirty="0" smtClean="0"/>
              <a:t> </a:t>
            </a:r>
            <a:r>
              <a:rPr lang="en-US" sz="4000" noProof="1" smtClean="0"/>
              <a:t>olduğunda</a:t>
            </a:r>
            <a:r>
              <a:rPr lang="tr-TR" sz="4000" dirty="0" smtClean="0"/>
              <a:t>),</a:t>
            </a:r>
            <a:r>
              <a:rPr lang="en-US" sz="4000" dirty="0" smtClean="0"/>
              <a:t> </a:t>
            </a:r>
            <a:r>
              <a:rPr lang="en-US" sz="4000" noProof="1" smtClean="0"/>
              <a:t>resmi olarak uygun </a:t>
            </a:r>
            <a:r>
              <a:rPr lang="tr-TR" sz="4000" dirty="0" smtClean="0"/>
              <a:t>görülen </a:t>
            </a:r>
            <a:r>
              <a:rPr lang="tr-TR" sz="4000" dirty="0"/>
              <a:t>şekilde </a:t>
            </a:r>
            <a:endParaRPr lang="en-US" sz="4000" dirty="0" smtClean="0"/>
          </a:p>
          <a:p>
            <a:pPr algn="l"/>
            <a:r>
              <a:rPr lang="en-US" sz="4000" dirty="0"/>
              <a:t>	</a:t>
            </a:r>
            <a:r>
              <a:rPr lang="en-US" sz="4000" dirty="0" smtClean="0"/>
              <a:t>	</a:t>
            </a:r>
            <a:r>
              <a:rPr lang="tr-TR" sz="4000" noProof="1" smtClean="0"/>
              <a:t>release</a:t>
            </a:r>
            <a:r>
              <a:rPr lang="tr-TR" sz="4000" dirty="0" smtClean="0"/>
              <a:t> </a:t>
            </a:r>
            <a:r>
              <a:rPr lang="tr-TR" sz="4000" dirty="0"/>
              <a:t>edilir(piyasaya sürülür)</a:t>
            </a:r>
            <a:r>
              <a:rPr lang="en-US" sz="4000" dirty="0"/>
              <a:t>.</a:t>
            </a:r>
            <a:endParaRPr lang="tr-TR" sz="4000" dirty="0"/>
          </a:p>
          <a:p>
            <a:pPr algn="l"/>
            <a:endParaRPr lang="en-US" sz="4000" dirty="0" smtClean="0"/>
          </a:p>
          <a:p>
            <a:pPr marL="571500" indent="-571500" algn="l">
              <a:buFont typeface="Wingdings" panose="05000000000000000000" pitchFamily="2" charset="2"/>
              <a:buChar char="Ø"/>
            </a:pPr>
            <a:r>
              <a:rPr lang="en-US" sz="4000" noProof="1" smtClean="0"/>
              <a:t>Ürün piyasaya sunulduktan sonra </a:t>
            </a:r>
          </a:p>
          <a:p>
            <a:pPr algn="l"/>
            <a:r>
              <a:rPr lang="en-US" sz="4000" noProof="1" smtClean="0"/>
              <a:t>		mevcut müşteri tabanı için bakımı yapılır.</a:t>
            </a:r>
          </a:p>
          <a:p>
            <a:pPr algn="l"/>
            <a:endParaRPr lang="en-US" sz="4000" noProof="1"/>
          </a:p>
          <a:p>
            <a:pPr marL="571500" indent="-571500" algn="l">
              <a:buFont typeface="Wingdings" panose="05000000000000000000" pitchFamily="2" charset="2"/>
              <a:buChar char="Ø"/>
            </a:pPr>
            <a:r>
              <a:rPr lang="en-US" sz="4000" noProof="1" smtClean="0"/>
              <a:t>Musteriden (End-User) gelen feedbackler </a:t>
            </a:r>
          </a:p>
          <a:p>
            <a:pPr algn="l"/>
            <a:r>
              <a:rPr lang="en-US" sz="4000" noProof="1"/>
              <a:t>	</a:t>
            </a:r>
            <a:r>
              <a:rPr lang="en-US" sz="4000" noProof="1" smtClean="0"/>
              <a:t>	ve </a:t>
            </a:r>
            <a:r>
              <a:rPr lang="en-US" sz="4000" noProof="1"/>
              <a:t>Teknolojik G</a:t>
            </a:r>
            <a:r>
              <a:rPr lang="en-US" sz="4000" noProof="1" smtClean="0"/>
              <a:t>elismeler ile ihtiyaclar </a:t>
            </a:r>
          </a:p>
          <a:p>
            <a:pPr algn="l"/>
            <a:r>
              <a:rPr lang="en-US" sz="4000" noProof="1" smtClean="0"/>
              <a:t>		yeniden belirlenir </a:t>
            </a:r>
          </a:p>
          <a:p>
            <a:pPr algn="l"/>
            <a:r>
              <a:rPr lang="en-US" sz="4000" noProof="1"/>
              <a:t>	</a:t>
            </a:r>
            <a:r>
              <a:rPr lang="en-US" sz="4000" noProof="1" smtClean="0"/>
              <a:t>	ve dongu yeniden baslatilir.</a:t>
            </a:r>
          </a:p>
          <a:p>
            <a:pPr algn="l"/>
            <a:endParaRPr lang="en-US" sz="4000" dirty="0"/>
          </a:p>
        </p:txBody>
      </p:sp>
    </p:spTree>
    <p:extLst>
      <p:ext uri="{BB962C8B-B14F-4D97-AF65-F5344CB8AC3E}">
        <p14:creationId xmlns:p14="http://schemas.microsoft.com/office/powerpoint/2010/main" val="4495627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aterfall Model – Fundamentals of Software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4088" y="3337584"/>
            <a:ext cx="19395169" cy="8658558"/>
          </a:xfrm>
          <a:prstGeom prst="rect">
            <a:avLst/>
          </a:prstGeom>
          <a:noFill/>
          <a:extLst>
            <a:ext uri="{909E8E84-426E-40DD-AFC4-6F175D3DCCD1}">
              <a14:hiddenFill xmlns:a14="http://schemas.microsoft.com/office/drawing/2010/main">
                <a:solidFill>
                  <a:srgbClr val="FFFFFF"/>
                </a:solidFill>
              </a14:hiddenFill>
            </a:ext>
          </a:extLst>
        </p:spPr>
      </p:pic>
      <p:sp>
        <p:nvSpPr>
          <p:cNvPr id="3" name="Unvan 2"/>
          <p:cNvSpPr>
            <a:spLocks noGrp="1"/>
          </p:cNvSpPr>
          <p:nvPr>
            <p:ph type="title"/>
          </p:nvPr>
        </p:nvSpPr>
        <p:spPr>
          <a:xfrm>
            <a:off x="713678" y="1032327"/>
            <a:ext cx="22837698" cy="2693524"/>
          </a:xfrm>
        </p:spPr>
        <p:txBody>
          <a:bodyPr>
            <a:normAutofit fontScale="90000"/>
          </a:bodyPr>
          <a:lstStyle/>
          <a:p>
            <a:r>
              <a:rPr lang="en-US" dirty="0"/>
              <a:t>Waterfall Method </a:t>
            </a:r>
            <a:r>
              <a:rPr lang="en-US" dirty="0" smtClean="0"/>
              <a:t/>
            </a:r>
            <a:br>
              <a:rPr lang="en-US" dirty="0" smtClean="0"/>
            </a:br>
            <a:r>
              <a:rPr lang="en-US" dirty="0" smtClean="0"/>
              <a:t>(</a:t>
            </a:r>
            <a:r>
              <a:rPr lang="tr-TR" dirty="0"/>
              <a:t>Şelale </a:t>
            </a:r>
            <a:r>
              <a:rPr lang="en-US" noProof="1" smtClean="0"/>
              <a:t>Metodu</a:t>
            </a:r>
            <a:r>
              <a:rPr lang="en-US" dirty="0" smtClean="0"/>
              <a:t>)</a:t>
            </a:r>
            <a:r>
              <a:rPr lang="en-US" sz="7200" dirty="0"/>
              <a:t/>
            </a:r>
            <a:br>
              <a:rPr lang="en-US" sz="7200" dirty="0"/>
            </a:br>
            <a:endParaRPr lang="en-US" sz="7200" dirty="0"/>
          </a:p>
        </p:txBody>
      </p:sp>
      <p:sp>
        <p:nvSpPr>
          <p:cNvPr id="2" name="Dikdörtgen 1"/>
          <p:cNvSpPr/>
          <p:nvPr/>
        </p:nvSpPr>
        <p:spPr>
          <a:xfrm>
            <a:off x="11141245" y="3725851"/>
            <a:ext cx="11814072" cy="1446550"/>
          </a:xfrm>
          <a:prstGeom prst="rect">
            <a:avLst/>
          </a:prstGeom>
        </p:spPr>
        <p:txBody>
          <a:bodyPr wrap="square">
            <a:spAutoFit/>
          </a:bodyPr>
          <a:lstStyle/>
          <a:p>
            <a:pPr marL="571500" indent="-571500" algn="l">
              <a:buFont typeface="Wingdings" panose="05000000000000000000" pitchFamily="2" charset="2"/>
              <a:buChar char="Ø"/>
            </a:pPr>
            <a:r>
              <a:rPr lang="en-US" sz="4400" noProof="1"/>
              <a:t>Waterfall yöntemi, yazılım</a:t>
            </a:r>
            <a:r>
              <a:rPr lang="en-US" sz="4400" dirty="0"/>
              <a:t> </a:t>
            </a:r>
            <a:r>
              <a:rPr lang="en-US" sz="4400" noProof="1"/>
              <a:t>geliştirmede kullanılan erken SDLC yaklaşımıdır</a:t>
            </a:r>
            <a:r>
              <a:rPr lang="en-US" sz="2400" dirty="0"/>
              <a:t>.</a:t>
            </a:r>
          </a:p>
        </p:txBody>
      </p:sp>
      <p:sp>
        <p:nvSpPr>
          <p:cNvPr id="4" name="Dikdörtgen 3"/>
          <p:cNvSpPr/>
          <p:nvPr/>
        </p:nvSpPr>
        <p:spPr>
          <a:xfrm>
            <a:off x="152400" y="7666863"/>
            <a:ext cx="12192000" cy="2123658"/>
          </a:xfrm>
          <a:prstGeom prst="rect">
            <a:avLst/>
          </a:prstGeom>
        </p:spPr>
        <p:txBody>
          <a:bodyPr>
            <a:spAutoFit/>
          </a:bodyPr>
          <a:lstStyle/>
          <a:p>
            <a:pPr marL="571500" indent="-571500" algn="l">
              <a:buFont typeface="Wingdings" panose="05000000000000000000" pitchFamily="2" charset="2"/>
              <a:buChar char="Ø"/>
            </a:pPr>
            <a:r>
              <a:rPr lang="tr-TR" sz="4400" noProof="1"/>
              <a:t>Waterfall</a:t>
            </a:r>
            <a:r>
              <a:rPr lang="tr-TR" sz="4400" dirty="0"/>
              <a:t> da her aşama bir önceki aşama tamamen bittikten sonra başlıyor.</a:t>
            </a:r>
          </a:p>
          <a:p>
            <a:pPr algn="l"/>
            <a:r>
              <a:rPr lang="en-US" sz="4400" dirty="0"/>
              <a:t>		</a:t>
            </a:r>
            <a:r>
              <a:rPr lang="tr-TR" sz="4400" noProof="1"/>
              <a:t>Waterfal</a:t>
            </a:r>
            <a:r>
              <a:rPr lang="tr-TR" sz="4400" dirty="0"/>
              <a:t>l </a:t>
            </a:r>
            <a:r>
              <a:rPr lang="en-US" sz="4400" noProof="1"/>
              <a:t>modelinde fazlar çakışma</a:t>
            </a:r>
            <a:r>
              <a:rPr lang="en-US" sz="4400" dirty="0"/>
              <a:t>z</a:t>
            </a:r>
            <a:r>
              <a:rPr lang="tr-TR" sz="4400" dirty="0"/>
              <a:t>.</a:t>
            </a:r>
          </a:p>
        </p:txBody>
      </p:sp>
      <p:sp>
        <p:nvSpPr>
          <p:cNvPr id="5" name="Dikdörtgen 4"/>
          <p:cNvSpPr/>
          <p:nvPr/>
        </p:nvSpPr>
        <p:spPr>
          <a:xfrm>
            <a:off x="3669282" y="10057886"/>
            <a:ext cx="12192000" cy="2123658"/>
          </a:xfrm>
          <a:prstGeom prst="rect">
            <a:avLst/>
          </a:prstGeom>
        </p:spPr>
        <p:txBody>
          <a:bodyPr>
            <a:spAutoFit/>
          </a:bodyPr>
          <a:lstStyle/>
          <a:p>
            <a:pPr marL="571500" indent="-571500" algn="l">
              <a:buFont typeface="Wingdings" panose="05000000000000000000" pitchFamily="2" charset="2"/>
              <a:buChar char="Ø"/>
            </a:pPr>
            <a:r>
              <a:rPr lang="en-US" sz="4400" noProof="1"/>
              <a:t>Tüm bu aşamalar, ilerlemenin aşamalar boyunca sürekli olarak aşağı doğru (şelale gibi) aktığı sekilde kademelendirilir</a:t>
            </a:r>
            <a:r>
              <a:rPr lang="tr-TR" sz="4400" dirty="0"/>
              <a:t>.</a:t>
            </a:r>
            <a:endParaRPr lang="en-US" sz="4400" dirty="0"/>
          </a:p>
        </p:txBody>
      </p:sp>
      <p:sp>
        <p:nvSpPr>
          <p:cNvPr id="10" name="Dikdörtgen 9"/>
          <p:cNvSpPr/>
          <p:nvPr/>
        </p:nvSpPr>
        <p:spPr>
          <a:xfrm>
            <a:off x="14080387" y="5560668"/>
            <a:ext cx="10151213" cy="1446550"/>
          </a:xfrm>
          <a:prstGeom prst="rect">
            <a:avLst/>
          </a:prstGeom>
        </p:spPr>
        <p:txBody>
          <a:bodyPr wrap="square">
            <a:spAutoFit/>
          </a:bodyPr>
          <a:lstStyle/>
          <a:p>
            <a:pPr marL="571500" indent="-571500" algn="l">
              <a:buFont typeface="Wingdings" panose="05000000000000000000" pitchFamily="2" charset="2"/>
              <a:buChar char="Ø"/>
            </a:pPr>
            <a:r>
              <a:rPr lang="en-US" sz="4400" noProof="1" smtClean="0"/>
              <a:t>Eski firmalarda ve devlet projelerinde</a:t>
            </a:r>
          </a:p>
          <a:p>
            <a:pPr algn="l"/>
            <a:r>
              <a:rPr lang="en-US" sz="4400" noProof="1"/>
              <a:t> </a:t>
            </a:r>
            <a:r>
              <a:rPr lang="en-US" sz="4400" noProof="1" smtClean="0"/>
              <a:t>		kullanilir</a:t>
            </a:r>
            <a:r>
              <a:rPr lang="en-US" sz="2400" dirty="0" smtClean="0"/>
              <a:t>.</a:t>
            </a:r>
            <a:endParaRPr lang="en-US" sz="2400" dirty="0"/>
          </a:p>
        </p:txBody>
      </p:sp>
      <p:sp>
        <p:nvSpPr>
          <p:cNvPr id="6" name="Dikdörtgen 5"/>
          <p:cNvSpPr/>
          <p:nvPr/>
        </p:nvSpPr>
        <p:spPr>
          <a:xfrm>
            <a:off x="16646635" y="7231006"/>
            <a:ext cx="7737365" cy="1446550"/>
          </a:xfrm>
          <a:prstGeom prst="rect">
            <a:avLst/>
          </a:prstGeom>
        </p:spPr>
        <p:txBody>
          <a:bodyPr wrap="square">
            <a:spAutoFit/>
          </a:bodyPr>
          <a:lstStyle/>
          <a:p>
            <a:pPr marL="342900" indent="-342900" algn="l">
              <a:buFont typeface="Wingdings" panose="05000000000000000000" pitchFamily="2" charset="2"/>
              <a:buChar char="Ø"/>
            </a:pPr>
            <a:r>
              <a:rPr lang="en-US" sz="4400" noProof="1" smtClean="0">
                <a:solidFill>
                  <a:srgbClr val="252525"/>
                </a:solidFill>
                <a:latin typeface="Arial" panose="020B0604020202020204" pitchFamily="34" charset="0"/>
              </a:rPr>
              <a:t>Planlamanin onemli oldugu askeri projelerde tercih edilir</a:t>
            </a:r>
            <a:endParaRPr lang="en-US" sz="4400" noProof="1">
              <a:solidFill>
                <a:srgbClr val="252525"/>
              </a:solidFill>
              <a:latin typeface="Arial" panose="020B0604020202020204" pitchFamily="34" charset="0"/>
            </a:endParaRPr>
          </a:p>
        </p:txBody>
      </p:sp>
    </p:spTree>
    <p:extLst>
      <p:ext uri="{BB962C8B-B14F-4D97-AF65-F5344CB8AC3E}">
        <p14:creationId xmlns:p14="http://schemas.microsoft.com/office/powerpoint/2010/main" val="289602067"/>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713678" y="1032327"/>
            <a:ext cx="22837698" cy="2693524"/>
          </a:xfrm>
        </p:spPr>
        <p:txBody>
          <a:bodyPr>
            <a:normAutofit/>
          </a:bodyPr>
          <a:lstStyle/>
          <a:p>
            <a:r>
              <a:rPr lang="en-US" dirty="0"/>
              <a:t>Waterfall Method </a:t>
            </a:r>
            <a:r>
              <a:rPr lang="en-US" sz="7200" dirty="0"/>
              <a:t/>
            </a:r>
            <a:br>
              <a:rPr lang="en-US" sz="7200" dirty="0"/>
            </a:br>
            <a:endParaRPr lang="en-US" sz="7200" dirty="0"/>
          </a:p>
        </p:txBody>
      </p:sp>
      <p:sp>
        <p:nvSpPr>
          <p:cNvPr id="7" name="Content Placeholder 2"/>
          <p:cNvSpPr txBox="1">
            <a:spLocks/>
          </p:cNvSpPr>
          <p:nvPr/>
        </p:nvSpPr>
        <p:spPr>
          <a:xfrm>
            <a:off x="713676" y="2547257"/>
            <a:ext cx="22837699" cy="9927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a:bodyPr>
          <a:lstStyle>
            <a:lvl1pPr marL="63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1pPr>
            <a:lvl2pPr marL="1270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2pPr>
            <a:lvl3pPr marL="190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3pPr>
            <a:lvl4pPr marL="2540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4pPr>
            <a:lvl5pPr marL="317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9pPr>
          </a:lstStyle>
          <a:p>
            <a:pPr marL="0" indent="0" algn="ctr" hangingPunct="1">
              <a:spcBef>
                <a:spcPts val="600"/>
              </a:spcBef>
              <a:buNone/>
            </a:pPr>
            <a:r>
              <a:rPr lang="tr-TR" sz="8000" dirty="0" smtClean="0"/>
              <a:t>Analiz </a:t>
            </a:r>
            <a:r>
              <a:rPr lang="tr-TR" sz="8000" dirty="0"/>
              <a:t>Süreci</a:t>
            </a:r>
          </a:p>
          <a:p>
            <a:pPr hangingPunct="1">
              <a:spcBef>
                <a:spcPts val="600"/>
              </a:spcBef>
              <a:buFont typeface="Wingdings" panose="05000000000000000000" pitchFamily="2" charset="2"/>
              <a:buChar char="Ø"/>
            </a:pPr>
            <a:r>
              <a:rPr lang="tr-TR" sz="4400" b="0" dirty="0" smtClean="0"/>
              <a:t>Sistemden </a:t>
            </a:r>
            <a:r>
              <a:rPr lang="tr-TR" sz="4400" b="0" dirty="0"/>
              <a:t>ne istenildiği ve kısıtların belirlendiği aşamadır</a:t>
            </a:r>
            <a:r>
              <a:rPr lang="tr-TR" sz="4400" b="0" dirty="0" smtClean="0"/>
              <a:t>.</a:t>
            </a:r>
            <a:r>
              <a:rPr lang="en-US" sz="4400" b="0" dirty="0" smtClean="0"/>
              <a:t> Bu </a:t>
            </a:r>
            <a:r>
              <a:rPr lang="en-US" sz="4400" b="0" noProof="1" smtClean="0"/>
              <a:t>asamaya</a:t>
            </a:r>
            <a:r>
              <a:rPr lang="en-US" sz="4400" b="0" dirty="0" smtClean="0"/>
              <a:t> </a:t>
            </a:r>
            <a:r>
              <a:rPr lang="tr-TR" sz="4400" b="0" dirty="0"/>
              <a:t>“Gereksinim Mühendisliği </a:t>
            </a:r>
            <a:r>
              <a:rPr lang="tr-TR" sz="4400" b="0" dirty="0" smtClean="0"/>
              <a:t>(</a:t>
            </a:r>
            <a:r>
              <a:rPr lang="tr-TR" sz="4400" b="0" noProof="1" smtClean="0"/>
              <a:t>Requierements Engineering</a:t>
            </a:r>
            <a:r>
              <a:rPr lang="tr-TR" sz="4400" b="0" dirty="0" smtClean="0"/>
              <a:t>)”</a:t>
            </a:r>
            <a:r>
              <a:rPr lang="en-US" sz="4400" b="0" dirty="0" smtClean="0"/>
              <a:t> de </a:t>
            </a:r>
            <a:r>
              <a:rPr lang="en-US" sz="4400" b="0" noProof="1" smtClean="0"/>
              <a:t>denir</a:t>
            </a:r>
            <a:r>
              <a:rPr lang="en-US" sz="4400" b="0" dirty="0" smtClean="0"/>
              <a:t>.</a:t>
            </a:r>
          </a:p>
          <a:p>
            <a:pPr hangingPunct="1">
              <a:spcBef>
                <a:spcPts val="600"/>
              </a:spcBef>
              <a:buFont typeface="Wingdings" panose="05000000000000000000" pitchFamily="2" charset="2"/>
              <a:buChar char="Ø"/>
            </a:pPr>
            <a:r>
              <a:rPr lang="tr-TR" sz="4400" b="0" dirty="0"/>
              <a:t>Analiz süreci yazılım geliştirmenin sürecinin başlangıcı olduğu için tüm ihtiyaçların doğru şekilde anlaşılmış olması gerekmektedir. </a:t>
            </a:r>
            <a:endParaRPr lang="en-US" sz="4400" b="0" dirty="0" smtClean="0"/>
          </a:p>
          <a:p>
            <a:pPr>
              <a:spcBef>
                <a:spcPts val="600"/>
              </a:spcBef>
              <a:buFont typeface="Wingdings" panose="05000000000000000000" pitchFamily="2" charset="2"/>
              <a:buChar char="Ø"/>
            </a:pPr>
            <a:r>
              <a:rPr lang="tr-TR" sz="4400" b="0" dirty="0"/>
              <a:t>Analiz dokümanları yalın bir şekilde hazırlanmalı ve herkesin anlayabileceği şekilde yazılmalıdır. Çünkü bu dokümanlara istinaden;</a:t>
            </a:r>
          </a:p>
          <a:p>
            <a:pPr lvl="2">
              <a:spcBef>
                <a:spcPts val="600"/>
              </a:spcBef>
            </a:pPr>
            <a:r>
              <a:rPr lang="tr-TR" sz="4400" b="0" dirty="0"/>
              <a:t>Yazılım geliştirme ekibinin müşterinin tam ihtiyacını anlaması için yardımcı olur,</a:t>
            </a:r>
          </a:p>
          <a:p>
            <a:pPr lvl="2">
              <a:spcBef>
                <a:spcPts val="600"/>
              </a:spcBef>
            </a:pPr>
            <a:r>
              <a:rPr lang="tr-TR" sz="4400" b="0" dirty="0"/>
              <a:t>Tasarım ekibine; bu analize istinaden sistemin nasıl tasarlanacağına </a:t>
            </a:r>
            <a:r>
              <a:rPr lang="tr-TR" sz="4400" b="0" noProof="1" smtClean="0"/>
              <a:t>yardmcı</a:t>
            </a:r>
            <a:r>
              <a:rPr lang="tr-TR" sz="4400" b="0" dirty="0" smtClean="0"/>
              <a:t> </a:t>
            </a:r>
            <a:r>
              <a:rPr lang="tr-TR" sz="4400" b="0" dirty="0"/>
              <a:t>olur,</a:t>
            </a:r>
          </a:p>
          <a:p>
            <a:pPr lvl="2">
              <a:spcBef>
                <a:spcPts val="600"/>
              </a:spcBef>
            </a:pPr>
            <a:r>
              <a:rPr lang="tr-TR" sz="4400" b="0" dirty="0"/>
              <a:t>Test ekibine; bu analizlere istinaden hangi test </a:t>
            </a:r>
            <a:r>
              <a:rPr lang="tr-TR" sz="4400" b="0" noProof="1" smtClean="0"/>
              <a:t>case lerinin </a:t>
            </a:r>
            <a:r>
              <a:rPr lang="tr-TR" sz="4400" b="0" dirty="0" smtClean="0"/>
              <a:t>koşulacağına </a:t>
            </a:r>
            <a:r>
              <a:rPr lang="tr-TR" sz="4400" b="0" dirty="0"/>
              <a:t>yardımcı olur</a:t>
            </a:r>
            <a:r>
              <a:rPr lang="tr-TR" sz="4400" b="0" dirty="0" smtClean="0"/>
              <a:t>.</a:t>
            </a:r>
            <a:endParaRPr lang="en-US" sz="4400" b="0" dirty="0" smtClean="0"/>
          </a:p>
          <a:p>
            <a:pPr>
              <a:spcBef>
                <a:spcPts val="600"/>
              </a:spcBef>
              <a:buFont typeface="Wingdings" panose="05000000000000000000" pitchFamily="2" charset="2"/>
              <a:buChar char="Ø"/>
            </a:pPr>
            <a:r>
              <a:rPr lang="tr-TR" sz="4400" b="0" dirty="0"/>
              <a:t>Gereksinimler tamamlandıktan sonra dokümantasyonu müşteri ile mutabık kalınmalı ve bu doküman üzerinden müşteriden onay alınmalıdır.</a:t>
            </a:r>
            <a:r>
              <a:rPr lang="tr-TR" b="0" dirty="0"/>
              <a:t> </a:t>
            </a:r>
            <a:endParaRPr lang="en-US" sz="4400" b="0" dirty="0" smtClean="0"/>
          </a:p>
        </p:txBody>
      </p:sp>
    </p:spTree>
    <p:extLst>
      <p:ext uri="{BB962C8B-B14F-4D97-AF65-F5344CB8AC3E}">
        <p14:creationId xmlns:p14="http://schemas.microsoft.com/office/powerpoint/2010/main" val="396471798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2660340" y="1405053"/>
            <a:ext cx="19307562" cy="1507067"/>
          </a:xfrm>
        </p:spPr>
        <p:txBody>
          <a:bodyPr>
            <a:normAutofit/>
          </a:bodyPr>
          <a:lstStyle/>
          <a:p>
            <a:r>
              <a:rPr lang="en-US" dirty="0" smtClean="0"/>
              <a:t>Sdlc nedir</a:t>
            </a:r>
            <a:endParaRPr lang="tr-TR" dirty="0"/>
          </a:p>
        </p:txBody>
      </p:sp>
      <p:sp>
        <p:nvSpPr>
          <p:cNvPr id="3" name="Dikdörtgen 2"/>
          <p:cNvSpPr/>
          <p:nvPr/>
        </p:nvSpPr>
        <p:spPr>
          <a:xfrm>
            <a:off x="1865428" y="3390632"/>
            <a:ext cx="20897385" cy="7201972"/>
          </a:xfrm>
          <a:prstGeom prst="rect">
            <a:avLst/>
          </a:prstGeom>
        </p:spPr>
        <p:txBody>
          <a:bodyPr wrap="square">
            <a:spAutoFit/>
          </a:bodyPr>
          <a:lstStyle/>
          <a:p>
            <a:pPr algn="l"/>
            <a:r>
              <a:rPr lang="en-US" sz="6600" b="1" dirty="0" smtClean="0">
                <a:solidFill>
                  <a:srgbClr val="FF0000"/>
                </a:solidFill>
              </a:rPr>
              <a:t>SDLC</a:t>
            </a:r>
            <a:r>
              <a:rPr lang="en-US" sz="6600" dirty="0" smtClean="0">
                <a:solidFill>
                  <a:schemeClr val="tx1"/>
                </a:solidFill>
              </a:rPr>
              <a:t> : </a:t>
            </a:r>
            <a:r>
              <a:rPr lang="en-US" sz="6600" noProof="1" smtClean="0">
                <a:solidFill>
                  <a:srgbClr val="FF0000"/>
                </a:solidFill>
              </a:rPr>
              <a:t>S</a:t>
            </a:r>
            <a:r>
              <a:rPr lang="en-US" sz="6600" noProof="1" smtClean="0">
                <a:solidFill>
                  <a:schemeClr val="tx1"/>
                </a:solidFill>
              </a:rPr>
              <a:t>oftaware </a:t>
            </a:r>
            <a:r>
              <a:rPr lang="en-US" sz="6600" noProof="1" smtClean="0">
                <a:solidFill>
                  <a:srgbClr val="FF0000"/>
                </a:solidFill>
              </a:rPr>
              <a:t>D</a:t>
            </a:r>
            <a:r>
              <a:rPr lang="en-US" sz="6600" noProof="1" smtClean="0">
                <a:solidFill>
                  <a:schemeClr val="tx1"/>
                </a:solidFill>
              </a:rPr>
              <a:t>evelopment </a:t>
            </a:r>
            <a:r>
              <a:rPr lang="en-US" sz="6600" noProof="1" smtClean="0">
                <a:solidFill>
                  <a:srgbClr val="FF0000"/>
                </a:solidFill>
              </a:rPr>
              <a:t>L</a:t>
            </a:r>
            <a:r>
              <a:rPr lang="en-US" sz="6600" noProof="1" smtClean="0">
                <a:solidFill>
                  <a:schemeClr val="tx1"/>
                </a:solidFill>
              </a:rPr>
              <a:t>ife </a:t>
            </a:r>
            <a:r>
              <a:rPr lang="en-US" sz="6600" noProof="1" smtClean="0">
                <a:solidFill>
                  <a:srgbClr val="FF0000"/>
                </a:solidFill>
              </a:rPr>
              <a:t>C</a:t>
            </a:r>
            <a:r>
              <a:rPr lang="en-US" sz="6600" noProof="1" smtClean="0">
                <a:solidFill>
                  <a:schemeClr val="tx1"/>
                </a:solidFill>
              </a:rPr>
              <a:t>ycle</a:t>
            </a:r>
          </a:p>
          <a:p>
            <a:pPr algn="l"/>
            <a:r>
              <a:rPr lang="en-US" sz="6600" noProof="1" smtClean="0">
                <a:solidFill>
                  <a:schemeClr val="tx1"/>
                </a:solidFill>
              </a:rPr>
              <a:t>            Yazilim Gelistirme Yasam Dongusu</a:t>
            </a:r>
          </a:p>
          <a:p>
            <a:pPr algn="l"/>
            <a:endParaRPr lang="en-US" sz="6600" dirty="0">
              <a:solidFill>
                <a:schemeClr val="tx1"/>
              </a:solidFill>
            </a:endParaRPr>
          </a:p>
          <a:p>
            <a:pPr algn="l"/>
            <a:r>
              <a:rPr lang="en-US" sz="4400" b="1" dirty="0" smtClean="0">
                <a:solidFill>
                  <a:schemeClr val="tx1"/>
                </a:solidFill>
              </a:rPr>
              <a:t>SDLC : </a:t>
            </a:r>
            <a:r>
              <a:rPr lang="en-US" sz="4400" b="1" noProof="1" smtClean="0">
                <a:solidFill>
                  <a:schemeClr val="tx1"/>
                </a:solidFill>
              </a:rPr>
              <a:t>Yuksek Kaliteli </a:t>
            </a:r>
            <a:r>
              <a:rPr lang="en-US" sz="4400" b="1" dirty="0" smtClean="0">
                <a:solidFill>
                  <a:schemeClr val="tx1"/>
                </a:solidFill>
              </a:rPr>
              <a:t>(</a:t>
            </a:r>
            <a:r>
              <a:rPr lang="en-US" sz="4400" b="1" dirty="0" smtClean="0">
                <a:solidFill>
                  <a:srgbClr val="FF0000"/>
                </a:solidFill>
              </a:rPr>
              <a:t>High-Quality</a:t>
            </a:r>
            <a:r>
              <a:rPr lang="en-US" sz="4400" b="1" dirty="0" smtClean="0">
                <a:solidFill>
                  <a:schemeClr val="tx1"/>
                </a:solidFill>
              </a:rPr>
              <a:t>) </a:t>
            </a:r>
            <a:r>
              <a:rPr lang="en-US" sz="4400" b="1" noProof="1" smtClean="0">
                <a:solidFill>
                  <a:schemeClr val="tx1"/>
                </a:solidFill>
              </a:rPr>
              <a:t>ve Kullanici Taleplerini </a:t>
            </a:r>
            <a:r>
              <a:rPr lang="en-US" sz="4400" b="1" dirty="0" smtClean="0">
                <a:solidFill>
                  <a:schemeClr val="tx1"/>
                </a:solidFill>
              </a:rPr>
              <a:t>(</a:t>
            </a:r>
            <a:r>
              <a:rPr lang="en-US" sz="4400" b="1" dirty="0" smtClean="0">
                <a:solidFill>
                  <a:srgbClr val="FF0000"/>
                </a:solidFill>
              </a:rPr>
              <a:t>User 					               	           Expectation</a:t>
            </a:r>
            <a:r>
              <a:rPr lang="en-US" sz="4400" b="1" dirty="0" smtClean="0">
                <a:solidFill>
                  <a:schemeClr val="tx1"/>
                </a:solidFill>
              </a:rPr>
              <a:t>) </a:t>
            </a:r>
            <a:r>
              <a:rPr lang="en-US" sz="4400" b="1" noProof="1" smtClean="0">
                <a:solidFill>
                  <a:schemeClr val="tx1"/>
                </a:solidFill>
              </a:rPr>
              <a:t>Karsilayan</a:t>
            </a:r>
            <a:r>
              <a:rPr lang="en-US" sz="4400" b="1" dirty="0" smtClean="0">
                <a:solidFill>
                  <a:schemeClr val="tx1"/>
                </a:solidFill>
              </a:rPr>
              <a:t> </a:t>
            </a:r>
            <a:r>
              <a:rPr lang="tr-TR" sz="4400" b="1" dirty="0" smtClean="0"/>
              <a:t>Yazılım </a:t>
            </a:r>
            <a:r>
              <a:rPr lang="tr-TR" sz="4400" b="1" dirty="0"/>
              <a:t>Ürünlerini geliştirmek </a:t>
            </a:r>
            <a:endParaRPr lang="en-US" sz="4400" b="1" dirty="0" smtClean="0"/>
          </a:p>
          <a:p>
            <a:pPr algn="l"/>
            <a:r>
              <a:rPr lang="en-US" sz="4400" b="1" dirty="0" smtClean="0"/>
              <a:t>             </a:t>
            </a:r>
            <a:r>
              <a:rPr lang="tr-TR" sz="4400" b="1" dirty="0" smtClean="0"/>
              <a:t>için </a:t>
            </a:r>
            <a:r>
              <a:rPr lang="en-US" sz="4400" b="1" dirty="0" smtClean="0"/>
              <a:t>p</a:t>
            </a:r>
            <a:r>
              <a:rPr lang="tr-TR" sz="4400" b="1" noProof="1" smtClean="0"/>
              <a:t>lanlanan</a:t>
            </a:r>
            <a:r>
              <a:rPr lang="tr-TR" sz="4400" b="1" dirty="0" smtClean="0"/>
              <a:t> yazılım </a:t>
            </a:r>
            <a:r>
              <a:rPr lang="tr-TR" sz="4400" b="1" dirty="0"/>
              <a:t>geliştirme </a:t>
            </a:r>
            <a:r>
              <a:rPr lang="tr-TR" sz="4400" b="1" dirty="0" smtClean="0"/>
              <a:t>sürecidir</a:t>
            </a:r>
            <a:r>
              <a:rPr lang="en-US" sz="4400" b="1" dirty="0" smtClean="0"/>
              <a:t>(</a:t>
            </a:r>
            <a:r>
              <a:rPr lang="en-US" sz="4400" b="1" dirty="0" smtClean="0">
                <a:solidFill>
                  <a:srgbClr val="FF0000"/>
                </a:solidFill>
              </a:rPr>
              <a:t>Process</a:t>
            </a:r>
            <a:r>
              <a:rPr lang="en-US" sz="4400" b="1" dirty="0" smtClean="0"/>
              <a:t>)</a:t>
            </a:r>
            <a:r>
              <a:rPr lang="tr-TR" sz="4400" b="1" dirty="0" smtClean="0"/>
              <a:t>. </a:t>
            </a:r>
            <a:endParaRPr lang="en-US" sz="4400" b="1" dirty="0" smtClean="0"/>
          </a:p>
          <a:p>
            <a:pPr algn="l"/>
            <a:r>
              <a:rPr lang="en-US" sz="4400" b="1" dirty="0"/>
              <a:t> </a:t>
            </a:r>
            <a:r>
              <a:rPr lang="en-US" sz="4400" b="1" dirty="0" smtClean="0"/>
              <a:t>           </a:t>
            </a:r>
          </a:p>
          <a:p>
            <a:pPr algn="l"/>
            <a:r>
              <a:rPr lang="en-US" sz="4400" b="1" dirty="0"/>
              <a:t> </a:t>
            </a:r>
            <a:r>
              <a:rPr lang="en-US" sz="4400" b="1" dirty="0" smtClean="0"/>
              <a:t>           </a:t>
            </a:r>
            <a:r>
              <a:rPr lang="tr-TR" sz="4400" b="1" dirty="0" smtClean="0"/>
              <a:t>Yazılım </a:t>
            </a:r>
            <a:r>
              <a:rPr lang="tr-TR" sz="4400" b="1" dirty="0"/>
              <a:t>ürünlerinin nasıl geliştirilmesi gerektiğini veya nasıl </a:t>
            </a:r>
            <a:r>
              <a:rPr lang="en-US" sz="4400" b="1" dirty="0" smtClean="0"/>
              <a:t>        					          </a:t>
            </a:r>
            <a:r>
              <a:rPr lang="tr-TR" sz="4400" b="1" dirty="0" smtClean="0"/>
              <a:t>iyileştirilmesi </a:t>
            </a:r>
            <a:r>
              <a:rPr lang="tr-TR" sz="4400" b="1" dirty="0"/>
              <a:t>gerektiğini anlatan ayrıntılı bir plan </a:t>
            </a:r>
            <a:r>
              <a:rPr lang="tr-TR" sz="4400" b="1" noProof="1" smtClean="0"/>
              <a:t>içer</a:t>
            </a:r>
            <a:r>
              <a:rPr lang="en-US" sz="4400" b="1" noProof="1" smtClean="0"/>
              <a:t>ir</a:t>
            </a:r>
            <a:r>
              <a:rPr lang="tr-TR" sz="4400" b="1" dirty="0" smtClean="0"/>
              <a:t>.</a:t>
            </a:r>
            <a:endParaRPr lang="en-US" sz="4400" b="1" dirty="0" smtClean="0"/>
          </a:p>
        </p:txBody>
      </p:sp>
    </p:spTree>
    <p:extLst>
      <p:ext uri="{BB962C8B-B14F-4D97-AF65-F5344CB8AC3E}">
        <p14:creationId xmlns:p14="http://schemas.microsoft.com/office/powerpoint/2010/main" val="1360873946"/>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Unvan 2"/>
          <p:cNvSpPr>
            <a:spLocks noGrp="1"/>
          </p:cNvSpPr>
          <p:nvPr>
            <p:ph type="title"/>
          </p:nvPr>
        </p:nvSpPr>
        <p:spPr>
          <a:xfrm>
            <a:off x="713678" y="1032327"/>
            <a:ext cx="22837698" cy="2693524"/>
          </a:xfrm>
        </p:spPr>
        <p:txBody>
          <a:bodyPr>
            <a:normAutofit/>
          </a:bodyPr>
          <a:lstStyle/>
          <a:p>
            <a:r>
              <a:rPr lang="en-US" dirty="0"/>
              <a:t>Waterfall Method </a:t>
            </a:r>
            <a:r>
              <a:rPr lang="en-US" sz="7200" dirty="0"/>
              <a:t/>
            </a:r>
            <a:br>
              <a:rPr lang="en-US" sz="7200" dirty="0"/>
            </a:br>
            <a:endParaRPr lang="en-US" sz="7200" dirty="0"/>
          </a:p>
        </p:txBody>
      </p:sp>
      <p:sp>
        <p:nvSpPr>
          <p:cNvPr id="7" name="Content Placeholder 2"/>
          <p:cNvSpPr txBox="1">
            <a:spLocks/>
          </p:cNvSpPr>
          <p:nvPr/>
        </p:nvSpPr>
        <p:spPr>
          <a:xfrm>
            <a:off x="713676" y="2547257"/>
            <a:ext cx="22837699" cy="99277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fontScale="92500" lnSpcReduction="10000"/>
          </a:bodyPr>
          <a:lstStyle>
            <a:lvl1pPr marL="63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1pPr>
            <a:lvl2pPr marL="1270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2pPr>
            <a:lvl3pPr marL="190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3pPr>
            <a:lvl4pPr marL="2540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4pPr>
            <a:lvl5pPr marL="317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9pPr>
          </a:lstStyle>
          <a:p>
            <a:pPr marL="0" indent="0" algn="ctr" hangingPunct="1">
              <a:lnSpc>
                <a:spcPct val="110000"/>
              </a:lnSpc>
              <a:spcBef>
                <a:spcPts val="600"/>
              </a:spcBef>
              <a:buNone/>
            </a:pPr>
            <a:r>
              <a:rPr lang="tr-TR" sz="8000" dirty="0" smtClean="0"/>
              <a:t>Tasarım </a:t>
            </a:r>
            <a:r>
              <a:rPr lang="tr-TR" sz="8000" dirty="0"/>
              <a:t>Süreci</a:t>
            </a:r>
          </a:p>
          <a:p>
            <a:pPr hangingPunct="1">
              <a:spcBef>
                <a:spcPts val="600"/>
              </a:spcBef>
              <a:buFont typeface="Wingdings" panose="05000000000000000000" pitchFamily="2" charset="2"/>
              <a:buChar char="Ø"/>
            </a:pPr>
            <a:r>
              <a:rPr lang="tr-TR" sz="4400" b="0" dirty="0"/>
              <a:t>Yazılımın temelini yani mimarisini oluşturmak için; ihtiyaçları çalışır sisteme çevirmek gerekmektedir</a:t>
            </a:r>
            <a:r>
              <a:rPr lang="tr-TR" sz="4400" b="0" dirty="0" smtClean="0"/>
              <a:t>.</a:t>
            </a:r>
            <a:endParaRPr lang="en-US" sz="4400" b="0" dirty="0" smtClean="0"/>
          </a:p>
          <a:p>
            <a:pPr hangingPunct="1">
              <a:spcBef>
                <a:spcPts val="600"/>
              </a:spcBef>
              <a:buFont typeface="Wingdings" panose="05000000000000000000" pitchFamily="2" charset="2"/>
              <a:buChar char="Ø"/>
            </a:pPr>
            <a:r>
              <a:rPr lang="en-US" sz="4400" b="0" dirty="0" smtClean="0"/>
              <a:t>M</a:t>
            </a:r>
            <a:r>
              <a:rPr lang="tr-TR" sz="4400" b="0" noProof="1" smtClean="0"/>
              <a:t>üşterinin</a:t>
            </a:r>
            <a:r>
              <a:rPr lang="tr-TR" sz="4400" b="0" dirty="0" smtClean="0"/>
              <a:t> ihtiyaçlarını</a:t>
            </a:r>
            <a:r>
              <a:rPr lang="en-US" sz="4400" b="0" dirty="0" smtClean="0"/>
              <a:t> </a:t>
            </a:r>
            <a:r>
              <a:rPr lang="en-US" sz="4400" b="0" noProof="1" smtClean="0"/>
              <a:t>karsilamak icin</a:t>
            </a:r>
            <a:r>
              <a:rPr lang="tr-TR" sz="4400" b="0" dirty="0" smtClean="0"/>
              <a:t> </a:t>
            </a:r>
            <a:r>
              <a:rPr lang="tr-TR" sz="4400" b="0" dirty="0"/>
              <a:t>nasıl yazılım geliştirme yapılacağını teknik olarak tasarlandığı </a:t>
            </a:r>
            <a:r>
              <a:rPr lang="tr-TR" sz="4400" b="0" dirty="0" smtClean="0"/>
              <a:t>süreçtir</a:t>
            </a:r>
            <a:endParaRPr lang="en-US" sz="4400" b="0" dirty="0" smtClean="0"/>
          </a:p>
          <a:p>
            <a:pPr>
              <a:buFont typeface="Wingdings" panose="05000000000000000000" pitchFamily="2" charset="2"/>
              <a:buChar char="Ø"/>
            </a:pPr>
            <a:r>
              <a:rPr lang="tr-TR" sz="4400" b="0" dirty="0"/>
              <a:t>Bu süreç iki farklı adımdan oluşmaktadır.</a:t>
            </a:r>
          </a:p>
          <a:p>
            <a:pPr marL="0" indent="0">
              <a:buNone/>
            </a:pPr>
            <a:r>
              <a:rPr lang="tr-TR" sz="4400" b="0" dirty="0"/>
              <a:t>     a) Sistemin net belirlenmesi: Müşteriye sistemin ne yapacağını anlatır. Buna “Kavramsal Sistem Tasarım” denir. </a:t>
            </a:r>
            <a:endParaRPr lang="en-US" sz="4400" b="0" dirty="0" smtClean="0"/>
          </a:p>
          <a:p>
            <a:pPr marL="0" indent="0">
              <a:buNone/>
            </a:pPr>
            <a:r>
              <a:rPr lang="tr-TR" sz="4400" b="0" dirty="0"/>
              <a:t>   </a:t>
            </a:r>
            <a:r>
              <a:rPr lang="en-US" sz="4400" b="0" dirty="0" smtClean="0"/>
              <a:t>	</a:t>
            </a:r>
            <a:r>
              <a:rPr lang="tr-TR" sz="4400" b="0" dirty="0" smtClean="0"/>
              <a:t>b</a:t>
            </a:r>
            <a:r>
              <a:rPr lang="tr-TR" sz="4400" b="0" dirty="0"/>
              <a:t>) Teknik Tasarım: Müşteri kavramsal sistem tasarımı uygun görürse sistem kurucularına, </a:t>
            </a:r>
            <a:r>
              <a:rPr lang="tr-TR" sz="4400" b="0" dirty="0" smtClean="0"/>
              <a:t>programcılara</a:t>
            </a:r>
            <a:r>
              <a:rPr lang="en-US" sz="4400" b="0" dirty="0" smtClean="0"/>
              <a:t>,</a:t>
            </a:r>
            <a:r>
              <a:rPr lang="tr-TR" sz="4400" b="0" dirty="0" smtClean="0"/>
              <a:t> </a:t>
            </a:r>
            <a:r>
              <a:rPr lang="tr-TR" sz="4400" b="0" dirty="0"/>
              <a:t>yazılım ve donanım kurmalarına izin veren “Teknik Tasarım” hazırlanır</a:t>
            </a:r>
            <a:r>
              <a:rPr lang="tr-TR" sz="4400" b="0" dirty="0" smtClean="0"/>
              <a:t>.</a:t>
            </a:r>
            <a:endParaRPr lang="en-US" sz="4400" b="0" dirty="0" smtClean="0"/>
          </a:p>
          <a:p>
            <a:pPr>
              <a:buFont typeface="Wingdings" panose="05000000000000000000" pitchFamily="2" charset="2"/>
              <a:buChar char="Ø"/>
            </a:pPr>
            <a:r>
              <a:rPr lang="tr-TR" sz="4400" b="0" dirty="0"/>
              <a:t>Tasarım sürecinde; eğer analiz sürecinde anlaşılmayan bir kısım varsa kesinlikle bu soru işareti analistlerle görüşülerek giderilmelidir.</a:t>
            </a:r>
          </a:p>
          <a:p>
            <a:pPr>
              <a:spcBef>
                <a:spcPts val="600"/>
              </a:spcBef>
              <a:buFont typeface="Wingdings" panose="05000000000000000000" pitchFamily="2" charset="2"/>
              <a:buChar char="Ø"/>
            </a:pPr>
            <a:endParaRPr lang="en-US" sz="4400" b="0" dirty="0" smtClean="0"/>
          </a:p>
        </p:txBody>
      </p:sp>
    </p:spTree>
    <p:extLst>
      <p:ext uri="{BB962C8B-B14F-4D97-AF65-F5344CB8AC3E}">
        <p14:creationId xmlns:p14="http://schemas.microsoft.com/office/powerpoint/2010/main" val="835297448"/>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Use nTask for Waterfall Project Management - A Practical Guide for  First Timers - nTas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5766" y="4787873"/>
            <a:ext cx="9048321" cy="6555042"/>
          </a:xfrm>
          <a:prstGeom prst="rect">
            <a:avLst/>
          </a:prstGeom>
          <a:noFill/>
          <a:extLst>
            <a:ext uri="{909E8E84-426E-40DD-AFC4-6F175D3DCCD1}">
              <a14:hiddenFill xmlns:a14="http://schemas.microsoft.com/office/drawing/2010/main">
                <a:solidFill>
                  <a:srgbClr val="FFFFFF"/>
                </a:solidFill>
              </a14:hiddenFill>
            </a:ext>
          </a:extLst>
        </p:spPr>
      </p:pic>
      <p:sp>
        <p:nvSpPr>
          <p:cNvPr id="3" name="Unvan 2"/>
          <p:cNvSpPr>
            <a:spLocks noGrp="1"/>
          </p:cNvSpPr>
          <p:nvPr>
            <p:ph type="title"/>
          </p:nvPr>
        </p:nvSpPr>
        <p:spPr>
          <a:xfrm>
            <a:off x="713678" y="1032327"/>
            <a:ext cx="22837698" cy="2693524"/>
          </a:xfrm>
        </p:spPr>
        <p:txBody>
          <a:bodyPr>
            <a:normAutofit fontScale="90000"/>
          </a:bodyPr>
          <a:lstStyle/>
          <a:p>
            <a:r>
              <a:rPr lang="en-US" dirty="0"/>
              <a:t>Waterfall Method </a:t>
            </a:r>
            <a:r>
              <a:rPr lang="en-US" dirty="0" smtClean="0"/>
              <a:t/>
            </a:r>
            <a:br>
              <a:rPr lang="en-US" dirty="0" smtClean="0"/>
            </a:br>
            <a:r>
              <a:rPr lang="en-US" noProof="1" smtClean="0"/>
              <a:t>avantaj ve dezavantajlari</a:t>
            </a:r>
            <a:r>
              <a:rPr lang="en-US" sz="7200" dirty="0"/>
              <a:t/>
            </a:r>
            <a:br>
              <a:rPr lang="en-US" sz="7200" dirty="0"/>
            </a:br>
            <a:endParaRPr lang="en-US" sz="7200" dirty="0"/>
          </a:p>
        </p:txBody>
      </p:sp>
      <p:sp>
        <p:nvSpPr>
          <p:cNvPr id="7" name="Content Placeholder 2"/>
          <p:cNvSpPr txBox="1">
            <a:spLocks/>
          </p:cNvSpPr>
          <p:nvPr/>
        </p:nvSpPr>
        <p:spPr>
          <a:xfrm>
            <a:off x="713678" y="3062047"/>
            <a:ext cx="7515922" cy="849061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t">
            <a:normAutofit fontScale="85000" lnSpcReduction="20000"/>
          </a:bodyPr>
          <a:lstStyle>
            <a:lvl1pPr marL="635000" marR="0" indent="-635000" algn="l" defTabSz="355600" rtl="0" latinLnBrk="0">
              <a:lnSpc>
                <a:spcPct val="100000"/>
              </a:lnSpc>
              <a:spcBef>
                <a:spcPts val="4300"/>
              </a:spcBef>
              <a:spcAft>
                <a:spcPts val="0"/>
              </a:spcAft>
              <a:buClrTx/>
              <a:buSzPct val="100000"/>
              <a:buFontTx/>
              <a:buBlip>
                <a:blip r:embed="rId3"/>
              </a:buBlip>
              <a:tabLst/>
              <a:defRPr sz="3600" b="1" i="0" u="none" strike="noStrike" cap="none" spc="36" baseline="0">
                <a:solidFill>
                  <a:schemeClr val="accent1">
                    <a:satOff val="36598"/>
                    <a:lumOff val="-17227"/>
                  </a:schemeClr>
                </a:solidFill>
                <a:uFillTx/>
                <a:latin typeface="+mn-lt"/>
                <a:ea typeface="+mn-ea"/>
                <a:cs typeface="+mn-cs"/>
                <a:sym typeface="Graphik"/>
              </a:defRPr>
            </a:lvl1pPr>
            <a:lvl2pPr marL="1270000" marR="0" indent="-635000" algn="l" defTabSz="355600" rtl="0" latinLnBrk="0">
              <a:lnSpc>
                <a:spcPct val="100000"/>
              </a:lnSpc>
              <a:spcBef>
                <a:spcPts val="4300"/>
              </a:spcBef>
              <a:spcAft>
                <a:spcPts val="0"/>
              </a:spcAft>
              <a:buClrTx/>
              <a:buSzPct val="100000"/>
              <a:buFontTx/>
              <a:buBlip>
                <a:blip r:embed="rId3"/>
              </a:buBlip>
              <a:tabLst/>
              <a:defRPr sz="3600" b="1" i="0" u="none" strike="noStrike" cap="none" spc="36" baseline="0">
                <a:solidFill>
                  <a:schemeClr val="accent1">
                    <a:satOff val="36598"/>
                    <a:lumOff val="-17227"/>
                  </a:schemeClr>
                </a:solidFill>
                <a:uFillTx/>
                <a:latin typeface="+mn-lt"/>
                <a:ea typeface="+mn-ea"/>
                <a:cs typeface="+mn-cs"/>
                <a:sym typeface="Graphik"/>
              </a:defRPr>
            </a:lvl2pPr>
            <a:lvl3pPr marL="1905000" marR="0" indent="-635000" algn="l" defTabSz="355600" rtl="0" latinLnBrk="0">
              <a:lnSpc>
                <a:spcPct val="100000"/>
              </a:lnSpc>
              <a:spcBef>
                <a:spcPts val="4300"/>
              </a:spcBef>
              <a:spcAft>
                <a:spcPts val="0"/>
              </a:spcAft>
              <a:buClrTx/>
              <a:buSzPct val="100000"/>
              <a:buFontTx/>
              <a:buBlip>
                <a:blip r:embed="rId3"/>
              </a:buBlip>
              <a:tabLst/>
              <a:defRPr sz="3600" b="1" i="0" u="none" strike="noStrike" cap="none" spc="36" baseline="0">
                <a:solidFill>
                  <a:schemeClr val="accent1">
                    <a:satOff val="36598"/>
                    <a:lumOff val="-17227"/>
                  </a:schemeClr>
                </a:solidFill>
                <a:uFillTx/>
                <a:latin typeface="+mn-lt"/>
                <a:ea typeface="+mn-ea"/>
                <a:cs typeface="+mn-cs"/>
                <a:sym typeface="Graphik"/>
              </a:defRPr>
            </a:lvl3pPr>
            <a:lvl4pPr marL="2540000" marR="0" indent="-635000" algn="l" defTabSz="355600" rtl="0" latinLnBrk="0">
              <a:lnSpc>
                <a:spcPct val="100000"/>
              </a:lnSpc>
              <a:spcBef>
                <a:spcPts val="4300"/>
              </a:spcBef>
              <a:spcAft>
                <a:spcPts val="0"/>
              </a:spcAft>
              <a:buClrTx/>
              <a:buSzPct val="100000"/>
              <a:buFontTx/>
              <a:buBlip>
                <a:blip r:embed="rId3"/>
              </a:buBlip>
              <a:tabLst/>
              <a:defRPr sz="3600" b="1" i="0" u="none" strike="noStrike" cap="none" spc="36" baseline="0">
                <a:solidFill>
                  <a:schemeClr val="accent1">
                    <a:satOff val="36598"/>
                    <a:lumOff val="-17227"/>
                  </a:schemeClr>
                </a:solidFill>
                <a:uFillTx/>
                <a:latin typeface="+mn-lt"/>
                <a:ea typeface="+mn-ea"/>
                <a:cs typeface="+mn-cs"/>
                <a:sym typeface="Graphik"/>
              </a:defRPr>
            </a:lvl4pPr>
            <a:lvl5pPr marL="3175000" marR="0" indent="-635000" algn="l" defTabSz="355600" rtl="0" latinLnBrk="0">
              <a:lnSpc>
                <a:spcPct val="100000"/>
              </a:lnSpc>
              <a:spcBef>
                <a:spcPts val="4300"/>
              </a:spcBef>
              <a:spcAft>
                <a:spcPts val="0"/>
              </a:spcAft>
              <a:buClrTx/>
              <a:buSzPct val="100000"/>
              <a:buFontTx/>
              <a:buBlip>
                <a:blip r:embed="rId3"/>
              </a:buBlip>
              <a:tabLst/>
              <a:defRPr sz="3600" b="1" i="0" u="none" strike="noStrike" cap="none" spc="36" baseline="0">
                <a:solidFill>
                  <a:schemeClr val="accent1">
                    <a:satOff val="36598"/>
                    <a:lumOff val="-17227"/>
                  </a:schemeClr>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9pPr>
          </a:lstStyle>
          <a:p>
            <a:pPr hangingPunct="1"/>
            <a:endParaRPr lang="en-US" dirty="0" smtClean="0"/>
          </a:p>
          <a:p>
            <a:pPr marL="0" indent="0" hangingPunct="1">
              <a:buNone/>
            </a:pPr>
            <a:r>
              <a:rPr lang="en-US" sz="5200" noProof="1" smtClean="0">
                <a:solidFill>
                  <a:schemeClr val="tx1"/>
                </a:solidFill>
                <a:latin typeface="+mj-lt"/>
              </a:rPr>
              <a:t>Avantajlar:</a:t>
            </a:r>
          </a:p>
          <a:p>
            <a:pPr hangingPunct="1">
              <a:buFont typeface="Wingdings" panose="05000000000000000000" pitchFamily="2" charset="2"/>
              <a:buChar char="Ø"/>
            </a:pPr>
            <a:r>
              <a:rPr lang="en-US" sz="4800" b="0" noProof="1" smtClean="0">
                <a:solidFill>
                  <a:schemeClr val="tx1"/>
                </a:solidFill>
              </a:rPr>
              <a:t>Proje bilgisini aktarmak daha kolaydır</a:t>
            </a:r>
          </a:p>
          <a:p>
            <a:pPr hangingPunct="1">
              <a:buFont typeface="Wingdings" panose="05000000000000000000" pitchFamily="2" charset="2"/>
              <a:buChar char="Ø"/>
            </a:pPr>
            <a:r>
              <a:rPr lang="en-US" sz="4800" b="0" noProof="1" smtClean="0">
                <a:solidFill>
                  <a:schemeClr val="tx1"/>
                </a:solidFill>
              </a:rPr>
              <a:t>Projeyi yönetmek daha </a:t>
            </a:r>
            <a:r>
              <a:rPr lang="en-US" sz="4800" b="0" noProof="1">
                <a:solidFill>
                  <a:schemeClr val="tx1"/>
                </a:solidFill>
              </a:rPr>
              <a:t> </a:t>
            </a:r>
            <a:r>
              <a:rPr lang="en-US" sz="4800" b="0" noProof="1" smtClean="0">
                <a:solidFill>
                  <a:schemeClr val="tx1"/>
                </a:solidFill>
              </a:rPr>
              <a:t>      kolaydır</a:t>
            </a:r>
            <a:endParaRPr lang="en-US" sz="4800" b="0" noProof="1">
              <a:solidFill>
                <a:schemeClr val="tx1"/>
              </a:solidFill>
            </a:endParaRPr>
          </a:p>
          <a:p>
            <a:pPr marL="0" indent="0" hangingPunct="1">
              <a:buNone/>
            </a:pPr>
            <a:endParaRPr lang="en-US" sz="2100" b="0" dirty="0" smtClean="0">
              <a:solidFill>
                <a:schemeClr val="tx1"/>
              </a:solidFill>
            </a:endParaRPr>
          </a:p>
          <a:p>
            <a:pPr hangingPunct="1">
              <a:spcBef>
                <a:spcPts val="0"/>
              </a:spcBef>
              <a:buFont typeface="Wingdings" panose="05000000000000000000" pitchFamily="2" charset="2"/>
              <a:buChar char="Ø"/>
            </a:pPr>
            <a:r>
              <a:rPr lang="en-US" sz="4800" b="0" dirty="0" smtClean="0">
                <a:solidFill>
                  <a:schemeClr val="tx1"/>
                </a:solidFill>
              </a:rPr>
              <a:t>K</a:t>
            </a:r>
            <a:r>
              <a:rPr lang="tr-TR" sz="4800" b="0" noProof="1" smtClean="0">
                <a:solidFill>
                  <a:schemeClr val="tx1"/>
                </a:solidFill>
              </a:rPr>
              <a:t>üçük </a:t>
            </a:r>
            <a:r>
              <a:rPr lang="tr-TR" sz="4800" b="0" dirty="0" smtClean="0">
                <a:solidFill>
                  <a:schemeClr val="tx1"/>
                </a:solidFill>
              </a:rPr>
              <a:t>projeler için </a:t>
            </a:r>
            <a:endParaRPr lang="en-US" sz="4800" b="0" dirty="0" smtClean="0">
              <a:solidFill>
                <a:schemeClr val="tx1"/>
              </a:solidFill>
            </a:endParaRPr>
          </a:p>
          <a:p>
            <a:pPr marL="0" indent="0" hangingPunct="1">
              <a:spcBef>
                <a:spcPts val="0"/>
              </a:spcBef>
              <a:buNone/>
            </a:pPr>
            <a:r>
              <a:rPr lang="en-US" sz="4800" b="0" dirty="0">
                <a:solidFill>
                  <a:schemeClr val="tx1"/>
                </a:solidFill>
              </a:rPr>
              <a:t>	</a:t>
            </a:r>
            <a:r>
              <a:rPr lang="en-US" sz="4800" b="0" dirty="0" smtClean="0">
                <a:solidFill>
                  <a:schemeClr val="tx1"/>
                </a:solidFill>
              </a:rPr>
              <a:t>	</a:t>
            </a:r>
            <a:r>
              <a:rPr lang="tr-TR" sz="4800" b="0" dirty="0" smtClean="0">
                <a:solidFill>
                  <a:schemeClr val="tx1"/>
                </a:solidFill>
              </a:rPr>
              <a:t>daha iyidir</a:t>
            </a:r>
          </a:p>
          <a:p>
            <a:pPr hangingPunct="1">
              <a:buFont typeface="Wingdings" panose="05000000000000000000" pitchFamily="2" charset="2"/>
              <a:buChar char="Ø"/>
            </a:pPr>
            <a:r>
              <a:rPr lang="tr-TR" sz="4800" b="0" dirty="0" smtClean="0">
                <a:solidFill>
                  <a:schemeClr val="tx1"/>
                </a:solidFill>
              </a:rPr>
              <a:t>Görevler mümkün olduğunca sabit kalır</a:t>
            </a:r>
          </a:p>
          <a:p>
            <a:pPr hangingPunct="1"/>
            <a:endParaRPr lang="tr-TR" dirty="0" smtClean="0"/>
          </a:p>
        </p:txBody>
      </p:sp>
      <p:sp>
        <p:nvSpPr>
          <p:cNvPr id="2" name="Dikdörtgen 1"/>
          <p:cNvSpPr/>
          <p:nvPr/>
        </p:nvSpPr>
        <p:spPr>
          <a:xfrm>
            <a:off x="15974088" y="3725851"/>
            <a:ext cx="8409912" cy="8156079"/>
          </a:xfrm>
          <a:prstGeom prst="rect">
            <a:avLst/>
          </a:prstGeom>
        </p:spPr>
        <p:txBody>
          <a:bodyPr wrap="square">
            <a:spAutoFit/>
          </a:bodyPr>
          <a:lstStyle/>
          <a:p>
            <a:pPr algn="l"/>
            <a:r>
              <a:rPr lang="tr-TR" sz="4400" b="1" dirty="0">
                <a:latin typeface="Graphik"/>
              </a:rPr>
              <a:t>Dezavantajlar</a:t>
            </a:r>
            <a:r>
              <a:rPr lang="en-US" sz="4400" b="1" dirty="0" smtClean="0">
                <a:latin typeface="Graphik"/>
              </a:rPr>
              <a:t>:</a:t>
            </a:r>
          </a:p>
          <a:p>
            <a:pPr algn="l"/>
            <a:endParaRPr lang="en-US" sz="4400" b="1" dirty="0"/>
          </a:p>
          <a:p>
            <a:pPr marL="571500" indent="-571500" algn="l">
              <a:buFont typeface="Wingdings" panose="05000000000000000000" pitchFamily="2" charset="2"/>
              <a:buChar char="Ø"/>
            </a:pPr>
            <a:r>
              <a:rPr lang="tr-TR" sz="4400" dirty="0">
                <a:latin typeface="Graphik"/>
              </a:rPr>
              <a:t>Değişim ve yenilikler </a:t>
            </a:r>
            <a:r>
              <a:rPr lang="tr-TR" sz="4400" dirty="0" smtClean="0">
                <a:latin typeface="Graphik"/>
              </a:rPr>
              <a:t>zordur</a:t>
            </a:r>
            <a:endParaRPr lang="en-US" sz="4400" dirty="0" smtClean="0">
              <a:latin typeface="Graphik"/>
            </a:endParaRPr>
          </a:p>
          <a:p>
            <a:pPr algn="l"/>
            <a:r>
              <a:rPr lang="tr-TR" sz="4400" dirty="0" smtClean="0">
                <a:latin typeface="Graphik"/>
              </a:rPr>
              <a:t> </a:t>
            </a:r>
            <a:endParaRPr lang="en-US" sz="4400" dirty="0">
              <a:latin typeface="Graphik"/>
            </a:endParaRPr>
          </a:p>
          <a:p>
            <a:pPr marL="571500" indent="-571500" algn="l">
              <a:buFont typeface="Wingdings" panose="05000000000000000000" pitchFamily="2" charset="2"/>
              <a:buChar char="Ø"/>
            </a:pPr>
            <a:r>
              <a:rPr lang="en-US" sz="4400" dirty="0" smtClean="0">
                <a:latin typeface="Graphik"/>
              </a:rPr>
              <a:t>Son-</a:t>
            </a:r>
            <a:r>
              <a:rPr lang="en-US" sz="4400" dirty="0" err="1" smtClean="0">
                <a:latin typeface="Graphik"/>
              </a:rPr>
              <a:t>kullanici</a:t>
            </a:r>
            <a:r>
              <a:rPr lang="tr-TR" sz="4400" dirty="0" smtClean="0">
                <a:latin typeface="Graphik"/>
              </a:rPr>
              <a:t> </a:t>
            </a:r>
            <a:r>
              <a:rPr lang="tr-TR" sz="4400" dirty="0">
                <a:latin typeface="Graphik"/>
              </a:rPr>
              <a:t>öngörü ve önerileri </a:t>
            </a:r>
            <a:r>
              <a:rPr lang="tr-TR" sz="4400" dirty="0" smtClean="0">
                <a:latin typeface="Graphik"/>
              </a:rPr>
              <a:t>önemsenmez</a:t>
            </a:r>
            <a:r>
              <a:rPr lang="en-US" sz="4400" dirty="0" smtClean="0">
                <a:latin typeface="Graphik"/>
              </a:rPr>
              <a:t>	</a:t>
            </a:r>
          </a:p>
          <a:p>
            <a:pPr algn="l"/>
            <a:endParaRPr lang="en-US" sz="4000" dirty="0" smtClean="0">
              <a:latin typeface="Graphik"/>
            </a:endParaRPr>
          </a:p>
          <a:p>
            <a:pPr marL="571500" indent="-571500" algn="l">
              <a:buFont typeface="Wingdings" panose="05000000000000000000" pitchFamily="2" charset="2"/>
              <a:buChar char="Ø"/>
            </a:pPr>
            <a:r>
              <a:rPr lang="en-US" sz="4400" noProof="1" smtClean="0">
                <a:latin typeface="Graphik"/>
              </a:rPr>
              <a:t>uzun sure devam eden projeler için zayıf</a:t>
            </a:r>
            <a:r>
              <a:rPr lang="en-US" sz="4400" dirty="0" smtClean="0">
                <a:latin typeface="Graphik"/>
              </a:rPr>
              <a:t> model</a:t>
            </a:r>
          </a:p>
          <a:p>
            <a:pPr algn="l"/>
            <a:endParaRPr lang="en-US" sz="4400" dirty="0" smtClean="0">
              <a:latin typeface="Graphik"/>
            </a:endParaRPr>
          </a:p>
          <a:p>
            <a:pPr marL="571500" indent="-571500" algn="l">
              <a:buFont typeface="Wingdings" panose="05000000000000000000" pitchFamily="2" charset="2"/>
              <a:buChar char="Ø"/>
            </a:pPr>
            <a:r>
              <a:rPr lang="tr-TR" sz="4400" dirty="0" smtClean="0">
                <a:latin typeface="Graphik"/>
              </a:rPr>
              <a:t>Testi </a:t>
            </a:r>
            <a:r>
              <a:rPr lang="tr-TR" sz="4400" dirty="0">
                <a:latin typeface="Graphik"/>
              </a:rPr>
              <a:t>tamamlanıncaya kadar </a:t>
            </a:r>
            <a:endParaRPr lang="en-US" sz="4400" dirty="0" smtClean="0">
              <a:latin typeface="Graphik"/>
            </a:endParaRPr>
          </a:p>
          <a:p>
            <a:pPr algn="l"/>
            <a:r>
              <a:rPr lang="en-US" sz="4400" dirty="0">
                <a:latin typeface="Graphik"/>
              </a:rPr>
              <a:t>	</a:t>
            </a:r>
            <a:r>
              <a:rPr lang="en-US" sz="4400" dirty="0" smtClean="0">
                <a:latin typeface="Graphik"/>
              </a:rPr>
              <a:t>	</a:t>
            </a:r>
            <a:r>
              <a:rPr lang="en-US" sz="4400" noProof="1" smtClean="0">
                <a:latin typeface="Graphik"/>
              </a:rPr>
              <a:t>projeyi</a:t>
            </a:r>
            <a:r>
              <a:rPr lang="en-US" sz="4400" dirty="0" smtClean="0">
                <a:latin typeface="Graphik"/>
              </a:rPr>
              <a:t> </a:t>
            </a:r>
            <a:r>
              <a:rPr lang="tr-TR" sz="4400" dirty="0" smtClean="0">
                <a:latin typeface="Graphik"/>
              </a:rPr>
              <a:t>geciktirir</a:t>
            </a:r>
            <a:endParaRPr lang="tr-TR" sz="4400" dirty="0">
              <a:latin typeface="Graphik"/>
            </a:endParaRPr>
          </a:p>
        </p:txBody>
      </p:sp>
    </p:spTree>
    <p:extLst>
      <p:ext uri="{BB962C8B-B14F-4D97-AF65-F5344CB8AC3E}">
        <p14:creationId xmlns:p14="http://schemas.microsoft.com/office/powerpoint/2010/main" val="1607651674"/>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914399" y="1449660"/>
            <a:ext cx="22726185" cy="11079956"/>
          </a:xfrm>
          <a:prstGeom prst="rect">
            <a:avLst/>
          </a:prstGeom>
        </p:spPr>
        <p:txBody>
          <a:bodyPr wrap="square">
            <a:spAutoFit/>
          </a:bodyPr>
          <a:lstStyle/>
          <a:p>
            <a:r>
              <a:rPr lang="en-US" sz="8800" b="1" dirty="0">
                <a:solidFill>
                  <a:srgbClr val="FF0000"/>
                </a:solidFill>
              </a:rPr>
              <a:t>SDLC</a:t>
            </a:r>
            <a:r>
              <a:rPr lang="en-US" sz="900" dirty="0"/>
              <a:t/>
            </a:r>
            <a:br>
              <a:rPr lang="en-US" sz="900" dirty="0"/>
            </a:br>
            <a:r>
              <a:rPr lang="en-US" sz="6600" dirty="0"/>
              <a:t>Software Development</a:t>
            </a:r>
            <a:br>
              <a:rPr lang="en-US" sz="6600" dirty="0"/>
            </a:br>
            <a:r>
              <a:rPr lang="en-US" sz="6600" dirty="0"/>
              <a:t>Life </a:t>
            </a:r>
            <a:r>
              <a:rPr lang="en-US" sz="6600" dirty="0" smtClean="0"/>
              <a:t>Cycle</a:t>
            </a:r>
          </a:p>
          <a:p>
            <a:endParaRPr lang="en-US" sz="6600" dirty="0"/>
          </a:p>
          <a:p>
            <a:endParaRPr lang="en-US" sz="2400" dirty="0"/>
          </a:p>
          <a:p>
            <a:pPr>
              <a:spcBef>
                <a:spcPts val="1200"/>
              </a:spcBef>
            </a:pPr>
            <a:r>
              <a:rPr lang="en-US" sz="6600" dirty="0"/>
              <a:t>Gun </a:t>
            </a:r>
            <a:r>
              <a:rPr lang="en-US" sz="6600" dirty="0" smtClean="0"/>
              <a:t>3</a:t>
            </a:r>
            <a:endParaRPr lang="en-US" sz="6600" dirty="0"/>
          </a:p>
          <a:p>
            <a:pPr>
              <a:spcBef>
                <a:spcPts val="1200"/>
              </a:spcBef>
            </a:pPr>
            <a:r>
              <a:rPr lang="en-US" sz="6600" dirty="0" smtClean="0"/>
              <a:t>26 </a:t>
            </a:r>
            <a:r>
              <a:rPr lang="en-US" sz="6600" noProof="1" smtClean="0"/>
              <a:t>Ekim</a:t>
            </a:r>
            <a:r>
              <a:rPr lang="en-US" sz="6600" dirty="0" smtClean="0"/>
              <a:t> 2020</a:t>
            </a:r>
          </a:p>
          <a:p>
            <a:pPr>
              <a:spcBef>
                <a:spcPts val="1200"/>
              </a:spcBef>
            </a:pPr>
            <a:endParaRPr lang="en-US" sz="6600" dirty="0"/>
          </a:p>
          <a:p>
            <a:pPr>
              <a:spcBef>
                <a:spcPts val="1200"/>
              </a:spcBef>
            </a:pPr>
            <a:endParaRPr lang="en-US" sz="6600" dirty="0"/>
          </a:p>
          <a:p>
            <a:endParaRPr lang="en-US" sz="2400" dirty="0"/>
          </a:p>
          <a:p>
            <a:pPr>
              <a:spcBef>
                <a:spcPts val="1200"/>
              </a:spcBef>
            </a:pPr>
            <a:r>
              <a:rPr lang="en-US" sz="6600" noProof="1" smtClean="0"/>
              <a:t>AGILE </a:t>
            </a:r>
            <a:r>
              <a:rPr lang="en-US" sz="6600" noProof="1"/>
              <a:t>METHODOLGY</a:t>
            </a:r>
          </a:p>
        </p:txBody>
      </p:sp>
    </p:spTree>
    <p:extLst>
      <p:ext uri="{BB962C8B-B14F-4D97-AF65-F5344CB8AC3E}">
        <p14:creationId xmlns:p14="http://schemas.microsoft.com/office/powerpoint/2010/main" val="220729854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1307711"/>
          </a:xfrm>
          <a:prstGeom prst="rect">
            <a:avLst/>
          </a:prstGeom>
        </p:spPr>
        <p:txBody>
          <a:bodyPr wrap="square">
            <a:spAutoFit/>
          </a:bodyPr>
          <a:lstStyle/>
          <a:p>
            <a:r>
              <a:rPr lang="en-US" sz="6000" b="1" dirty="0" smtClean="0">
                <a:solidFill>
                  <a:srgbClr val="FF0000"/>
                </a:solidFill>
              </a:rPr>
              <a:t>KISA TEKRAR</a:t>
            </a:r>
            <a:endParaRPr lang="en-US" sz="6000" dirty="0" smtClean="0"/>
          </a:p>
          <a:p>
            <a:pPr algn="l"/>
            <a:r>
              <a:rPr lang="en-US" sz="4400" b="1" dirty="0">
                <a:solidFill>
                  <a:srgbClr val="FF0000"/>
                </a:solidFill>
              </a:rPr>
              <a:t>SDLC</a:t>
            </a:r>
            <a:r>
              <a:rPr lang="en-US" sz="4400" dirty="0">
                <a:solidFill>
                  <a:schemeClr val="tx1"/>
                </a:solidFill>
              </a:rPr>
              <a:t> :</a:t>
            </a:r>
            <a:r>
              <a:rPr lang="en-US" sz="4000" dirty="0">
                <a:solidFill>
                  <a:schemeClr val="tx1"/>
                </a:solidFill>
              </a:rPr>
              <a:t> </a:t>
            </a:r>
            <a:r>
              <a:rPr lang="en-US" sz="4000" noProof="1">
                <a:solidFill>
                  <a:srgbClr val="FF0000"/>
                </a:solidFill>
              </a:rPr>
              <a:t>S</a:t>
            </a:r>
            <a:r>
              <a:rPr lang="en-US" sz="4000" noProof="1">
                <a:solidFill>
                  <a:schemeClr val="tx1"/>
                </a:solidFill>
              </a:rPr>
              <a:t>oftaware </a:t>
            </a:r>
            <a:r>
              <a:rPr lang="en-US" sz="4000" noProof="1">
                <a:solidFill>
                  <a:srgbClr val="FF0000"/>
                </a:solidFill>
              </a:rPr>
              <a:t>D</a:t>
            </a:r>
            <a:r>
              <a:rPr lang="en-US" sz="4000" noProof="1">
                <a:solidFill>
                  <a:schemeClr val="tx1"/>
                </a:solidFill>
              </a:rPr>
              <a:t>evelopment </a:t>
            </a:r>
            <a:r>
              <a:rPr lang="en-US" sz="4000" noProof="1">
                <a:solidFill>
                  <a:srgbClr val="FF0000"/>
                </a:solidFill>
              </a:rPr>
              <a:t>L</a:t>
            </a:r>
            <a:r>
              <a:rPr lang="en-US" sz="4000" noProof="1">
                <a:solidFill>
                  <a:schemeClr val="tx1"/>
                </a:solidFill>
              </a:rPr>
              <a:t>ife </a:t>
            </a:r>
            <a:r>
              <a:rPr lang="en-US" sz="4000" noProof="1" smtClean="0">
                <a:solidFill>
                  <a:srgbClr val="FF0000"/>
                </a:solidFill>
              </a:rPr>
              <a:t>C</a:t>
            </a:r>
            <a:r>
              <a:rPr lang="en-US" sz="4000" noProof="1" smtClean="0">
                <a:solidFill>
                  <a:schemeClr val="tx1"/>
                </a:solidFill>
              </a:rPr>
              <a:t>ycle / Yazilim </a:t>
            </a:r>
            <a:r>
              <a:rPr lang="en-US" sz="4000" noProof="1">
                <a:solidFill>
                  <a:schemeClr val="tx1"/>
                </a:solidFill>
              </a:rPr>
              <a:t>Gelistirme Yasam </a:t>
            </a:r>
            <a:r>
              <a:rPr lang="en-US" sz="4000" noProof="1" smtClean="0">
                <a:solidFill>
                  <a:schemeClr val="tx1"/>
                </a:solidFill>
              </a:rPr>
              <a:t>Dongusu</a:t>
            </a:r>
          </a:p>
          <a:p>
            <a:pPr algn="l"/>
            <a:r>
              <a:rPr lang="en-US" sz="4000" b="1" noProof="1" smtClean="0">
                <a:solidFill>
                  <a:schemeClr val="tx1"/>
                </a:solidFill>
              </a:rPr>
              <a:t>		</a:t>
            </a:r>
            <a:r>
              <a:rPr lang="en-US" sz="4000" noProof="1" smtClean="0">
                <a:solidFill>
                  <a:schemeClr val="tx1"/>
                </a:solidFill>
              </a:rPr>
              <a:t>Y</a:t>
            </a:r>
            <a:r>
              <a:rPr lang="en-US" sz="4000" noProof="1" smtClean="0"/>
              <a:t>azılım </a:t>
            </a:r>
            <a:r>
              <a:rPr lang="en-US" sz="4000" noProof="1"/>
              <a:t>endüstrisi tarafından </a:t>
            </a:r>
            <a:r>
              <a:rPr lang="en-US" sz="4000" noProof="1">
                <a:solidFill>
                  <a:srgbClr val="FF0000"/>
                </a:solidFill>
              </a:rPr>
              <a:t>yüksek kaliteli </a:t>
            </a:r>
            <a:r>
              <a:rPr lang="en-US" sz="4000" noProof="1"/>
              <a:t>yazılım tasarlamak, geliştirmek ve test etmek için kullanılan bir süreçtir. </a:t>
            </a:r>
          </a:p>
          <a:p>
            <a:pPr algn="l"/>
            <a:r>
              <a:rPr lang="en-US" sz="4000" dirty="0"/>
              <a:t>		</a:t>
            </a:r>
            <a:r>
              <a:rPr lang="en-US" sz="4000" dirty="0">
                <a:solidFill>
                  <a:srgbClr val="FF0000"/>
                </a:solidFill>
              </a:rPr>
              <a:t>M</a:t>
            </a:r>
            <a:r>
              <a:rPr lang="tr-TR" sz="4000" noProof="1">
                <a:solidFill>
                  <a:srgbClr val="FF0000"/>
                </a:solidFill>
              </a:rPr>
              <a:t>üşteri</a:t>
            </a:r>
            <a:r>
              <a:rPr lang="tr-TR" sz="4000" dirty="0">
                <a:solidFill>
                  <a:srgbClr val="FF0000"/>
                </a:solidFill>
              </a:rPr>
              <a:t> beklentilerini </a:t>
            </a:r>
            <a:r>
              <a:rPr lang="tr-TR" sz="4000" dirty="0"/>
              <a:t>karşılayan veya beklentilerin</a:t>
            </a:r>
            <a:r>
              <a:rPr lang="en-US" sz="4000" dirty="0"/>
              <a:t> </a:t>
            </a:r>
            <a:r>
              <a:rPr lang="tr-TR" sz="4000" dirty="0"/>
              <a:t>de ötesinde bir ürün ortaya koyan</a:t>
            </a:r>
            <a:r>
              <a:rPr lang="en-US" sz="4000" dirty="0"/>
              <a:t>,</a:t>
            </a:r>
            <a:r>
              <a:rPr lang="tr-TR" sz="4000" dirty="0"/>
              <a:t> öngörülen zaman içerisinde tamamlanan ve maliyeti </a:t>
            </a:r>
            <a:r>
              <a:rPr lang="en-US" sz="4000" dirty="0"/>
              <a:t>(</a:t>
            </a:r>
            <a:r>
              <a:rPr lang="tr-TR" sz="4000" dirty="0"/>
              <a:t>bütçe</a:t>
            </a:r>
            <a:r>
              <a:rPr lang="en-US" sz="4000" dirty="0"/>
              <a:t>)</a:t>
            </a:r>
            <a:r>
              <a:rPr lang="tr-TR" sz="4000" dirty="0"/>
              <a:t> doğru bir şekilde</a:t>
            </a:r>
            <a:r>
              <a:rPr lang="en-US" sz="4000" dirty="0"/>
              <a:t> </a:t>
            </a:r>
            <a:r>
              <a:rPr lang="tr-TR" sz="4000" dirty="0"/>
              <a:t>hesaplanan yazılım üretmeyi amaçlar</a:t>
            </a:r>
            <a:r>
              <a:rPr lang="tr-TR" sz="4000" dirty="0" smtClean="0"/>
              <a:t>.</a:t>
            </a:r>
            <a:endParaRPr lang="en-US" sz="4000" dirty="0" smtClean="0"/>
          </a:p>
          <a:p>
            <a:pPr algn="l"/>
            <a:endParaRPr lang="en-US" sz="4000" dirty="0" smtClean="0"/>
          </a:p>
          <a:p>
            <a:pPr algn="l"/>
            <a:r>
              <a:rPr lang="en-US" sz="4400" b="1" dirty="0" smtClean="0">
                <a:solidFill>
                  <a:srgbClr val="FF0000"/>
                </a:solidFill>
              </a:rPr>
              <a:t>SDLC FAZLARI : </a:t>
            </a:r>
            <a:endParaRPr lang="en-US" sz="4400" dirty="0"/>
          </a:p>
          <a:p>
            <a:pPr algn="l">
              <a:lnSpc>
                <a:spcPct val="120000"/>
              </a:lnSpc>
            </a:pPr>
            <a:r>
              <a:rPr lang="en-US" sz="4400" dirty="0"/>
              <a:t>Stage 1: 	Planning and Requirement Analysis </a:t>
            </a:r>
            <a:r>
              <a:rPr lang="en-US" sz="4400" dirty="0" smtClean="0"/>
              <a:t>  </a:t>
            </a:r>
            <a:r>
              <a:rPr lang="en-US" sz="4400" noProof="1" smtClean="0"/>
              <a:t>(</a:t>
            </a:r>
            <a:r>
              <a:rPr lang="en-US" sz="4400" noProof="1"/>
              <a:t>Planlama ve İhtiyaç Analizi)</a:t>
            </a:r>
          </a:p>
          <a:p>
            <a:pPr algn="l">
              <a:lnSpc>
                <a:spcPct val="120000"/>
              </a:lnSpc>
            </a:pPr>
            <a:r>
              <a:rPr lang="en-US" sz="4400" dirty="0" smtClean="0">
                <a:solidFill>
                  <a:schemeClr val="tx1"/>
                </a:solidFill>
              </a:rPr>
              <a:t>Stage </a:t>
            </a:r>
            <a:r>
              <a:rPr lang="en-US" sz="4400" dirty="0">
                <a:solidFill>
                  <a:schemeClr val="tx1"/>
                </a:solidFill>
              </a:rPr>
              <a:t>2: 	Defining Requirements </a:t>
            </a:r>
            <a:r>
              <a:rPr lang="en-US" sz="4400" dirty="0" smtClean="0">
                <a:solidFill>
                  <a:schemeClr val="tx1"/>
                </a:solidFill>
              </a:rPr>
              <a:t> </a:t>
            </a:r>
            <a:r>
              <a:rPr lang="en-US" sz="4400" noProof="1" smtClean="0">
                <a:solidFill>
                  <a:schemeClr val="tx1"/>
                </a:solidFill>
              </a:rPr>
              <a:t>(</a:t>
            </a:r>
            <a:r>
              <a:rPr lang="en-US" sz="4400" noProof="1">
                <a:solidFill>
                  <a:schemeClr val="tx1"/>
                </a:solidFill>
              </a:rPr>
              <a:t>Gereksinimleri Tanımlama)</a:t>
            </a:r>
          </a:p>
          <a:p>
            <a:pPr algn="l">
              <a:lnSpc>
                <a:spcPct val="120000"/>
              </a:lnSpc>
            </a:pPr>
            <a:r>
              <a:rPr lang="en-US" sz="4400" dirty="0" smtClean="0"/>
              <a:t>Stage </a:t>
            </a:r>
            <a:r>
              <a:rPr lang="en-US" sz="4400" dirty="0"/>
              <a:t>3:	</a:t>
            </a:r>
            <a:r>
              <a:rPr lang="en-US" sz="4400" dirty="0" smtClean="0"/>
              <a:t>  Designing </a:t>
            </a:r>
            <a:r>
              <a:rPr lang="en-US" sz="4400" dirty="0"/>
              <a:t>the product architecture </a:t>
            </a:r>
            <a:r>
              <a:rPr lang="en-US" sz="4400" noProof="1" smtClean="0"/>
              <a:t>(</a:t>
            </a:r>
            <a:r>
              <a:rPr lang="en-US" sz="4400" noProof="1"/>
              <a:t>Ürün dizaynını tasarlama)</a:t>
            </a:r>
          </a:p>
          <a:p>
            <a:pPr algn="l">
              <a:lnSpc>
                <a:spcPct val="120000"/>
              </a:lnSpc>
            </a:pPr>
            <a:r>
              <a:rPr lang="en-US" sz="4400" dirty="0" smtClean="0">
                <a:solidFill>
                  <a:schemeClr val="tx1"/>
                </a:solidFill>
              </a:rPr>
              <a:t>Stage </a:t>
            </a:r>
            <a:r>
              <a:rPr lang="en-US" sz="4400" dirty="0">
                <a:solidFill>
                  <a:schemeClr val="tx1"/>
                </a:solidFill>
              </a:rPr>
              <a:t>4: 	Building or Developing the Product </a:t>
            </a:r>
            <a:r>
              <a:rPr lang="en-US" sz="4400" dirty="0" smtClean="0">
                <a:solidFill>
                  <a:schemeClr val="tx1"/>
                </a:solidFill>
              </a:rPr>
              <a:t>(</a:t>
            </a:r>
            <a:r>
              <a:rPr lang="en-US" sz="4400" noProof="1">
                <a:solidFill>
                  <a:schemeClr val="tx1"/>
                </a:solidFill>
              </a:rPr>
              <a:t>Ürünü</a:t>
            </a:r>
            <a:r>
              <a:rPr lang="en-US" sz="4400" dirty="0">
                <a:solidFill>
                  <a:schemeClr val="tx1"/>
                </a:solidFill>
              </a:rPr>
              <a:t> </a:t>
            </a:r>
            <a:r>
              <a:rPr lang="en-US" sz="4400" noProof="1">
                <a:solidFill>
                  <a:schemeClr val="tx1"/>
                </a:solidFill>
              </a:rPr>
              <a:t>olu</a:t>
            </a:r>
            <a:r>
              <a:rPr lang="tr-TR" sz="4400" noProof="1">
                <a:solidFill>
                  <a:schemeClr val="tx1"/>
                </a:solidFill>
              </a:rPr>
              <a:t>şturma</a:t>
            </a:r>
            <a:r>
              <a:rPr lang="tr-TR" sz="4400" dirty="0">
                <a:solidFill>
                  <a:schemeClr val="tx1"/>
                </a:solidFill>
              </a:rPr>
              <a:t> veya geliştirme</a:t>
            </a:r>
            <a:r>
              <a:rPr lang="en-US" sz="4400" dirty="0">
                <a:solidFill>
                  <a:schemeClr val="tx1"/>
                </a:solidFill>
              </a:rPr>
              <a:t>)</a:t>
            </a:r>
          </a:p>
          <a:p>
            <a:pPr algn="l">
              <a:lnSpc>
                <a:spcPct val="120000"/>
              </a:lnSpc>
            </a:pPr>
            <a:r>
              <a:rPr lang="en-US" sz="4400" dirty="0" smtClean="0"/>
              <a:t>Stage </a:t>
            </a:r>
            <a:r>
              <a:rPr lang="en-US" sz="4400" dirty="0"/>
              <a:t>5: 	Testing the Product </a:t>
            </a:r>
            <a:r>
              <a:rPr lang="en-US" sz="4400" dirty="0" smtClean="0"/>
              <a:t> (</a:t>
            </a:r>
            <a:r>
              <a:rPr lang="en-US" sz="4400" noProof="1"/>
              <a:t>Ürünü</a:t>
            </a:r>
            <a:r>
              <a:rPr lang="en-US" sz="4400" dirty="0"/>
              <a:t> test </a:t>
            </a:r>
            <a:r>
              <a:rPr lang="en-US" sz="4400" noProof="1"/>
              <a:t>etme</a:t>
            </a:r>
            <a:r>
              <a:rPr lang="en-US" sz="4400" dirty="0"/>
              <a:t>)</a:t>
            </a:r>
          </a:p>
          <a:p>
            <a:pPr algn="l">
              <a:lnSpc>
                <a:spcPct val="120000"/>
              </a:lnSpc>
            </a:pPr>
            <a:r>
              <a:rPr lang="en-US" sz="4400" dirty="0" smtClean="0">
                <a:solidFill>
                  <a:schemeClr val="tx1"/>
                </a:solidFill>
              </a:rPr>
              <a:t>Stage </a:t>
            </a:r>
            <a:r>
              <a:rPr lang="en-US" sz="4400" dirty="0">
                <a:solidFill>
                  <a:schemeClr val="tx1"/>
                </a:solidFill>
              </a:rPr>
              <a:t>6: 	Deployment in the Market and </a:t>
            </a:r>
            <a:r>
              <a:rPr lang="en-US" sz="4400" dirty="0" smtClean="0">
                <a:solidFill>
                  <a:schemeClr val="tx1"/>
                </a:solidFill>
              </a:rPr>
              <a:t>Maintenance (</a:t>
            </a:r>
            <a:r>
              <a:rPr lang="en-US" sz="4400" noProof="1" smtClean="0">
                <a:solidFill>
                  <a:schemeClr val="tx1"/>
                </a:solidFill>
              </a:rPr>
              <a:t>Ürünü</a:t>
            </a:r>
            <a:r>
              <a:rPr lang="en-US" sz="4400" dirty="0" smtClean="0">
                <a:solidFill>
                  <a:schemeClr val="tx1"/>
                </a:solidFill>
              </a:rPr>
              <a:t> </a:t>
            </a:r>
            <a:r>
              <a:rPr lang="en-US" sz="4400" noProof="1">
                <a:solidFill>
                  <a:schemeClr val="tx1"/>
                </a:solidFill>
              </a:rPr>
              <a:t>pazarlama</a:t>
            </a:r>
            <a:r>
              <a:rPr lang="en-US" sz="4400" dirty="0">
                <a:solidFill>
                  <a:schemeClr val="tx1"/>
                </a:solidFill>
              </a:rPr>
              <a:t> </a:t>
            </a:r>
            <a:r>
              <a:rPr lang="en-US" sz="4400" noProof="1">
                <a:solidFill>
                  <a:schemeClr val="tx1"/>
                </a:solidFill>
              </a:rPr>
              <a:t>ve</a:t>
            </a:r>
            <a:r>
              <a:rPr lang="en-US" sz="4400" dirty="0">
                <a:solidFill>
                  <a:schemeClr val="tx1"/>
                </a:solidFill>
              </a:rPr>
              <a:t> </a:t>
            </a:r>
            <a:r>
              <a:rPr lang="en-US" sz="4400" noProof="1">
                <a:solidFill>
                  <a:schemeClr val="tx1"/>
                </a:solidFill>
              </a:rPr>
              <a:t>Bak</a:t>
            </a:r>
            <a:r>
              <a:rPr lang="tr-TR" sz="4400" dirty="0">
                <a:solidFill>
                  <a:schemeClr val="tx1"/>
                </a:solidFill>
              </a:rPr>
              <a:t>ı</a:t>
            </a:r>
            <a:r>
              <a:rPr lang="en-US" sz="4400" dirty="0">
                <a:solidFill>
                  <a:schemeClr val="tx1"/>
                </a:solidFill>
              </a:rPr>
              <a:t>m</a:t>
            </a:r>
            <a:r>
              <a:rPr lang="en-US" sz="4400" dirty="0" smtClean="0">
                <a:solidFill>
                  <a:schemeClr val="tx1"/>
                </a:solidFill>
              </a:rPr>
              <a:t>)</a:t>
            </a:r>
            <a:endParaRPr lang="en-US" sz="4400" dirty="0">
              <a:solidFill>
                <a:schemeClr val="tx1"/>
              </a:solidFill>
            </a:endParaRPr>
          </a:p>
        </p:txBody>
      </p:sp>
    </p:spTree>
    <p:extLst>
      <p:ext uri="{BB962C8B-B14F-4D97-AF65-F5344CB8AC3E}">
        <p14:creationId xmlns:p14="http://schemas.microsoft.com/office/powerpoint/2010/main" val="325067234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0556736"/>
          </a:xfrm>
          <a:prstGeom prst="rect">
            <a:avLst/>
          </a:prstGeom>
        </p:spPr>
        <p:txBody>
          <a:bodyPr wrap="square">
            <a:spAutoFit/>
          </a:bodyPr>
          <a:lstStyle/>
          <a:p>
            <a:r>
              <a:rPr lang="en-US" sz="6000" b="1" dirty="0" smtClean="0">
                <a:solidFill>
                  <a:srgbClr val="FF0000"/>
                </a:solidFill>
              </a:rPr>
              <a:t>KISA TEKRAR</a:t>
            </a:r>
          </a:p>
          <a:p>
            <a:endParaRPr lang="en-US" sz="6000" dirty="0" smtClean="0"/>
          </a:p>
          <a:p>
            <a:pPr marL="571500" indent="-571500" algn="l">
              <a:buFont typeface="Arial" panose="020B0604020202020204" pitchFamily="34" charset="0"/>
              <a:buChar char="•"/>
            </a:pPr>
            <a:r>
              <a:rPr lang="en-US" sz="4000" noProof="1" smtClean="0"/>
              <a:t>PM       </a:t>
            </a:r>
            <a:r>
              <a:rPr lang="en-US" sz="4000" noProof="1"/>
              <a:t>		=&gt;	Project Manager </a:t>
            </a:r>
          </a:p>
          <a:p>
            <a:pPr lvl="1" indent="0" algn="l"/>
            <a:r>
              <a:rPr lang="en-US" sz="4000" noProof="1"/>
              <a:t>								=&gt; Projeyi yöneten kimse</a:t>
            </a:r>
          </a:p>
          <a:p>
            <a:pPr marL="571500" indent="-571500" algn="l">
              <a:buFont typeface="Arial" panose="020B0604020202020204" pitchFamily="34" charset="0"/>
              <a:buChar char="•"/>
            </a:pPr>
            <a:r>
              <a:rPr lang="en-US" sz="4000" noProof="1"/>
              <a:t>BA       		=&gt;	Business Analyst </a:t>
            </a:r>
          </a:p>
          <a:p>
            <a:pPr lvl="1" indent="0" algn="l"/>
            <a:r>
              <a:rPr lang="en-US" sz="4000" noProof="1"/>
              <a:t>								=&gt; Business sorunları ve teknoloji çözümleri arasında bir köprü	vazivesi görür</a:t>
            </a:r>
          </a:p>
          <a:p>
            <a:pPr marL="571500" indent="-571500" algn="l">
              <a:buFont typeface="Arial" panose="020B0604020202020204" pitchFamily="34" charset="0"/>
              <a:buChar char="•"/>
            </a:pPr>
            <a:r>
              <a:rPr lang="en-US" sz="4000" noProof="1"/>
              <a:t>Dev    	 		=&gt;	Developer  </a:t>
            </a:r>
          </a:p>
          <a:p>
            <a:pPr lvl="1" indent="0" algn="l"/>
            <a:r>
              <a:rPr lang="en-US" sz="4000" noProof="1"/>
              <a:t>								=&gt; Yazılım yapan kimse</a:t>
            </a:r>
          </a:p>
          <a:p>
            <a:pPr marL="571500" indent="-571500" algn="l">
              <a:buFont typeface="Arial" panose="020B0604020202020204" pitchFamily="34" charset="0"/>
              <a:buChar char="•"/>
            </a:pPr>
            <a:r>
              <a:rPr lang="en-US" sz="4000" noProof="1"/>
              <a:t>QA       		=&gt;	Quality Analyst  </a:t>
            </a:r>
          </a:p>
          <a:p>
            <a:pPr lvl="1" indent="0" algn="l"/>
            <a:r>
              <a:rPr lang="en-US" sz="4000" noProof="1"/>
              <a:t>								=&gt; Kalite kontrolü sağlayan kimse (biz)</a:t>
            </a:r>
          </a:p>
          <a:p>
            <a:pPr marL="571500" indent="-571500" algn="l">
              <a:buFont typeface="Arial" panose="020B0604020202020204" pitchFamily="34" charset="0"/>
              <a:buChar char="•"/>
            </a:pPr>
            <a:r>
              <a:rPr lang="en-US" sz="4000" noProof="1"/>
              <a:t>BRD      	=&gt;	Business Requirement Document </a:t>
            </a:r>
          </a:p>
          <a:p>
            <a:pPr lvl="2" indent="0" algn="l"/>
            <a:r>
              <a:rPr lang="en-US" sz="4000" noProof="1"/>
              <a:t>								=&gt; Business ın tum beklentilerini karşılayan doküman </a:t>
            </a:r>
          </a:p>
          <a:p>
            <a:pPr marL="571500" indent="-571500" algn="l">
              <a:buFont typeface="Arial" panose="020B0604020202020204" pitchFamily="34" charset="0"/>
              <a:buChar char="•"/>
            </a:pPr>
            <a:r>
              <a:rPr lang="en-US" sz="4000" noProof="1"/>
              <a:t>FRD      	=&gt;	Functional Requirement Document </a:t>
            </a:r>
          </a:p>
          <a:p>
            <a:pPr lvl="1" indent="0" algn="l"/>
            <a:r>
              <a:rPr lang="en-US" sz="4000" noProof="1"/>
              <a:t>								=&gt; Doğrudan yazılımda kullanılacak doküman  </a:t>
            </a:r>
            <a:endParaRPr lang="en-US" sz="4000" noProof="1" smtClean="0"/>
          </a:p>
          <a:p>
            <a:pPr marL="571500" lvl="1" indent="-571500" algn="l">
              <a:buFont typeface="Arial" panose="020B0604020202020204" pitchFamily="34" charset="0"/>
              <a:buChar char="•"/>
            </a:pPr>
            <a:r>
              <a:rPr lang="en-US" sz="4000" noProof="1" smtClean="0"/>
              <a:t>END-USER				=&gt; Son kullanici, client</a:t>
            </a:r>
          </a:p>
          <a:p>
            <a:pPr marL="571500" lvl="1" indent="-571500" algn="l">
              <a:buFont typeface="Arial" panose="020B0604020202020204" pitchFamily="34" charset="0"/>
              <a:buChar char="•"/>
            </a:pPr>
            <a:r>
              <a:rPr lang="en-US" sz="4000" noProof="1" smtClean="0"/>
              <a:t>REQUIREMENT	=&gt; Gereksinim, ihtiyac</a:t>
            </a:r>
            <a:endParaRPr lang="en-US" sz="4000" noProof="1"/>
          </a:p>
        </p:txBody>
      </p:sp>
    </p:spTree>
    <p:extLst>
      <p:ext uri="{BB962C8B-B14F-4D97-AF65-F5344CB8AC3E}">
        <p14:creationId xmlns:p14="http://schemas.microsoft.com/office/powerpoint/2010/main" val="336345026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0956846"/>
          </a:xfrm>
          <a:prstGeom prst="rect">
            <a:avLst/>
          </a:prstGeom>
        </p:spPr>
        <p:txBody>
          <a:bodyPr wrap="square">
            <a:spAutoFit/>
          </a:bodyPr>
          <a:lstStyle/>
          <a:p>
            <a:r>
              <a:rPr lang="en-US" sz="6000" b="1" dirty="0" smtClean="0">
                <a:solidFill>
                  <a:srgbClr val="FF0000"/>
                </a:solidFill>
              </a:rPr>
              <a:t>KISA TEKRAR</a:t>
            </a:r>
          </a:p>
          <a:p>
            <a:endParaRPr lang="en-US" sz="3200" dirty="0" smtClean="0"/>
          </a:p>
          <a:p>
            <a:pPr algn="l"/>
            <a:r>
              <a:rPr lang="en-US" sz="4400" dirty="0"/>
              <a:t>Waterfall Method </a:t>
            </a:r>
            <a:r>
              <a:rPr lang="en-US" sz="4400" dirty="0" smtClean="0"/>
              <a:t> (</a:t>
            </a:r>
            <a:r>
              <a:rPr lang="tr-TR" sz="4400" dirty="0"/>
              <a:t>Şelale </a:t>
            </a:r>
            <a:r>
              <a:rPr lang="en-US" sz="4400" noProof="1"/>
              <a:t>Metodu</a:t>
            </a:r>
            <a:r>
              <a:rPr lang="en-US" sz="4400" dirty="0" smtClean="0"/>
              <a:t>)</a:t>
            </a:r>
          </a:p>
          <a:p>
            <a:pPr algn="l"/>
            <a:endParaRPr lang="en-US" sz="4000" dirty="0" smtClean="0"/>
          </a:p>
          <a:p>
            <a:pPr marL="571500" indent="-571500" algn="l">
              <a:spcBef>
                <a:spcPts val="1200"/>
              </a:spcBef>
              <a:buFont typeface="Wingdings" panose="05000000000000000000" pitchFamily="2" charset="2"/>
              <a:buChar char="Ø"/>
            </a:pPr>
            <a:r>
              <a:rPr lang="en-US" sz="4400" noProof="1"/>
              <a:t>Waterfall yöntemi, yazılım</a:t>
            </a:r>
            <a:r>
              <a:rPr lang="en-US" sz="4400" dirty="0"/>
              <a:t> </a:t>
            </a:r>
            <a:r>
              <a:rPr lang="en-US" sz="4400" noProof="1"/>
              <a:t>geliştirmede kullanılan erken SDLC </a:t>
            </a:r>
            <a:r>
              <a:rPr lang="en-US" sz="4400" noProof="1" smtClean="0"/>
              <a:t>yaklaşımıdır</a:t>
            </a:r>
          </a:p>
          <a:p>
            <a:pPr marL="571500" indent="-571500" algn="l">
              <a:spcBef>
                <a:spcPts val="1200"/>
              </a:spcBef>
              <a:buFont typeface="Wingdings" panose="05000000000000000000" pitchFamily="2" charset="2"/>
              <a:buChar char="Ø"/>
            </a:pPr>
            <a:r>
              <a:rPr lang="en-US" sz="4400" noProof="1"/>
              <a:t>Eski firmalarda ve devlet </a:t>
            </a:r>
            <a:r>
              <a:rPr lang="en-US" sz="4400" noProof="1" smtClean="0"/>
              <a:t>projelerinde kullanilir</a:t>
            </a:r>
            <a:r>
              <a:rPr lang="en-US" sz="2400" dirty="0"/>
              <a:t>.</a:t>
            </a:r>
          </a:p>
          <a:p>
            <a:pPr marL="571500" indent="-571500" algn="l">
              <a:spcBef>
                <a:spcPts val="1200"/>
              </a:spcBef>
              <a:buFont typeface="Wingdings" panose="05000000000000000000" pitchFamily="2" charset="2"/>
              <a:buChar char="Ø"/>
            </a:pPr>
            <a:r>
              <a:rPr lang="en-US" sz="4400" noProof="1">
                <a:solidFill>
                  <a:srgbClr val="252525"/>
                </a:solidFill>
                <a:latin typeface="Arial" panose="020B0604020202020204" pitchFamily="34" charset="0"/>
              </a:rPr>
              <a:t>Planlamanin onemli oldugu askeri projelerde tercih edilir</a:t>
            </a:r>
          </a:p>
          <a:p>
            <a:pPr marL="571500" indent="-571500" algn="l">
              <a:spcBef>
                <a:spcPts val="1200"/>
              </a:spcBef>
              <a:buFont typeface="Wingdings" panose="05000000000000000000" pitchFamily="2" charset="2"/>
              <a:buChar char="Ø"/>
            </a:pPr>
            <a:r>
              <a:rPr lang="tr-TR" sz="4400" noProof="1"/>
              <a:t>Waterfall</a:t>
            </a:r>
            <a:r>
              <a:rPr lang="tr-TR" sz="4400" dirty="0"/>
              <a:t> da her aşama bir önceki aşama tamamen bittikten sonra başlıyor.</a:t>
            </a:r>
          </a:p>
          <a:p>
            <a:pPr algn="l">
              <a:spcBef>
                <a:spcPts val="1200"/>
              </a:spcBef>
            </a:pPr>
            <a:r>
              <a:rPr lang="en-US" sz="4400" dirty="0"/>
              <a:t>		</a:t>
            </a:r>
            <a:r>
              <a:rPr lang="tr-TR" sz="4400" noProof="1"/>
              <a:t>Waterfal</a:t>
            </a:r>
            <a:r>
              <a:rPr lang="tr-TR" sz="4400" dirty="0"/>
              <a:t>l </a:t>
            </a:r>
            <a:r>
              <a:rPr lang="en-US" sz="4400" noProof="1"/>
              <a:t>modelinde fazlar çakışma</a:t>
            </a:r>
            <a:r>
              <a:rPr lang="en-US" sz="4400" dirty="0"/>
              <a:t>z</a:t>
            </a:r>
            <a:r>
              <a:rPr lang="tr-TR" sz="4400" dirty="0"/>
              <a:t>.</a:t>
            </a:r>
          </a:p>
          <a:p>
            <a:pPr marL="571500" indent="-571500" algn="l">
              <a:spcBef>
                <a:spcPts val="1200"/>
              </a:spcBef>
              <a:buFont typeface="Wingdings" panose="05000000000000000000" pitchFamily="2" charset="2"/>
              <a:buChar char="Ø"/>
            </a:pPr>
            <a:r>
              <a:rPr lang="en-US" sz="4400" noProof="1"/>
              <a:t>Tüm bu aşamalar, ilerlemenin aşamalar boyunca sürekli olarak aşağı doğru (şelale gibi) aktığı sekilde kademelendirilir</a:t>
            </a:r>
            <a:r>
              <a:rPr lang="tr-TR" sz="4400" dirty="0"/>
              <a:t>.</a:t>
            </a:r>
            <a:endParaRPr lang="en-US" sz="4400" dirty="0"/>
          </a:p>
          <a:p>
            <a:pPr marL="571500" indent="-571500" algn="l">
              <a:spcBef>
                <a:spcPts val="1200"/>
              </a:spcBef>
              <a:buFont typeface="Wingdings" panose="05000000000000000000" pitchFamily="2" charset="2"/>
              <a:buChar char="Ø"/>
            </a:pPr>
            <a:r>
              <a:rPr lang="en-US" sz="4400" noProof="1" smtClean="0"/>
              <a:t>Analiz ve Tasarim surecinin detayli ve sorunsuz yapilmasi onemlidir</a:t>
            </a:r>
          </a:p>
          <a:p>
            <a:pPr algn="l" hangingPunct="1">
              <a:spcBef>
                <a:spcPts val="1200"/>
              </a:spcBef>
              <a:buFont typeface="Wingdings" panose="05000000000000000000" pitchFamily="2" charset="2"/>
              <a:buChar char="Ø"/>
            </a:pPr>
            <a:r>
              <a:rPr lang="en-US" sz="4400" dirty="0">
                <a:solidFill>
                  <a:schemeClr val="tx1"/>
                </a:solidFill>
              </a:rPr>
              <a:t>K</a:t>
            </a:r>
            <a:r>
              <a:rPr lang="tr-TR" sz="4400" noProof="1">
                <a:solidFill>
                  <a:schemeClr val="tx1"/>
                </a:solidFill>
              </a:rPr>
              <a:t>üçük </a:t>
            </a:r>
            <a:r>
              <a:rPr lang="tr-TR" sz="4400" dirty="0">
                <a:solidFill>
                  <a:schemeClr val="tx1"/>
                </a:solidFill>
              </a:rPr>
              <a:t>projeler için </a:t>
            </a:r>
            <a:r>
              <a:rPr lang="tr-TR" sz="4400" dirty="0" smtClean="0">
                <a:solidFill>
                  <a:schemeClr val="tx1"/>
                </a:solidFill>
              </a:rPr>
              <a:t>daha iyidir</a:t>
            </a:r>
            <a:endParaRPr lang="en-US" sz="4400" dirty="0" smtClean="0">
              <a:solidFill>
                <a:schemeClr val="tx1"/>
              </a:solidFill>
            </a:endParaRPr>
          </a:p>
          <a:p>
            <a:pPr algn="l" hangingPunct="1">
              <a:spcBef>
                <a:spcPts val="1200"/>
              </a:spcBef>
              <a:buFont typeface="Wingdings" panose="05000000000000000000" pitchFamily="2" charset="2"/>
              <a:buChar char="Ø"/>
            </a:pPr>
            <a:r>
              <a:rPr lang="en-US" sz="4400" noProof="1">
                <a:latin typeface="Graphik"/>
              </a:rPr>
              <a:t>uzun sure devam eden projeler için zayıf</a:t>
            </a:r>
            <a:r>
              <a:rPr lang="en-US" sz="4400" dirty="0">
                <a:latin typeface="Graphik"/>
              </a:rPr>
              <a:t> </a:t>
            </a:r>
            <a:r>
              <a:rPr lang="en-US" sz="4400" noProof="1" smtClean="0">
                <a:latin typeface="Graphik"/>
              </a:rPr>
              <a:t>modeldir</a:t>
            </a:r>
          </a:p>
        </p:txBody>
      </p:sp>
    </p:spTree>
    <p:extLst>
      <p:ext uri="{BB962C8B-B14F-4D97-AF65-F5344CB8AC3E}">
        <p14:creationId xmlns:p14="http://schemas.microsoft.com/office/powerpoint/2010/main" val="1223468579"/>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862322"/>
          </a:xfrm>
          <a:prstGeom prst="rect">
            <a:avLst/>
          </a:prstGeom>
        </p:spPr>
        <p:txBody>
          <a:bodyPr wrap="square">
            <a:spAutoFit/>
          </a:bodyPr>
          <a:lstStyle/>
          <a:p>
            <a:r>
              <a:rPr lang="en-US" sz="6000" dirty="0"/>
              <a:t>AGILE PROCESS </a:t>
            </a:r>
            <a:r>
              <a:rPr lang="tr-TR" sz="6000" dirty="0"/>
              <a:t>(Çevik Süreç)  </a:t>
            </a:r>
            <a:endParaRPr lang="en-US" sz="6000" dirty="0" smtClean="0"/>
          </a:p>
          <a:p>
            <a:r>
              <a:rPr lang="en-US" sz="6000" dirty="0" smtClean="0"/>
              <a:t>(</a:t>
            </a:r>
            <a:r>
              <a:rPr lang="en-US" sz="6000" dirty="0"/>
              <a:t>METHODOLOGY</a:t>
            </a:r>
            <a:r>
              <a:rPr lang="en-US" sz="6000" dirty="0" smtClean="0"/>
              <a:t>)</a:t>
            </a:r>
          </a:p>
          <a:p>
            <a:r>
              <a:rPr lang="en-US" sz="6000" dirty="0" smtClean="0">
                <a:solidFill>
                  <a:srgbClr val="C00000"/>
                </a:solidFill>
              </a:rPr>
              <a:t>KONU AKISI</a:t>
            </a:r>
          </a:p>
        </p:txBody>
      </p:sp>
      <p:sp>
        <p:nvSpPr>
          <p:cNvPr id="5" name="Dikdörtgen 4"/>
          <p:cNvSpPr/>
          <p:nvPr/>
        </p:nvSpPr>
        <p:spPr>
          <a:xfrm>
            <a:off x="10071920" y="4281150"/>
            <a:ext cx="13931591" cy="7201972"/>
          </a:xfrm>
          <a:prstGeom prst="rect">
            <a:avLst/>
          </a:prstGeom>
        </p:spPr>
        <p:txBody>
          <a:bodyPr wrap="square">
            <a:spAutoFit/>
          </a:bodyPr>
          <a:lstStyle/>
          <a:p>
            <a:pPr marL="342900" indent="-342900" algn="l" fontAlgn="base">
              <a:buFont typeface="Wingdings" panose="05000000000000000000" pitchFamily="2" charset="2"/>
              <a:buChar char="Ø"/>
            </a:pPr>
            <a:r>
              <a:rPr lang="en-US" sz="6000" dirty="0" smtClean="0"/>
              <a:t>KISA TARIHCE</a:t>
            </a:r>
          </a:p>
          <a:p>
            <a:pPr marL="342900" indent="-342900" algn="l" fontAlgn="base">
              <a:buFont typeface="Wingdings" panose="05000000000000000000" pitchFamily="2" charset="2"/>
              <a:buChar char="Ø"/>
            </a:pPr>
            <a:endParaRPr lang="en-US" sz="6000" dirty="0" smtClean="0"/>
          </a:p>
          <a:p>
            <a:pPr marL="342900" indent="-342900" algn="l" fontAlgn="base">
              <a:buFont typeface="Wingdings" panose="05000000000000000000" pitchFamily="2" charset="2"/>
              <a:buChar char="Ø"/>
            </a:pPr>
            <a:r>
              <a:rPr lang="en-US" sz="6000" dirty="0" smtClean="0"/>
              <a:t>TAKIM UYELERI VE GOREVLERI</a:t>
            </a:r>
          </a:p>
          <a:p>
            <a:pPr marL="342900" indent="-342900" algn="l" fontAlgn="base">
              <a:buFont typeface="Wingdings" panose="05000000000000000000" pitchFamily="2" charset="2"/>
              <a:buChar char="Ø"/>
            </a:pPr>
            <a:endParaRPr lang="en-US" sz="6000" dirty="0" smtClean="0"/>
          </a:p>
          <a:p>
            <a:pPr marL="342900" indent="-342900" algn="l" fontAlgn="base">
              <a:buFont typeface="Wingdings" panose="05000000000000000000" pitchFamily="2" charset="2"/>
              <a:buChar char="Ø"/>
            </a:pPr>
            <a:r>
              <a:rPr lang="en-US" sz="6000" dirty="0" smtClean="0"/>
              <a:t>BUTUNU OLUSTURAN PARCALAR</a:t>
            </a:r>
          </a:p>
          <a:p>
            <a:pPr marL="342900" indent="-342900" algn="l" fontAlgn="base">
              <a:buFont typeface="Wingdings" panose="05000000000000000000" pitchFamily="2" charset="2"/>
              <a:buChar char="Ø"/>
            </a:pPr>
            <a:endParaRPr lang="en-US" sz="6000" dirty="0" smtClean="0"/>
          </a:p>
          <a:p>
            <a:pPr marL="342900" indent="-342900" algn="l" fontAlgn="base">
              <a:buFont typeface="Wingdings" panose="05000000000000000000" pitchFamily="2" charset="2"/>
              <a:buChar char="Ø"/>
            </a:pPr>
            <a:r>
              <a:rPr lang="en-US" sz="6000" dirty="0" smtClean="0"/>
              <a:t>TOPLANTILAR</a:t>
            </a:r>
          </a:p>
          <a:p>
            <a:pPr marL="342900" indent="-342900" algn="l" fontAlgn="base">
              <a:buFont typeface="Wingdings" panose="05000000000000000000" pitchFamily="2" charset="2"/>
              <a:buChar char="Ø"/>
            </a:pPr>
            <a:endParaRPr lang="en-US" sz="2000" dirty="0" smtClean="0"/>
          </a:p>
          <a:p>
            <a:pPr algn="l" fontAlgn="base"/>
            <a:endParaRPr lang="tr-TR" dirty="0">
              <a:solidFill>
                <a:srgbClr val="444B49"/>
              </a:solidFill>
              <a:latin typeface="BlinkMacSystemFont"/>
            </a:endParaRPr>
          </a:p>
        </p:txBody>
      </p:sp>
      <p:pic>
        <p:nvPicPr>
          <p:cNvPr id="2" name="Resim 1"/>
          <p:cNvPicPr>
            <a:picLocks noChangeAspect="1"/>
          </p:cNvPicPr>
          <p:nvPr/>
        </p:nvPicPr>
        <p:blipFill>
          <a:blip r:embed="rId2"/>
          <a:stretch>
            <a:fillRect/>
          </a:stretch>
        </p:blipFill>
        <p:spPr>
          <a:xfrm>
            <a:off x="53525" y="3977444"/>
            <a:ext cx="10018395" cy="8177806"/>
          </a:xfrm>
          <a:prstGeom prst="rect">
            <a:avLst/>
          </a:prstGeom>
        </p:spPr>
      </p:pic>
    </p:spTree>
    <p:extLst>
      <p:ext uri="{BB962C8B-B14F-4D97-AF65-F5344CB8AC3E}">
        <p14:creationId xmlns:p14="http://schemas.microsoft.com/office/powerpoint/2010/main" val="4080440229"/>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862322"/>
          </a:xfrm>
          <a:prstGeom prst="rect">
            <a:avLst/>
          </a:prstGeom>
        </p:spPr>
        <p:txBody>
          <a:bodyPr wrap="square">
            <a:spAutoFit/>
          </a:bodyPr>
          <a:lstStyle/>
          <a:p>
            <a:r>
              <a:rPr lang="en-US" sz="6000" dirty="0"/>
              <a:t>AGILE PROCESS </a:t>
            </a:r>
            <a:r>
              <a:rPr lang="tr-TR" sz="6000" dirty="0"/>
              <a:t>(Çevik Süreç)  </a:t>
            </a:r>
            <a:endParaRPr lang="en-US" sz="6000" dirty="0" smtClean="0"/>
          </a:p>
          <a:p>
            <a:r>
              <a:rPr lang="en-US" sz="6000" dirty="0" smtClean="0"/>
              <a:t>(</a:t>
            </a:r>
            <a:r>
              <a:rPr lang="en-US" sz="6000" dirty="0"/>
              <a:t>METHODOLOGY</a:t>
            </a:r>
            <a:r>
              <a:rPr lang="en-US" sz="6000" dirty="0" smtClean="0"/>
              <a:t>)</a:t>
            </a:r>
          </a:p>
          <a:p>
            <a:r>
              <a:rPr lang="en-US" sz="6000" dirty="0" smtClean="0">
                <a:solidFill>
                  <a:schemeClr val="tx1"/>
                </a:solidFill>
              </a:rPr>
              <a:t>KISA TARIHCESI</a:t>
            </a:r>
            <a:endParaRPr lang="tr-TR" sz="4400" dirty="0">
              <a:solidFill>
                <a:schemeClr val="tx1"/>
              </a:solidFill>
            </a:endParaRPr>
          </a:p>
        </p:txBody>
      </p:sp>
      <p:sp>
        <p:nvSpPr>
          <p:cNvPr id="5" name="Dikdörtgen 4"/>
          <p:cNvSpPr/>
          <p:nvPr/>
        </p:nvSpPr>
        <p:spPr>
          <a:xfrm>
            <a:off x="988741" y="3977444"/>
            <a:ext cx="22763357" cy="7848302"/>
          </a:xfrm>
          <a:prstGeom prst="rect">
            <a:avLst/>
          </a:prstGeom>
        </p:spPr>
        <p:txBody>
          <a:bodyPr wrap="square">
            <a:spAutoFit/>
          </a:bodyPr>
          <a:lstStyle/>
          <a:p>
            <a:pPr algn="l" fontAlgn="base"/>
            <a:r>
              <a:rPr lang="tr-TR" sz="4400" b="1" i="1" noProof="1" smtClean="0">
                <a:solidFill>
                  <a:srgbClr val="2A2F2D"/>
                </a:solidFill>
                <a:latin typeface="inherit"/>
              </a:rPr>
              <a:t>Scrum’ın </a:t>
            </a:r>
            <a:r>
              <a:rPr lang="tr-TR" sz="4400" b="1" i="1" dirty="0" smtClean="0">
                <a:solidFill>
                  <a:srgbClr val="2A2F2D"/>
                </a:solidFill>
                <a:latin typeface="inherit"/>
              </a:rPr>
              <a:t>Ortaya </a:t>
            </a:r>
            <a:r>
              <a:rPr lang="tr-TR" sz="4400" b="1" i="1" dirty="0">
                <a:solidFill>
                  <a:srgbClr val="2A2F2D"/>
                </a:solidFill>
                <a:latin typeface="inherit"/>
              </a:rPr>
              <a:t>Çıkışı</a:t>
            </a:r>
            <a:endParaRPr lang="tr-TR" sz="4400" b="1" dirty="0">
              <a:solidFill>
                <a:srgbClr val="2A2F2D"/>
              </a:solidFill>
              <a:latin typeface="Roboto"/>
            </a:endParaRPr>
          </a:p>
          <a:p>
            <a:pPr algn="l" fontAlgn="base"/>
            <a:r>
              <a:rPr lang="tr-TR" sz="4400" noProof="1" smtClean="0">
                <a:solidFill>
                  <a:srgbClr val="444B49"/>
                </a:solidFill>
                <a:latin typeface="BlinkMacSystemFont"/>
              </a:rPr>
              <a:t>90 lı yıllarda Scrum’in </a:t>
            </a:r>
            <a:r>
              <a:rPr lang="tr-TR" sz="4400" dirty="0" smtClean="0">
                <a:solidFill>
                  <a:srgbClr val="444B49"/>
                </a:solidFill>
                <a:latin typeface="BlinkMacSystemFont"/>
              </a:rPr>
              <a:t>kurucularından </a:t>
            </a:r>
            <a:r>
              <a:rPr lang="tr-TR" sz="4400" dirty="0">
                <a:solidFill>
                  <a:srgbClr val="444B49"/>
                </a:solidFill>
                <a:latin typeface="BlinkMacSystemFont"/>
              </a:rPr>
              <a:t>olan </a:t>
            </a:r>
            <a:r>
              <a:rPr lang="tr-TR" sz="4400" noProof="1" smtClean="0">
                <a:solidFill>
                  <a:srgbClr val="444B49"/>
                </a:solidFill>
                <a:latin typeface="BlinkMacSystemFont"/>
              </a:rPr>
              <a:t>Jeff Sutherland’a zor bir görev üzerinde çalışmaya başladı: Bir yazılım şirketi olan Easel Corpo</a:t>
            </a:r>
            <a:r>
              <a:rPr lang="tr-TR" sz="4400" dirty="0" smtClean="0">
                <a:solidFill>
                  <a:srgbClr val="444B49"/>
                </a:solidFill>
                <a:latin typeface="BlinkMacSystemFont"/>
              </a:rPr>
              <a:t>r</a:t>
            </a:r>
            <a:r>
              <a:rPr lang="tr-TR" sz="4400" noProof="1" smtClean="0">
                <a:solidFill>
                  <a:srgbClr val="444B49"/>
                </a:solidFill>
                <a:latin typeface="BlinkMacSystemFont"/>
              </a:rPr>
              <a:t>ation</a:t>
            </a:r>
            <a:r>
              <a:rPr lang="tr-TR" sz="4400" dirty="0" smtClean="0">
                <a:solidFill>
                  <a:srgbClr val="444B49"/>
                </a:solidFill>
                <a:latin typeface="BlinkMacSystemFont"/>
              </a:rPr>
              <a:t>, </a:t>
            </a:r>
            <a:r>
              <a:rPr lang="tr-TR" sz="4400" dirty="0">
                <a:solidFill>
                  <a:srgbClr val="444B49"/>
                </a:solidFill>
                <a:latin typeface="BlinkMacSystemFont"/>
              </a:rPr>
              <a:t>altı aydan daha kısa bir sürede eski ürünlerini tamamen yenilemek istiyordu</a:t>
            </a:r>
            <a:r>
              <a:rPr lang="tr-TR" sz="4400" dirty="0" smtClean="0">
                <a:solidFill>
                  <a:srgbClr val="444B49"/>
                </a:solidFill>
                <a:latin typeface="BlinkMacSystemFont"/>
              </a:rPr>
              <a:t>.</a:t>
            </a:r>
            <a:endParaRPr lang="en-US" sz="4400" dirty="0" smtClean="0">
              <a:solidFill>
                <a:srgbClr val="444B49"/>
              </a:solidFill>
              <a:latin typeface="BlinkMacSystemFont"/>
            </a:endParaRPr>
          </a:p>
          <a:p>
            <a:pPr algn="l" fontAlgn="base"/>
            <a:endParaRPr lang="en-US" sz="5400" dirty="0" smtClean="0">
              <a:solidFill>
                <a:srgbClr val="444B49"/>
              </a:solidFill>
              <a:latin typeface="BlinkMacSystemFont"/>
            </a:endParaRPr>
          </a:p>
          <a:p>
            <a:pPr algn="l" fontAlgn="base"/>
            <a:r>
              <a:rPr lang="tr-TR" sz="4400" noProof="1" smtClean="0"/>
              <a:t>Sutherland’ın temel yaklaşımı, </a:t>
            </a:r>
            <a:r>
              <a:rPr lang="tr-TR" sz="4400" noProof="1" smtClean="0">
                <a:solidFill>
                  <a:srgbClr val="FF0000"/>
                </a:solidFill>
              </a:rPr>
              <a:t>kısa günlük ekip toplantılarının </a:t>
            </a:r>
            <a:r>
              <a:rPr lang="tr-TR" sz="4400" noProof="1" smtClean="0"/>
              <a:t>grup verimliliğini önemli ölçüde artırdığı şeklindeydi. Sutherland, yazılım geliştirmenin yeni bir yolunu keşfetti ; rugby oyunundan esinlenerek adını “</a:t>
            </a:r>
            <a:r>
              <a:rPr lang="tr-TR" sz="4400" noProof="1" smtClean="0">
                <a:solidFill>
                  <a:srgbClr val="FF0000"/>
                </a:solidFill>
              </a:rPr>
              <a:t>scrum</a:t>
            </a:r>
            <a:r>
              <a:rPr lang="tr-TR" sz="4400" dirty="0" smtClean="0"/>
              <a:t>” </a:t>
            </a:r>
            <a:r>
              <a:rPr lang="tr-TR" sz="4400" dirty="0"/>
              <a:t>(hamle, saldırı) koydu</a:t>
            </a:r>
            <a:r>
              <a:rPr lang="tr-TR" sz="4400" dirty="0" smtClean="0"/>
              <a:t>.</a:t>
            </a:r>
            <a:endParaRPr lang="en-US" sz="4400" dirty="0" smtClean="0"/>
          </a:p>
          <a:p>
            <a:pPr algn="l" fontAlgn="base"/>
            <a:endParaRPr lang="en-US" sz="5400" dirty="0" smtClean="0"/>
          </a:p>
          <a:p>
            <a:pPr algn="l" fontAlgn="base"/>
            <a:r>
              <a:rPr lang="tr-TR" sz="4400" noProof="1" smtClean="0"/>
              <a:t>Scrum</a:t>
            </a:r>
            <a:r>
              <a:rPr lang="tr-TR" sz="4400" dirty="0" smtClean="0"/>
              <a:t> </a:t>
            </a:r>
            <a:r>
              <a:rPr lang="tr-TR" sz="4400" dirty="0"/>
              <a:t>yöntemleri, görünüşte karmaşık ve bilinmezliği olan projelerin  </a:t>
            </a:r>
            <a:r>
              <a:rPr lang="tr-TR" sz="4400" dirty="0">
                <a:solidFill>
                  <a:srgbClr val="FF0000"/>
                </a:solidFill>
              </a:rPr>
              <a:t>zamanında,</a:t>
            </a:r>
            <a:r>
              <a:rPr lang="tr-TR" sz="4400" dirty="0"/>
              <a:t> az bütçeyle ve daha önceki herhangi bir sürümden daha az hatayla tamamlamasını sağladı</a:t>
            </a:r>
            <a:r>
              <a:rPr lang="tr-TR" sz="4400" dirty="0" smtClean="0"/>
              <a:t>.</a:t>
            </a:r>
            <a:endParaRPr lang="en-US" sz="2000" dirty="0" smtClean="0"/>
          </a:p>
        </p:txBody>
      </p:sp>
    </p:spTree>
    <p:extLst>
      <p:ext uri="{BB962C8B-B14F-4D97-AF65-F5344CB8AC3E}">
        <p14:creationId xmlns:p14="http://schemas.microsoft.com/office/powerpoint/2010/main" val="2836515986"/>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opular Agile Methodologies used by the Agile Organizations - WAVE-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34" y="2761726"/>
            <a:ext cx="17239785" cy="8771118"/>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602165" y="1115122"/>
            <a:ext cx="22726185" cy="3293209"/>
          </a:xfrm>
          <a:prstGeom prst="rect">
            <a:avLst/>
          </a:prstGeom>
        </p:spPr>
        <p:txBody>
          <a:bodyPr wrap="square">
            <a:spAutoFit/>
          </a:bodyPr>
          <a:lstStyle/>
          <a:p>
            <a:r>
              <a:rPr lang="en-US" sz="6000" dirty="0">
                <a:solidFill>
                  <a:srgbClr val="C00000"/>
                </a:solidFill>
              </a:rPr>
              <a:t>A</a:t>
            </a:r>
            <a:r>
              <a:rPr lang="en-US" sz="6000" dirty="0"/>
              <a:t>GILE </a:t>
            </a:r>
            <a:r>
              <a:rPr lang="en-US" sz="6000" dirty="0">
                <a:solidFill>
                  <a:srgbClr val="C00000"/>
                </a:solidFill>
              </a:rPr>
              <a:t>P</a:t>
            </a:r>
            <a:r>
              <a:rPr lang="en-US" sz="6000" dirty="0"/>
              <a:t>ROCESS </a:t>
            </a:r>
            <a:r>
              <a:rPr lang="tr-TR" sz="6000" dirty="0"/>
              <a:t>(Çevik Süreç)  </a:t>
            </a:r>
            <a:endParaRPr lang="en-US" sz="6000" dirty="0" smtClean="0"/>
          </a:p>
          <a:p>
            <a:r>
              <a:rPr lang="en-US" sz="6000" dirty="0" smtClean="0"/>
              <a:t>(</a:t>
            </a:r>
            <a:r>
              <a:rPr lang="en-US" sz="6000" dirty="0"/>
              <a:t>METHODOLOGY)</a:t>
            </a:r>
            <a:endParaRPr lang="en-US" sz="6000" dirty="0" smtClean="0"/>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4661211" y="3373242"/>
            <a:ext cx="18934770" cy="1446550"/>
          </a:xfrm>
          <a:prstGeom prst="rect">
            <a:avLst/>
          </a:prstGeom>
        </p:spPr>
        <p:txBody>
          <a:bodyPr wrap="square">
            <a:spAutoFit/>
          </a:bodyPr>
          <a:lstStyle/>
          <a:p>
            <a:r>
              <a:rPr lang="tr-TR" sz="4400" noProof="1" smtClean="0"/>
              <a:t>Agile</a:t>
            </a:r>
            <a:r>
              <a:rPr lang="tr-TR" sz="4400" dirty="0" smtClean="0"/>
              <a:t> </a:t>
            </a:r>
            <a:r>
              <a:rPr lang="tr-TR" sz="4400" dirty="0"/>
              <a:t>=&gt; projeleri yönetmek ve tamamlamak için yaygın olarak kullanılan bir geliştirme yöntemidir</a:t>
            </a:r>
            <a:r>
              <a:rPr lang="tr-TR" dirty="0"/>
              <a:t>.</a:t>
            </a:r>
          </a:p>
        </p:txBody>
      </p:sp>
      <p:sp>
        <p:nvSpPr>
          <p:cNvPr id="4" name="Dikdörtgen 3"/>
          <p:cNvSpPr/>
          <p:nvPr/>
        </p:nvSpPr>
        <p:spPr>
          <a:xfrm>
            <a:off x="13246113" y="9185035"/>
            <a:ext cx="10617497" cy="2800767"/>
          </a:xfrm>
          <a:prstGeom prst="rect">
            <a:avLst/>
          </a:prstGeom>
        </p:spPr>
        <p:txBody>
          <a:bodyPr wrap="square">
            <a:spAutoFit/>
          </a:bodyPr>
          <a:lstStyle/>
          <a:p>
            <a:pPr algn="l" fontAlgn="base"/>
            <a:r>
              <a:rPr lang="tr-TR" sz="4400" dirty="0"/>
              <a:t>“rugby” yaklaşımı </a:t>
            </a:r>
            <a:r>
              <a:rPr lang="en-US" sz="4400" noProof="1"/>
              <a:t>olarak adlandirilan temel felsefe </a:t>
            </a:r>
            <a:r>
              <a:rPr lang="tr-TR" sz="4400" dirty="0"/>
              <a:t>, “</a:t>
            </a:r>
            <a:r>
              <a:rPr lang="tr-TR" sz="4400" dirty="0" smtClean="0"/>
              <a:t>takım</a:t>
            </a:r>
            <a:r>
              <a:rPr lang="en-US" sz="4400" dirty="0" smtClean="0"/>
              <a:t>,</a:t>
            </a:r>
            <a:r>
              <a:rPr lang="tr-TR" sz="4400" dirty="0" smtClean="0"/>
              <a:t> </a:t>
            </a:r>
            <a:r>
              <a:rPr lang="tr-TR" sz="4400" dirty="0"/>
              <a:t>mesafenin tümünü hep beraber bir birim halinde topu ileri geri atarak kat eder.” </a:t>
            </a:r>
            <a:endParaRPr lang="en-US" sz="4400" dirty="0">
              <a:solidFill>
                <a:srgbClr val="444B49"/>
              </a:solidFill>
              <a:latin typeface="BlinkMacSystemFont"/>
            </a:endParaRPr>
          </a:p>
        </p:txBody>
      </p:sp>
    </p:spTree>
    <p:extLst>
      <p:ext uri="{BB962C8B-B14F-4D97-AF65-F5344CB8AC3E}">
        <p14:creationId xmlns:p14="http://schemas.microsoft.com/office/powerpoint/2010/main" val="41280211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3293209"/>
          </a:xfrm>
          <a:prstGeom prst="rect">
            <a:avLst/>
          </a:prstGeom>
        </p:spPr>
        <p:txBody>
          <a:bodyPr wrap="square">
            <a:spAutoFit/>
          </a:bodyPr>
          <a:lstStyle/>
          <a:p>
            <a:r>
              <a:rPr lang="en-US" sz="6000" dirty="0">
                <a:solidFill>
                  <a:srgbClr val="C00000"/>
                </a:solidFill>
              </a:rPr>
              <a:t>A</a:t>
            </a:r>
            <a:r>
              <a:rPr lang="en-US" sz="6000" dirty="0"/>
              <a:t>GILE </a:t>
            </a:r>
            <a:r>
              <a:rPr lang="en-US" sz="6000" dirty="0">
                <a:solidFill>
                  <a:srgbClr val="C00000"/>
                </a:solidFill>
              </a:rPr>
              <a:t>P</a:t>
            </a:r>
            <a:r>
              <a:rPr lang="en-US" sz="6000" dirty="0"/>
              <a:t>ROCESS </a:t>
            </a:r>
            <a:r>
              <a:rPr lang="tr-TR" sz="6000" dirty="0"/>
              <a:t>(Çevik Süreç)  </a:t>
            </a:r>
            <a:endParaRPr lang="en-US" sz="6000" dirty="0" smtClean="0"/>
          </a:p>
          <a:p>
            <a:r>
              <a:rPr lang="en-US" sz="6000" dirty="0" smtClean="0"/>
              <a:t>(</a:t>
            </a:r>
            <a:r>
              <a:rPr lang="en-US" sz="6000" dirty="0"/>
              <a:t>METHODOLOGY)</a:t>
            </a:r>
            <a:endParaRPr lang="en-US" sz="6000" dirty="0" smtClean="0"/>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pic>
        <p:nvPicPr>
          <p:cNvPr id="2052" name="Picture 4" descr="The History of Agile Manufacturing | Kloeckner Metals Corpor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00840" y="5746477"/>
            <a:ext cx="14199128" cy="6722249"/>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772620" y="3103175"/>
            <a:ext cx="22927348" cy="2123658"/>
          </a:xfrm>
          <a:prstGeom prst="rect">
            <a:avLst/>
          </a:prstGeom>
        </p:spPr>
        <p:txBody>
          <a:bodyPr wrap="square">
            <a:spAutoFit/>
          </a:bodyPr>
          <a:lstStyle/>
          <a:p>
            <a:pPr algn="l"/>
            <a:r>
              <a:rPr lang="en-US" sz="4400" dirty="0" smtClean="0"/>
              <a:t>		Her </a:t>
            </a:r>
            <a:r>
              <a:rPr lang="en-US" sz="4400" dirty="0"/>
              <a:t>sprint </a:t>
            </a:r>
            <a:r>
              <a:rPr lang="en-US" sz="4400" noProof="1" smtClean="0"/>
              <a:t>genellikle 2 ila 4 hafta veya en fazla bir takvim ayı sürer. Ürünleri </a:t>
            </a:r>
            <a:r>
              <a:rPr lang="en-US" sz="4400" dirty="0" smtClean="0"/>
              <a:t>her </a:t>
            </a:r>
            <a:r>
              <a:rPr lang="en-US" sz="4400" noProof="1" smtClean="0"/>
              <a:t>seferinde küçük bir parça oluşturmak</a:t>
            </a:r>
            <a:r>
              <a:rPr lang="en-US" sz="4400" dirty="0" smtClean="0"/>
              <a:t> </a:t>
            </a:r>
            <a:r>
              <a:rPr lang="tr-TR" sz="4400" dirty="0"/>
              <a:t>üretkenliği</a:t>
            </a:r>
            <a:r>
              <a:rPr lang="en-US" sz="4400" dirty="0"/>
              <a:t> </a:t>
            </a:r>
            <a:r>
              <a:rPr lang="en-US" sz="4400" noProof="1" smtClean="0"/>
              <a:t>teşvik eder ve ekiplerin geri bildirime </a:t>
            </a:r>
          </a:p>
          <a:p>
            <a:pPr algn="l"/>
            <a:r>
              <a:rPr lang="en-US" sz="4400" noProof="1" smtClean="0"/>
              <a:t>ve değişime yanıt vermesini ve tam olarak gerekli olanı oluşturmasını sağlar.</a:t>
            </a:r>
            <a:endParaRPr lang="en-US" sz="4400" noProof="1"/>
          </a:p>
        </p:txBody>
      </p:sp>
      <p:sp>
        <p:nvSpPr>
          <p:cNvPr id="6" name="Dikdörtgen 5"/>
          <p:cNvSpPr/>
          <p:nvPr/>
        </p:nvSpPr>
        <p:spPr>
          <a:xfrm>
            <a:off x="602164" y="6214612"/>
            <a:ext cx="9798735" cy="1446550"/>
          </a:xfrm>
          <a:prstGeom prst="rect">
            <a:avLst/>
          </a:prstGeom>
        </p:spPr>
        <p:txBody>
          <a:bodyPr wrap="square">
            <a:spAutoFit/>
          </a:bodyPr>
          <a:lstStyle/>
          <a:p>
            <a:pPr algn="l"/>
            <a:r>
              <a:rPr lang="en-US" sz="4400" noProof="1" smtClean="0"/>
              <a:t>Scrum'da ürün sprint'te</a:t>
            </a:r>
            <a:r>
              <a:rPr lang="en-US" sz="4400" dirty="0" smtClean="0"/>
              <a:t> </a:t>
            </a:r>
            <a:r>
              <a:rPr lang="en-US" sz="4400" noProof="1" smtClean="0"/>
              <a:t>tasarlanır, kodlanır ve</a:t>
            </a:r>
            <a:r>
              <a:rPr lang="en-US" sz="4400" dirty="0" smtClean="0"/>
              <a:t> </a:t>
            </a:r>
            <a:r>
              <a:rPr lang="en-US" sz="4400" dirty="0"/>
              <a:t>test </a:t>
            </a:r>
            <a:r>
              <a:rPr lang="en-US" sz="4400" noProof="1" smtClean="0"/>
              <a:t>edilir</a:t>
            </a:r>
            <a:r>
              <a:rPr lang="tr-TR" sz="4400" dirty="0" smtClean="0"/>
              <a:t>.</a:t>
            </a:r>
            <a:endParaRPr lang="en-US" sz="4400" dirty="0"/>
          </a:p>
        </p:txBody>
      </p:sp>
      <p:sp>
        <p:nvSpPr>
          <p:cNvPr id="10" name="Dikdörtgen 9"/>
          <p:cNvSpPr/>
          <p:nvPr/>
        </p:nvSpPr>
        <p:spPr>
          <a:xfrm>
            <a:off x="602164" y="8479664"/>
            <a:ext cx="9798735" cy="3477875"/>
          </a:xfrm>
          <a:prstGeom prst="rect">
            <a:avLst/>
          </a:prstGeom>
        </p:spPr>
        <p:txBody>
          <a:bodyPr wrap="square">
            <a:spAutoFit/>
          </a:bodyPr>
          <a:lstStyle/>
          <a:p>
            <a:pPr algn="l"/>
            <a:r>
              <a:rPr lang="en-US" sz="4400" noProof="1" smtClean="0"/>
              <a:t>Yapilacak tum isler, Product Backlog da biriktirilir, Product Owner (PO) nun belirledigi oncelige gore Sprint Backloguna alinir ve bir sprintte bitirilerek urunun demosuna eklenir </a:t>
            </a:r>
            <a:endParaRPr lang="en-US" sz="4400" dirty="0"/>
          </a:p>
        </p:txBody>
      </p:sp>
    </p:spTree>
    <p:extLst>
      <p:ext uri="{BB962C8B-B14F-4D97-AF65-F5344CB8AC3E}">
        <p14:creationId xmlns:p14="http://schemas.microsoft.com/office/powerpoint/2010/main" val="2716746634"/>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2660340" y="1405053"/>
            <a:ext cx="19307562" cy="1507067"/>
          </a:xfrm>
        </p:spPr>
        <p:txBody>
          <a:bodyPr>
            <a:normAutofit/>
          </a:bodyPr>
          <a:lstStyle/>
          <a:p>
            <a:r>
              <a:rPr lang="en-US" dirty="0" smtClean="0"/>
              <a:t>Sdlc nedir</a:t>
            </a:r>
            <a:endParaRPr lang="tr-TR" dirty="0"/>
          </a:p>
        </p:txBody>
      </p:sp>
      <p:sp>
        <p:nvSpPr>
          <p:cNvPr id="3" name="Dikdörtgen 2"/>
          <p:cNvSpPr/>
          <p:nvPr/>
        </p:nvSpPr>
        <p:spPr>
          <a:xfrm>
            <a:off x="8362005" y="2225591"/>
            <a:ext cx="8175530" cy="1446550"/>
          </a:xfrm>
          <a:prstGeom prst="rect">
            <a:avLst/>
          </a:prstGeom>
        </p:spPr>
        <p:txBody>
          <a:bodyPr wrap="square">
            <a:spAutoFit/>
          </a:bodyPr>
          <a:lstStyle/>
          <a:p>
            <a:pPr algn="l"/>
            <a:r>
              <a:rPr lang="en-US" sz="4400" b="1" dirty="0" smtClean="0"/>
              <a:t>       </a:t>
            </a:r>
          </a:p>
          <a:p>
            <a:pPr algn="l"/>
            <a:r>
              <a:rPr lang="en-US" sz="4400" b="1" dirty="0" smtClean="0">
                <a:solidFill>
                  <a:schemeClr val="tx1"/>
                </a:solidFill>
              </a:rPr>
              <a:t>Yuksek Kalite(</a:t>
            </a:r>
            <a:r>
              <a:rPr lang="en-US" sz="4400" b="1" dirty="0" smtClean="0">
                <a:solidFill>
                  <a:srgbClr val="FF0000"/>
                </a:solidFill>
              </a:rPr>
              <a:t>High-Quality</a:t>
            </a:r>
            <a:r>
              <a:rPr lang="en-US" sz="4400" b="1" dirty="0" smtClean="0">
                <a:solidFill>
                  <a:schemeClr val="tx1"/>
                </a:solidFill>
              </a:rPr>
              <a:t>)</a:t>
            </a:r>
            <a:endParaRPr lang="en-US" sz="4400" b="1" dirty="0" smtClean="0"/>
          </a:p>
        </p:txBody>
      </p:sp>
      <p:pic>
        <p:nvPicPr>
          <p:cNvPr id="4" name="Picture 4" descr="Oyun ve Tiyatro Akademi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5553" y="3854575"/>
            <a:ext cx="4322835" cy="4322835"/>
          </a:xfrm>
          <a:prstGeom prst="rect">
            <a:avLst/>
          </a:prstGeom>
          <a:noFill/>
          <a:extLst>
            <a:ext uri="{909E8E84-426E-40DD-AFC4-6F175D3DCCD1}">
              <a14:hiddenFill xmlns:a14="http://schemas.microsoft.com/office/drawing/2010/main">
                <a:solidFill>
                  <a:srgbClr val="FFFFFF"/>
                </a:solidFill>
              </a14:hiddenFill>
            </a:ext>
          </a:extLst>
        </p:spPr>
      </p:pic>
      <p:sp>
        <p:nvSpPr>
          <p:cNvPr id="5" name="İçerik Yer Tutucusu 3"/>
          <p:cNvSpPr txBox="1">
            <a:spLocks/>
          </p:cNvSpPr>
          <p:nvPr/>
        </p:nvSpPr>
        <p:spPr>
          <a:xfrm>
            <a:off x="1382753" y="7808828"/>
            <a:ext cx="8894592" cy="1091857"/>
          </a:xfrm>
          <a:prstGeom prst="rect">
            <a:avLst/>
          </a:prstGeom>
          <a:ln w="12700">
            <a:miter lim="400000"/>
          </a:ln>
        </p:spPr>
        <p:txBody>
          <a:bodyPr wrap="none" lIns="50800" tIns="50800" rIns="50800" bIns="50800" anchor="b">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5E5E5E"/>
                </a:solidFill>
                <a:effectLst/>
                <a:uFillTx/>
                <a:latin typeface="+mn-lt"/>
                <a:ea typeface="+mn-ea"/>
                <a:cs typeface="+mn-cs"/>
                <a:sym typeface="Graphik"/>
              </a:defRPr>
            </a:lvl1pPr>
            <a:lvl2pPr marL="0" marR="0" indent="457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2pPr>
            <a:lvl3pPr marL="0" marR="0" indent="914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3pPr>
            <a:lvl4pPr marL="0" marR="0" indent="1371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4pPr>
            <a:lvl5pPr marL="0" marR="0" indent="18288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5pPr>
            <a:lvl6pPr marL="0" marR="0" indent="22860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6pPr>
            <a:lvl7pPr marL="0" marR="0" indent="27432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7pPr>
            <a:lvl8pPr marL="0" marR="0" indent="32004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8pPr>
            <a:lvl9pPr marL="0" marR="0" indent="365760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lvl9pPr>
          </a:lstStyle>
          <a:p>
            <a:r>
              <a:rPr lang="en-US" sz="4400" b="1" noProof="1" smtClean="0">
                <a:solidFill>
                  <a:schemeClr val="tx1"/>
                </a:solidFill>
              </a:rPr>
              <a:t>Piyasa degeri 33 Milyar $</a:t>
            </a:r>
          </a:p>
        </p:txBody>
      </p:sp>
      <p:pic>
        <p:nvPicPr>
          <p:cNvPr id="7" name="Resim 6"/>
          <p:cNvPicPr>
            <a:picLocks noChangeAspect="1"/>
          </p:cNvPicPr>
          <p:nvPr/>
        </p:nvPicPr>
        <p:blipFill>
          <a:blip r:embed="rId3"/>
          <a:stretch>
            <a:fillRect/>
          </a:stretch>
        </p:blipFill>
        <p:spPr>
          <a:xfrm>
            <a:off x="1975315" y="8900685"/>
            <a:ext cx="8498388" cy="3344312"/>
          </a:xfrm>
          <a:prstGeom prst="rect">
            <a:avLst/>
          </a:prstGeom>
        </p:spPr>
      </p:pic>
      <p:pic>
        <p:nvPicPr>
          <p:cNvPr id="8" name="Resim 7"/>
          <p:cNvPicPr>
            <a:picLocks noChangeAspect="1"/>
          </p:cNvPicPr>
          <p:nvPr/>
        </p:nvPicPr>
        <p:blipFill>
          <a:blip r:embed="rId4"/>
          <a:stretch>
            <a:fillRect/>
          </a:stretch>
        </p:blipFill>
        <p:spPr>
          <a:xfrm>
            <a:off x="11687498" y="3854575"/>
            <a:ext cx="9700074" cy="8144137"/>
          </a:xfrm>
          <a:prstGeom prst="rect">
            <a:avLst/>
          </a:prstGeom>
        </p:spPr>
      </p:pic>
    </p:spTree>
    <p:extLst>
      <p:ext uri="{BB962C8B-B14F-4D97-AF65-F5344CB8AC3E}">
        <p14:creationId xmlns:p14="http://schemas.microsoft.com/office/powerpoint/2010/main" val="1967538822"/>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a:solidFill>
                  <a:srgbClr val="C00000"/>
                </a:solidFill>
              </a:rPr>
              <a:t>A</a:t>
            </a:r>
            <a:r>
              <a:rPr lang="en-US" sz="6000" dirty="0"/>
              <a:t>GILE </a:t>
            </a:r>
            <a:r>
              <a:rPr lang="en-US" sz="6000" dirty="0" smtClean="0">
                <a:solidFill>
                  <a:srgbClr val="C00000"/>
                </a:solidFill>
              </a:rPr>
              <a:t>T</a:t>
            </a:r>
            <a:r>
              <a:rPr lang="en-US" sz="6000" dirty="0" smtClean="0"/>
              <a:t>EAM </a:t>
            </a:r>
            <a:r>
              <a:rPr lang="en-US" sz="6000" dirty="0" smtClean="0">
                <a:solidFill>
                  <a:srgbClr val="C00000"/>
                </a:solidFill>
              </a:rPr>
              <a:t>M</a:t>
            </a:r>
            <a:r>
              <a:rPr lang="en-US" sz="6000" dirty="0" smtClean="0"/>
              <a:t>EMBERS</a:t>
            </a:r>
          </a:p>
        </p:txBody>
      </p:sp>
      <p:sp>
        <p:nvSpPr>
          <p:cNvPr id="6" name="Dikdörtgen 5"/>
          <p:cNvSpPr/>
          <p:nvPr/>
        </p:nvSpPr>
        <p:spPr>
          <a:xfrm>
            <a:off x="1310351" y="2300062"/>
            <a:ext cx="11669669" cy="4832092"/>
          </a:xfrm>
          <a:prstGeom prst="rect">
            <a:avLst/>
          </a:prstGeom>
        </p:spPr>
        <p:txBody>
          <a:bodyPr wrap="square">
            <a:spAutoFit/>
          </a:bodyPr>
          <a:lstStyle/>
          <a:p>
            <a:pPr algn="l"/>
            <a:r>
              <a:rPr lang="tr-TR" sz="4400" noProof="1" smtClean="0"/>
              <a:t>Scrum</a:t>
            </a:r>
            <a:r>
              <a:rPr lang="tr-TR" sz="4400" dirty="0" smtClean="0"/>
              <a:t> </a:t>
            </a:r>
            <a:r>
              <a:rPr lang="tr-TR" sz="4400" dirty="0"/>
              <a:t>Takımı: </a:t>
            </a:r>
            <a:endParaRPr lang="en-US" sz="4400" dirty="0" smtClean="0"/>
          </a:p>
          <a:p>
            <a:pPr algn="l"/>
            <a:r>
              <a:rPr lang="en-US" sz="4400" dirty="0" smtClean="0"/>
              <a:t>1- Product Owner (PO) </a:t>
            </a:r>
            <a:r>
              <a:rPr lang="tr-TR" sz="4400" dirty="0" smtClean="0"/>
              <a:t>Ürün Sahibi</a:t>
            </a:r>
            <a:endParaRPr lang="en-US" sz="4400" dirty="0" smtClean="0"/>
          </a:p>
          <a:p>
            <a:pPr algn="l"/>
            <a:r>
              <a:rPr lang="en-US" sz="4400" dirty="0" smtClean="0"/>
              <a:t>2- Development Team</a:t>
            </a:r>
            <a:r>
              <a:rPr lang="tr-TR" sz="4400" dirty="0" smtClean="0"/>
              <a:t> </a:t>
            </a:r>
            <a:r>
              <a:rPr lang="tr-TR" sz="4400" dirty="0"/>
              <a:t>Geliştirme Ekibi </a:t>
            </a:r>
            <a:endParaRPr lang="en-US" sz="4400" dirty="0" smtClean="0"/>
          </a:p>
          <a:p>
            <a:pPr algn="l"/>
            <a:r>
              <a:rPr lang="en-US" sz="4400" dirty="0"/>
              <a:t>	</a:t>
            </a:r>
            <a:r>
              <a:rPr lang="en-US" sz="4400" dirty="0" smtClean="0"/>
              <a:t>		- Developers</a:t>
            </a:r>
          </a:p>
          <a:p>
            <a:pPr algn="l"/>
            <a:r>
              <a:rPr lang="en-US" sz="4400" dirty="0"/>
              <a:t>	</a:t>
            </a:r>
            <a:r>
              <a:rPr lang="en-US" sz="4400" dirty="0" smtClean="0"/>
              <a:t>		- Testers</a:t>
            </a:r>
          </a:p>
          <a:p>
            <a:pPr algn="l"/>
            <a:r>
              <a:rPr lang="en-US" sz="4400" dirty="0" smtClean="0"/>
              <a:t>3- </a:t>
            </a:r>
            <a:r>
              <a:rPr lang="tr-TR" sz="4400" noProof="1" smtClean="0"/>
              <a:t>Scrum Master’dan </a:t>
            </a:r>
            <a:r>
              <a:rPr lang="tr-TR" sz="4400" dirty="0" smtClean="0"/>
              <a:t>oluşur</a:t>
            </a:r>
            <a:r>
              <a:rPr lang="tr-TR" sz="4400" dirty="0"/>
              <a:t>. </a:t>
            </a:r>
            <a:endParaRPr lang="en-US" sz="4400" dirty="0" smtClean="0"/>
          </a:p>
          <a:p>
            <a:pPr algn="l"/>
            <a:endParaRPr lang="en-US" sz="4400" dirty="0"/>
          </a:p>
        </p:txBody>
      </p:sp>
      <p:pic>
        <p:nvPicPr>
          <p:cNvPr id="2" name="Resim 1"/>
          <p:cNvPicPr>
            <a:picLocks noChangeAspect="1"/>
          </p:cNvPicPr>
          <p:nvPr/>
        </p:nvPicPr>
        <p:blipFill>
          <a:blip r:embed="rId2"/>
          <a:stretch>
            <a:fillRect/>
          </a:stretch>
        </p:blipFill>
        <p:spPr>
          <a:xfrm>
            <a:off x="13688206" y="1961720"/>
            <a:ext cx="9995212" cy="10340868"/>
          </a:xfrm>
          <a:prstGeom prst="rect">
            <a:avLst/>
          </a:prstGeom>
        </p:spPr>
      </p:pic>
      <p:sp>
        <p:nvSpPr>
          <p:cNvPr id="4" name="Dikdörtgen 3"/>
          <p:cNvSpPr/>
          <p:nvPr/>
        </p:nvSpPr>
        <p:spPr>
          <a:xfrm>
            <a:off x="788020" y="7132154"/>
            <a:ext cx="12192000" cy="4154984"/>
          </a:xfrm>
          <a:prstGeom prst="rect">
            <a:avLst/>
          </a:prstGeom>
        </p:spPr>
        <p:txBody>
          <a:bodyPr>
            <a:spAutoFit/>
          </a:bodyPr>
          <a:lstStyle/>
          <a:p>
            <a:pPr algn="l"/>
            <a:r>
              <a:rPr lang="tr-TR" sz="4400" dirty="0"/>
              <a:t>Takım kendi kendini örgütler. </a:t>
            </a:r>
            <a:r>
              <a:rPr lang="en-US" sz="4400" dirty="0" smtClean="0"/>
              <a:t>(</a:t>
            </a:r>
            <a:r>
              <a:rPr lang="en-US" sz="4400" dirty="0" smtClean="0">
                <a:solidFill>
                  <a:srgbClr val="FF0000"/>
                </a:solidFill>
              </a:rPr>
              <a:t>Self Organized</a:t>
            </a:r>
            <a:r>
              <a:rPr lang="en-US" sz="4400" dirty="0" smtClean="0"/>
              <a:t>) </a:t>
            </a:r>
          </a:p>
          <a:p>
            <a:pPr algn="l"/>
            <a:r>
              <a:rPr lang="tr-TR" sz="4400" dirty="0" smtClean="0"/>
              <a:t>Böylece </a:t>
            </a:r>
            <a:r>
              <a:rPr lang="tr-TR" sz="4400" dirty="0"/>
              <a:t>kendi içerisinde uyum içinde olan takımlar daha başarılı sonuçlar alırlar. </a:t>
            </a:r>
            <a:endParaRPr lang="en-US" sz="4400" dirty="0" smtClean="0"/>
          </a:p>
          <a:p>
            <a:pPr algn="l"/>
            <a:endParaRPr lang="en-US" sz="4400" dirty="0"/>
          </a:p>
          <a:p>
            <a:pPr algn="l"/>
            <a:r>
              <a:rPr lang="tr-TR" sz="4400" noProof="1" smtClean="0"/>
              <a:t>Scrum</a:t>
            </a:r>
            <a:r>
              <a:rPr lang="tr-TR" sz="4400" dirty="0" smtClean="0"/>
              <a:t> </a:t>
            </a:r>
            <a:r>
              <a:rPr lang="tr-TR" sz="4400" dirty="0"/>
              <a:t>takım modeli esneklik, yaratıcılık ve verimliliği optimize etmek için tasarlanmıştır.</a:t>
            </a:r>
            <a:endParaRPr lang="en-US" sz="4400" dirty="0"/>
          </a:p>
        </p:txBody>
      </p:sp>
    </p:spTree>
    <p:extLst>
      <p:ext uri="{BB962C8B-B14F-4D97-AF65-F5344CB8AC3E}">
        <p14:creationId xmlns:p14="http://schemas.microsoft.com/office/powerpoint/2010/main" val="3885665505"/>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Dikdörtgen 5"/>
          <p:cNvSpPr/>
          <p:nvPr/>
        </p:nvSpPr>
        <p:spPr>
          <a:xfrm>
            <a:off x="899530" y="2130785"/>
            <a:ext cx="23164801" cy="10372070"/>
          </a:xfrm>
          <a:prstGeom prst="rect">
            <a:avLst/>
          </a:prstGeom>
        </p:spPr>
        <p:txBody>
          <a:bodyPr wrap="square">
            <a:spAutoFit/>
          </a:bodyPr>
          <a:lstStyle/>
          <a:p>
            <a:pPr marL="571500" lvl="0" indent="-571500" algn="l" defTabSz="914400" eaLnBrk="0" fontAlgn="base">
              <a:spcBef>
                <a:spcPct val="0"/>
              </a:spcBef>
              <a:spcAft>
                <a:spcPct val="0"/>
              </a:spcAft>
              <a:buFont typeface="Wingdings" panose="05000000000000000000" pitchFamily="2" charset="2"/>
              <a:buChar char="Ø"/>
            </a:pPr>
            <a:r>
              <a:rPr lang="en-US" altLang="tr-TR" sz="4400" noProof="1" smtClean="0">
                <a:solidFill>
                  <a:srgbClr val="C00000"/>
                </a:solidFill>
                <a:latin typeface="Bitter"/>
              </a:rPr>
              <a:t>Ekipte Stakeholdersi temsil eder</a:t>
            </a:r>
          </a:p>
          <a:p>
            <a:pPr lvl="0" algn="l" defTabSz="914400" eaLnBrk="0" fontAlgn="base">
              <a:spcBef>
                <a:spcPct val="0"/>
              </a:spcBef>
              <a:spcAft>
                <a:spcPct val="0"/>
              </a:spcAft>
            </a:pPr>
            <a:endParaRPr lang="en-US" altLang="tr-TR" sz="4400" b="1" dirty="0">
              <a:solidFill>
                <a:srgbClr val="141412"/>
              </a:solidFill>
              <a:latin typeface="Bitter"/>
            </a:endParaRPr>
          </a:p>
          <a:p>
            <a:pPr marL="571500" lvl="0" indent="-571500" algn="l" defTabSz="914400" eaLnBrk="0" fontAlgn="base">
              <a:spcBef>
                <a:spcPct val="0"/>
              </a:spcBef>
              <a:spcAft>
                <a:spcPct val="0"/>
              </a:spcAft>
              <a:buFont typeface="Wingdings" panose="05000000000000000000" pitchFamily="2" charset="2"/>
              <a:buChar char="Ø"/>
            </a:pPr>
            <a:r>
              <a:rPr lang="tr-TR" altLang="tr-TR" sz="4400" b="1" dirty="0" smtClean="0">
                <a:solidFill>
                  <a:srgbClr val="141412"/>
                </a:solidFill>
                <a:latin typeface="Bitter"/>
              </a:rPr>
              <a:t>Sorumlulukları</a:t>
            </a:r>
            <a:endParaRPr lang="en-US" altLang="tr-TR" sz="4400" b="1" dirty="0" smtClean="0">
              <a:solidFill>
                <a:srgbClr val="141412"/>
              </a:solidFill>
              <a:latin typeface="Bitter"/>
            </a:endParaRPr>
          </a:p>
          <a:p>
            <a:pPr lvl="3" indent="0" algn="l" defTabSz="914400" eaLnBrk="0" fontAlgn="base">
              <a:spcBef>
                <a:spcPct val="0"/>
              </a:spcBef>
              <a:spcAft>
                <a:spcPct val="0"/>
              </a:spcAft>
            </a:pPr>
            <a:r>
              <a:rPr lang="en-US" altLang="tr-TR" sz="4400" b="1" dirty="0">
                <a:solidFill>
                  <a:srgbClr val="141412"/>
                </a:solidFill>
                <a:latin typeface="Bitter"/>
              </a:rPr>
              <a:t>	</a:t>
            </a:r>
            <a:r>
              <a:rPr lang="en-US" altLang="tr-TR" sz="4400" b="1" dirty="0" smtClean="0">
                <a:solidFill>
                  <a:srgbClr val="141412"/>
                </a:solidFill>
                <a:latin typeface="Bitter"/>
              </a:rPr>
              <a:t>	1) </a:t>
            </a:r>
            <a:r>
              <a:rPr lang="tr-TR" altLang="tr-TR" sz="4400" dirty="0" smtClean="0">
                <a:solidFill>
                  <a:srgbClr val="141412"/>
                </a:solidFill>
                <a:latin typeface="Source Sans Pro"/>
              </a:rPr>
              <a:t>İş Listesini </a:t>
            </a:r>
            <a:r>
              <a:rPr lang="en-US" altLang="tr-TR" sz="4400" dirty="0" smtClean="0">
                <a:solidFill>
                  <a:srgbClr val="141412"/>
                </a:solidFill>
                <a:latin typeface="Source Sans Pro"/>
              </a:rPr>
              <a:t>(Product Backlog)</a:t>
            </a:r>
            <a:r>
              <a:rPr lang="tr-TR" altLang="tr-TR" sz="4400" dirty="0" smtClean="0">
                <a:solidFill>
                  <a:srgbClr val="141412"/>
                </a:solidFill>
                <a:latin typeface="Source Sans Pro"/>
              </a:rPr>
              <a:t>yönetir. Birincil önceliği İş Listesi’ni yönetmektir. </a:t>
            </a:r>
            <a:endParaRPr lang="en-US" altLang="tr-TR" sz="4400" dirty="0" smtClean="0">
              <a:solidFill>
                <a:srgbClr val="141412"/>
              </a:solidFill>
              <a:latin typeface="Source Sans Pro"/>
            </a:endParaRPr>
          </a:p>
          <a:p>
            <a:pPr lvl="0" algn="l" defTabSz="914400" eaLnBrk="0" fontAlgn="base">
              <a:spcBef>
                <a:spcPct val="0"/>
              </a:spcBef>
              <a:spcAft>
                <a:spcPct val="0"/>
              </a:spcAft>
            </a:pPr>
            <a:r>
              <a:rPr lang="en-US" altLang="tr-TR" sz="4400" dirty="0" smtClean="0">
                <a:solidFill>
                  <a:srgbClr val="141412"/>
                </a:solidFill>
                <a:latin typeface="Source Sans Pro"/>
              </a:rPr>
              <a:t>    	</a:t>
            </a:r>
            <a:r>
              <a:rPr lang="en-US" altLang="tr-TR" sz="4400" dirty="0">
                <a:solidFill>
                  <a:srgbClr val="141412"/>
                </a:solidFill>
                <a:latin typeface="Source Sans Pro"/>
              </a:rPr>
              <a:t>Product Backlog</a:t>
            </a:r>
            <a:r>
              <a:rPr lang="tr-TR" altLang="tr-TR" sz="4400" dirty="0" smtClean="0">
                <a:solidFill>
                  <a:srgbClr val="141412"/>
                </a:solidFill>
                <a:latin typeface="Source Sans Pro"/>
              </a:rPr>
              <a:t>’i yönetmek demek, ürünü yönetmek demektir. </a:t>
            </a:r>
            <a:endParaRPr lang="en-US" altLang="tr-TR" sz="4400" dirty="0" smtClean="0">
              <a:solidFill>
                <a:srgbClr val="141412"/>
              </a:solidFill>
              <a:latin typeface="Source Sans Pro"/>
            </a:endParaRPr>
          </a:p>
          <a:p>
            <a:pPr lvl="0" algn="l" defTabSz="914400" eaLnBrk="0" fontAlgn="base">
              <a:spcBef>
                <a:spcPct val="0"/>
              </a:spcBef>
              <a:spcAft>
                <a:spcPct val="0"/>
              </a:spcAft>
            </a:pPr>
            <a:r>
              <a:rPr lang="en-US" altLang="tr-TR" sz="4400" dirty="0" smtClean="0">
                <a:solidFill>
                  <a:srgbClr val="141412"/>
                </a:solidFill>
                <a:latin typeface="Source Sans Pro"/>
              </a:rPr>
              <a:t>	</a:t>
            </a:r>
            <a:r>
              <a:rPr lang="tr-TR" altLang="tr-TR" sz="4400" dirty="0" smtClean="0">
                <a:solidFill>
                  <a:srgbClr val="141412"/>
                </a:solidFill>
                <a:latin typeface="Source Sans Pro"/>
              </a:rPr>
              <a:t>Ürünle </a:t>
            </a:r>
            <a:r>
              <a:rPr lang="tr-TR" altLang="tr-TR" sz="4400" dirty="0">
                <a:solidFill>
                  <a:srgbClr val="141412"/>
                </a:solidFill>
                <a:latin typeface="Source Sans Pro"/>
              </a:rPr>
              <a:t>ilgili yapılacak bütün geliştirme </a:t>
            </a:r>
            <a:r>
              <a:rPr lang="en-US" altLang="tr-TR" sz="4400" dirty="0">
                <a:solidFill>
                  <a:srgbClr val="141412"/>
                </a:solidFill>
                <a:latin typeface="Source Sans Pro"/>
              </a:rPr>
              <a:t>Product Backlog</a:t>
            </a:r>
            <a:r>
              <a:rPr lang="tr-TR" altLang="tr-TR" sz="4400" dirty="0" smtClean="0">
                <a:solidFill>
                  <a:srgbClr val="141412"/>
                </a:solidFill>
                <a:latin typeface="Source Sans Pro"/>
              </a:rPr>
              <a:t>’d</a:t>
            </a:r>
            <a:r>
              <a:rPr lang="en-US" altLang="tr-TR" sz="4400" dirty="0" smtClean="0">
                <a:solidFill>
                  <a:srgbClr val="141412"/>
                </a:solidFill>
                <a:latin typeface="Source Sans Pro"/>
              </a:rPr>
              <a:t>a</a:t>
            </a:r>
            <a:r>
              <a:rPr lang="tr-TR" altLang="tr-TR" sz="4400" dirty="0" smtClean="0">
                <a:solidFill>
                  <a:srgbClr val="141412"/>
                </a:solidFill>
                <a:latin typeface="Source Sans Pro"/>
              </a:rPr>
              <a:t> </a:t>
            </a:r>
            <a:r>
              <a:rPr lang="tr-TR" altLang="tr-TR" sz="4400" dirty="0">
                <a:solidFill>
                  <a:srgbClr val="141412"/>
                </a:solidFill>
                <a:latin typeface="Source Sans Pro"/>
              </a:rPr>
              <a:t>bulunur. </a:t>
            </a:r>
            <a:endParaRPr lang="en-US" altLang="tr-TR" sz="4400" dirty="0">
              <a:solidFill>
                <a:srgbClr val="141412"/>
              </a:solidFill>
              <a:latin typeface="Source Sans Pro"/>
            </a:endParaRPr>
          </a:p>
          <a:p>
            <a:pPr lvl="0" algn="l" defTabSz="914400" eaLnBrk="0" fontAlgn="base">
              <a:spcBef>
                <a:spcPct val="0"/>
              </a:spcBef>
              <a:spcAft>
                <a:spcPct val="0"/>
              </a:spcAft>
            </a:pPr>
            <a:r>
              <a:rPr lang="en-US" altLang="tr-TR" sz="4400" dirty="0" smtClean="0">
                <a:solidFill>
                  <a:srgbClr val="141412"/>
                </a:solidFill>
                <a:latin typeface="Source Sans Pro"/>
              </a:rPr>
              <a:t>	</a:t>
            </a:r>
            <a:r>
              <a:rPr lang="en-US" altLang="tr-TR" sz="4400" dirty="0">
                <a:solidFill>
                  <a:srgbClr val="141412"/>
                </a:solidFill>
                <a:latin typeface="Source Sans Pro"/>
              </a:rPr>
              <a:t>Product </a:t>
            </a:r>
            <a:r>
              <a:rPr lang="en-US" altLang="tr-TR" sz="4400" noProof="1" smtClean="0">
                <a:solidFill>
                  <a:srgbClr val="141412"/>
                </a:solidFill>
                <a:latin typeface="Source Sans Pro"/>
              </a:rPr>
              <a:t>Backlog’un</a:t>
            </a:r>
            <a:r>
              <a:rPr lang="en-US" altLang="tr-TR" sz="4400" dirty="0" smtClean="0">
                <a:solidFill>
                  <a:srgbClr val="141412"/>
                </a:solidFill>
                <a:latin typeface="Source Sans Pro"/>
              </a:rPr>
              <a:t> </a:t>
            </a:r>
            <a:r>
              <a:rPr lang="tr-TR" altLang="tr-TR" sz="4400" dirty="0" smtClean="0">
                <a:solidFill>
                  <a:srgbClr val="141412"/>
                </a:solidFill>
                <a:latin typeface="Source Sans Pro"/>
              </a:rPr>
              <a:t>sahibi </a:t>
            </a:r>
            <a:r>
              <a:rPr lang="en-US" altLang="tr-TR" sz="4400" noProof="1" smtClean="0">
                <a:solidFill>
                  <a:srgbClr val="141412"/>
                </a:solidFill>
                <a:latin typeface="Source Sans Pro"/>
              </a:rPr>
              <a:t>PO’dur</a:t>
            </a:r>
            <a:r>
              <a:rPr lang="tr-TR" altLang="tr-TR" sz="4400" dirty="0" smtClean="0">
                <a:solidFill>
                  <a:srgbClr val="141412"/>
                </a:solidFill>
                <a:latin typeface="Source Sans Pro"/>
              </a:rPr>
              <a:t>. </a:t>
            </a:r>
            <a:endParaRPr lang="en-US" altLang="tr-TR" sz="4400" dirty="0" smtClean="0">
              <a:solidFill>
                <a:srgbClr val="141412"/>
              </a:solidFill>
              <a:latin typeface="Source Sans Pro"/>
            </a:endParaRPr>
          </a:p>
          <a:p>
            <a:pPr lvl="0" algn="l" defTabSz="914400" eaLnBrk="0" fontAlgn="base">
              <a:spcBef>
                <a:spcPct val="0"/>
              </a:spcBef>
              <a:spcAft>
                <a:spcPct val="0"/>
              </a:spcAft>
            </a:pPr>
            <a:r>
              <a:rPr lang="en-US" altLang="tr-TR" sz="4400" dirty="0">
                <a:solidFill>
                  <a:srgbClr val="141412"/>
                </a:solidFill>
                <a:latin typeface="Source Sans Pro"/>
              </a:rPr>
              <a:t> </a:t>
            </a:r>
            <a:r>
              <a:rPr lang="en-US" altLang="tr-TR" sz="4400" dirty="0" smtClean="0">
                <a:solidFill>
                  <a:srgbClr val="141412"/>
                </a:solidFill>
                <a:latin typeface="Source Sans Pro"/>
              </a:rPr>
              <a:t>     </a:t>
            </a:r>
            <a:r>
              <a:rPr lang="en-US" altLang="tr-TR" sz="4400" dirty="0">
                <a:solidFill>
                  <a:srgbClr val="141412"/>
                </a:solidFill>
                <a:latin typeface="Source Sans Pro"/>
              </a:rPr>
              <a:t>Product </a:t>
            </a:r>
            <a:r>
              <a:rPr lang="en-US" altLang="tr-TR" sz="4400" dirty="0" smtClean="0">
                <a:solidFill>
                  <a:srgbClr val="141412"/>
                </a:solidFill>
                <a:latin typeface="Source Sans Pro"/>
              </a:rPr>
              <a:t>Backlog </a:t>
            </a:r>
            <a:r>
              <a:rPr lang="tr-TR" altLang="tr-TR" sz="4400" dirty="0" smtClean="0">
                <a:solidFill>
                  <a:srgbClr val="141412"/>
                </a:solidFill>
                <a:latin typeface="Source Sans Pro"/>
              </a:rPr>
              <a:t>herkes </a:t>
            </a:r>
            <a:r>
              <a:rPr lang="tr-TR" altLang="tr-TR" sz="4400" dirty="0">
                <a:solidFill>
                  <a:srgbClr val="141412"/>
                </a:solidFill>
                <a:latin typeface="Source Sans Pro"/>
              </a:rPr>
              <a:t>tarafından erişilebilir ve anlaşılabilir olmalıdır</a:t>
            </a:r>
            <a:r>
              <a:rPr lang="tr-TR" altLang="tr-TR" sz="4400" dirty="0" smtClean="0">
                <a:solidFill>
                  <a:srgbClr val="141412"/>
                </a:solidFill>
                <a:latin typeface="Source Sans Pro"/>
              </a:rPr>
              <a:t>.</a:t>
            </a:r>
            <a:endParaRPr lang="en-US" altLang="tr-TR" sz="4400" dirty="0" smtClean="0">
              <a:solidFill>
                <a:srgbClr val="141412"/>
              </a:solidFill>
              <a:latin typeface="Source Sans Pro"/>
            </a:endParaRPr>
          </a:p>
          <a:p>
            <a:pPr lvl="0" algn="l" defTabSz="914400" eaLnBrk="0" fontAlgn="base">
              <a:spcBef>
                <a:spcPct val="0"/>
              </a:spcBef>
              <a:spcAft>
                <a:spcPct val="0"/>
              </a:spcAft>
            </a:pPr>
            <a:endParaRPr lang="tr-TR" altLang="tr-TR" sz="3200" dirty="0">
              <a:solidFill>
                <a:schemeClr val="tx1"/>
              </a:solidFill>
            </a:endParaRPr>
          </a:p>
          <a:p>
            <a:pPr lvl="0" algn="l" defTabSz="914400" eaLnBrk="0" fontAlgn="base">
              <a:spcBef>
                <a:spcPct val="0"/>
              </a:spcBef>
              <a:spcAft>
                <a:spcPct val="0"/>
              </a:spcAft>
            </a:pPr>
            <a:r>
              <a:rPr lang="en-US" altLang="tr-TR" sz="4400" dirty="0" smtClean="0">
                <a:solidFill>
                  <a:srgbClr val="141412"/>
                </a:solidFill>
                <a:latin typeface="Source Sans Pro"/>
              </a:rPr>
              <a:t>		</a:t>
            </a:r>
            <a:r>
              <a:rPr lang="en-US" altLang="tr-TR" sz="4400" b="1" dirty="0" smtClean="0">
                <a:solidFill>
                  <a:srgbClr val="141412"/>
                </a:solidFill>
                <a:latin typeface="Source Sans Pro"/>
              </a:rPr>
              <a:t>2) </a:t>
            </a:r>
            <a:r>
              <a:rPr lang="en-US" altLang="tr-TR" sz="4400" dirty="0" smtClean="0">
                <a:solidFill>
                  <a:srgbClr val="141412"/>
                </a:solidFill>
                <a:latin typeface="Source Sans Pro"/>
              </a:rPr>
              <a:t>Product Owner</a:t>
            </a:r>
            <a:r>
              <a:rPr lang="tr-TR" altLang="tr-TR" sz="4400" dirty="0" smtClean="0">
                <a:solidFill>
                  <a:srgbClr val="141412"/>
                </a:solidFill>
                <a:latin typeface="Source Sans Pro"/>
              </a:rPr>
              <a:t>, </a:t>
            </a:r>
            <a:r>
              <a:rPr lang="tr-TR" altLang="tr-TR" sz="4400" dirty="0">
                <a:solidFill>
                  <a:srgbClr val="141412"/>
                </a:solidFill>
                <a:latin typeface="Source Sans Pro"/>
              </a:rPr>
              <a:t>Geliştirme Takımı ve </a:t>
            </a:r>
            <a:r>
              <a:rPr lang="en-US" altLang="tr-TR" sz="4400" dirty="0">
                <a:solidFill>
                  <a:srgbClr val="141412"/>
                </a:solidFill>
                <a:latin typeface="Source Sans Pro"/>
              </a:rPr>
              <a:t>Stakeholders</a:t>
            </a:r>
            <a:r>
              <a:rPr lang="tr-TR" altLang="tr-TR" sz="4400" dirty="0">
                <a:solidFill>
                  <a:srgbClr val="141412"/>
                </a:solidFill>
                <a:latin typeface="Source Sans Pro"/>
              </a:rPr>
              <a:t> arasındaki iletişimi </a:t>
            </a:r>
            <a:r>
              <a:rPr lang="en-US" altLang="tr-TR" sz="4400" dirty="0" smtClean="0">
                <a:solidFill>
                  <a:srgbClr val="141412"/>
                </a:solidFill>
                <a:latin typeface="Source Sans Pro"/>
              </a:rPr>
              <a:t>	</a:t>
            </a:r>
            <a:r>
              <a:rPr lang="tr-TR" altLang="tr-TR" sz="4400" dirty="0" smtClean="0">
                <a:solidFill>
                  <a:srgbClr val="141412"/>
                </a:solidFill>
                <a:latin typeface="Source Sans Pro"/>
              </a:rPr>
              <a:t>gerçekleştirir.</a:t>
            </a:r>
            <a:endParaRPr lang="en-US" altLang="tr-TR" sz="4400" dirty="0" smtClean="0">
              <a:solidFill>
                <a:srgbClr val="141412"/>
              </a:solidFill>
              <a:latin typeface="Source Sans Pro"/>
            </a:endParaRPr>
          </a:p>
          <a:p>
            <a:pPr lvl="0" algn="l" defTabSz="914400" eaLnBrk="0" fontAlgn="base">
              <a:spcBef>
                <a:spcPct val="0"/>
              </a:spcBef>
              <a:spcAft>
                <a:spcPct val="0"/>
              </a:spcAft>
            </a:pPr>
            <a:r>
              <a:rPr lang="tr-TR" altLang="tr-TR" sz="3200" dirty="0" smtClean="0">
                <a:solidFill>
                  <a:srgbClr val="141412"/>
                </a:solidFill>
                <a:latin typeface="Source Sans Pro"/>
              </a:rPr>
              <a:t> </a:t>
            </a:r>
            <a:endParaRPr lang="en-US" altLang="tr-TR" sz="3200" dirty="0">
              <a:solidFill>
                <a:srgbClr val="141412"/>
              </a:solidFill>
              <a:latin typeface="Source Sans Pro"/>
            </a:endParaRPr>
          </a:p>
          <a:p>
            <a:pPr lvl="0" algn="l" defTabSz="914400" eaLnBrk="0" fontAlgn="base">
              <a:spcBef>
                <a:spcPct val="0"/>
              </a:spcBef>
              <a:spcAft>
                <a:spcPct val="0"/>
              </a:spcAft>
            </a:pPr>
            <a:r>
              <a:rPr lang="en-US" altLang="tr-TR" sz="4400" dirty="0" smtClean="0">
                <a:solidFill>
                  <a:schemeClr val="tx1"/>
                </a:solidFill>
                <a:latin typeface="Source Sans Pro"/>
              </a:rPr>
              <a:t>		</a:t>
            </a:r>
            <a:r>
              <a:rPr lang="en-US" altLang="tr-TR" sz="4400" b="1" dirty="0" smtClean="0">
                <a:solidFill>
                  <a:schemeClr val="tx1"/>
                </a:solidFill>
                <a:latin typeface="Source Sans Pro"/>
              </a:rPr>
              <a:t>3) </a:t>
            </a:r>
            <a:r>
              <a:rPr lang="en-US" altLang="tr-TR" sz="4400" dirty="0" smtClean="0">
                <a:solidFill>
                  <a:schemeClr val="tx1"/>
                </a:solidFill>
                <a:latin typeface="Source Sans Pro"/>
              </a:rPr>
              <a:t>H</a:t>
            </a:r>
            <a:r>
              <a:rPr lang="tr-TR" altLang="tr-TR" sz="4400" dirty="0">
                <a:solidFill>
                  <a:schemeClr val="tx1"/>
                </a:solidFill>
                <a:latin typeface="Source Sans Pro"/>
              </a:rPr>
              <a:t>er </a:t>
            </a:r>
            <a:r>
              <a:rPr lang="tr-TR" altLang="tr-TR" sz="4400" noProof="1" smtClean="0">
                <a:solidFill>
                  <a:schemeClr val="tx1"/>
                </a:solidFill>
                <a:latin typeface="Source Sans Pro"/>
              </a:rPr>
              <a:t>Spr</a:t>
            </a:r>
            <a:r>
              <a:rPr lang="en-US" altLang="tr-TR" sz="4400" noProof="1" smtClean="0">
                <a:solidFill>
                  <a:schemeClr val="tx1"/>
                </a:solidFill>
                <a:latin typeface="Source Sans Pro"/>
              </a:rPr>
              <a:t>int’</a:t>
            </a:r>
            <a:r>
              <a:rPr lang="tr-TR" altLang="tr-TR" sz="4400" noProof="1" smtClean="0">
                <a:solidFill>
                  <a:schemeClr val="tx1"/>
                </a:solidFill>
                <a:latin typeface="Source Sans Pro"/>
              </a:rPr>
              <a:t>te</a:t>
            </a:r>
            <a:r>
              <a:rPr lang="tr-TR" altLang="tr-TR" sz="4400" dirty="0" smtClean="0">
                <a:solidFill>
                  <a:schemeClr val="tx1"/>
                </a:solidFill>
                <a:latin typeface="Source Sans Pro"/>
              </a:rPr>
              <a:t> </a:t>
            </a:r>
            <a:r>
              <a:rPr lang="en-US" altLang="tr-TR" sz="4400" noProof="1" smtClean="0">
                <a:solidFill>
                  <a:schemeClr val="tx1"/>
                </a:solidFill>
                <a:latin typeface="Source Sans Pro"/>
              </a:rPr>
              <a:t>hangi</a:t>
            </a:r>
            <a:r>
              <a:rPr lang="en-US" altLang="tr-TR" sz="4400" dirty="0" smtClean="0">
                <a:solidFill>
                  <a:schemeClr val="tx1"/>
                </a:solidFill>
                <a:latin typeface="Source Sans Pro"/>
              </a:rPr>
              <a:t> </a:t>
            </a:r>
            <a:r>
              <a:rPr lang="en-US" altLang="tr-TR" sz="4400" dirty="0">
                <a:solidFill>
                  <a:schemeClr val="tx1"/>
                </a:solidFill>
                <a:latin typeface="Source Sans Pro"/>
              </a:rPr>
              <a:t>user </a:t>
            </a:r>
            <a:r>
              <a:rPr lang="en-US" altLang="tr-TR" sz="4400" noProof="1" smtClean="0">
                <a:solidFill>
                  <a:schemeClr val="tx1"/>
                </a:solidFill>
                <a:latin typeface="Source Sans Pro"/>
              </a:rPr>
              <a:t>story’lerin sprinte dahil edilecegine karar verir</a:t>
            </a:r>
          </a:p>
          <a:p>
            <a:pPr lvl="0" algn="l" defTabSz="914400" eaLnBrk="0" fontAlgn="base">
              <a:spcBef>
                <a:spcPct val="0"/>
              </a:spcBef>
              <a:spcAft>
                <a:spcPct val="0"/>
              </a:spcAft>
            </a:pPr>
            <a:endParaRPr lang="en-US" altLang="tr-TR" sz="3200" noProof="1" smtClean="0">
              <a:solidFill>
                <a:schemeClr val="tx1"/>
              </a:solidFill>
              <a:latin typeface="Source Sans Pro"/>
            </a:endParaRPr>
          </a:p>
          <a:p>
            <a:pPr lvl="0" algn="l" defTabSz="914400" eaLnBrk="0" fontAlgn="base">
              <a:spcBef>
                <a:spcPct val="0"/>
              </a:spcBef>
              <a:spcAft>
                <a:spcPct val="0"/>
              </a:spcAft>
            </a:pPr>
            <a:r>
              <a:rPr lang="en-US" altLang="tr-TR" sz="4400" b="1" dirty="0" smtClean="0">
                <a:solidFill>
                  <a:schemeClr val="tx1"/>
                </a:solidFill>
                <a:latin typeface="Bitter"/>
              </a:rPr>
              <a:t>		4) </a:t>
            </a:r>
            <a:r>
              <a:rPr lang="tr-TR" altLang="tr-TR" sz="4400" dirty="0" smtClean="0">
                <a:solidFill>
                  <a:schemeClr val="tx1"/>
                </a:solidFill>
                <a:latin typeface="Bitter"/>
              </a:rPr>
              <a:t>Sprint </a:t>
            </a:r>
            <a:r>
              <a:rPr lang="tr-TR" altLang="tr-TR" sz="4400" dirty="0">
                <a:solidFill>
                  <a:schemeClr val="tx1"/>
                </a:solidFill>
                <a:latin typeface="Bitter"/>
              </a:rPr>
              <a:t>Değerlendirme Toplantılarının </a:t>
            </a:r>
            <a:r>
              <a:rPr lang="en-US" altLang="tr-TR" sz="4400" noProof="1" smtClean="0">
                <a:solidFill>
                  <a:schemeClr val="tx1"/>
                </a:solidFill>
                <a:latin typeface="Bitter"/>
              </a:rPr>
              <a:t>Organizasyonunu</a:t>
            </a:r>
            <a:r>
              <a:rPr lang="en-US" altLang="tr-TR" sz="4400" dirty="0" smtClean="0">
                <a:solidFill>
                  <a:schemeClr val="tx1"/>
                </a:solidFill>
                <a:latin typeface="Bitter"/>
              </a:rPr>
              <a:t> </a:t>
            </a:r>
            <a:r>
              <a:rPr lang="en-US" altLang="tr-TR" sz="4400" noProof="1" smtClean="0">
                <a:solidFill>
                  <a:schemeClr val="tx1"/>
                </a:solidFill>
                <a:latin typeface="Bitter"/>
              </a:rPr>
              <a:t>yapa</a:t>
            </a:r>
            <a:r>
              <a:rPr lang="en-US" altLang="tr-TR" sz="4400" dirty="0" smtClean="0">
                <a:solidFill>
                  <a:schemeClr val="tx1"/>
                </a:solidFill>
                <a:latin typeface="Bitter"/>
              </a:rPr>
              <a:t>r</a:t>
            </a:r>
            <a:endParaRPr lang="tr-TR" altLang="tr-TR" sz="4400" dirty="0">
              <a:solidFill>
                <a:schemeClr val="tx1"/>
              </a:solidFill>
              <a:latin typeface="Bitter"/>
            </a:endParaRPr>
          </a:p>
          <a:p>
            <a:pPr lvl="0" algn="l" defTabSz="914400" eaLnBrk="0" fontAlgn="base">
              <a:spcBef>
                <a:spcPct val="0"/>
              </a:spcBef>
              <a:spcAft>
                <a:spcPct val="0"/>
              </a:spcAft>
            </a:pPr>
            <a:r>
              <a:rPr lang="en-US" altLang="tr-TR" sz="4400" dirty="0" smtClean="0">
                <a:solidFill>
                  <a:schemeClr val="tx1"/>
                </a:solidFill>
                <a:latin typeface="Source Sans Pro"/>
              </a:rPr>
              <a:t>	Sprint</a:t>
            </a:r>
            <a:r>
              <a:rPr lang="tr-TR" altLang="tr-TR" sz="4400" dirty="0">
                <a:solidFill>
                  <a:schemeClr val="tx1"/>
                </a:solidFill>
                <a:latin typeface="Source Sans Pro"/>
              </a:rPr>
              <a:t> Değerlendirme Toplantıları’nın sahibidir. </a:t>
            </a:r>
            <a:endParaRPr lang="tr-TR" altLang="tr-TR" sz="4400" dirty="0">
              <a:solidFill>
                <a:schemeClr val="tx1"/>
              </a:solidFill>
              <a:latin typeface="Arial" panose="020B0604020202020204" pitchFamily="34" charset="0"/>
            </a:endParaRPr>
          </a:p>
        </p:txBody>
      </p:sp>
      <p:sp>
        <p:nvSpPr>
          <p:cNvPr id="9" name="Dikdörtgen 8"/>
          <p:cNvSpPr/>
          <p:nvPr/>
        </p:nvSpPr>
        <p:spPr>
          <a:xfrm>
            <a:off x="602165" y="1115122"/>
            <a:ext cx="22726185" cy="1015663"/>
          </a:xfrm>
          <a:prstGeom prst="rect">
            <a:avLst/>
          </a:prstGeom>
        </p:spPr>
        <p:txBody>
          <a:bodyPr wrap="square">
            <a:spAutoFit/>
          </a:bodyPr>
          <a:lstStyle/>
          <a:p>
            <a:r>
              <a:rPr lang="en-US" sz="6000" dirty="0" smtClean="0">
                <a:solidFill>
                  <a:srgbClr val="C00000"/>
                </a:solidFill>
              </a:rPr>
              <a:t>P</a:t>
            </a:r>
            <a:r>
              <a:rPr lang="en-US" sz="6000" dirty="0" smtClean="0"/>
              <a:t>RODUCT </a:t>
            </a:r>
            <a:r>
              <a:rPr lang="en-US" sz="6000" dirty="0" smtClean="0">
                <a:solidFill>
                  <a:srgbClr val="C00000"/>
                </a:solidFill>
              </a:rPr>
              <a:t>O</a:t>
            </a:r>
            <a:r>
              <a:rPr lang="en-US" sz="6000" dirty="0" smtClean="0"/>
              <a:t>WNER (</a:t>
            </a:r>
            <a:r>
              <a:rPr lang="en-US" sz="6000" noProof="1" smtClean="0"/>
              <a:t>Urun Sahibi</a:t>
            </a:r>
            <a:r>
              <a:rPr lang="en-US" sz="6000" dirty="0" smtClean="0"/>
              <a:t>)</a:t>
            </a:r>
          </a:p>
        </p:txBody>
      </p:sp>
    </p:spTree>
    <p:extLst>
      <p:ext uri="{BB962C8B-B14F-4D97-AF65-F5344CB8AC3E}">
        <p14:creationId xmlns:p14="http://schemas.microsoft.com/office/powerpoint/2010/main" val="748350981"/>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roduct Owner (Ürün Sahibi) ve Scrum Ritüel'lerindeki Rolü | AGILE İSTANB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13244" y="3144644"/>
            <a:ext cx="15940298" cy="9322419"/>
          </a:xfrm>
          <a:prstGeom prst="rect">
            <a:avLst/>
          </a:prstGeom>
          <a:noFill/>
          <a:extLst>
            <a:ext uri="{909E8E84-426E-40DD-AFC4-6F175D3DCCD1}">
              <a14:hiddenFill xmlns:a14="http://schemas.microsoft.com/office/drawing/2010/main">
                <a:solidFill>
                  <a:srgbClr val="FFFFFF"/>
                </a:solidFill>
              </a14:hiddenFill>
            </a:ext>
          </a:extLst>
        </p:spPr>
      </p:pic>
      <p:sp>
        <p:nvSpPr>
          <p:cNvPr id="2" name="Metin Yer Tutucusu 1"/>
          <p:cNvSpPr>
            <a:spLocks noGrp="1"/>
          </p:cNvSpPr>
          <p:nvPr>
            <p:ph type="body" sz="half" idx="1"/>
          </p:nvPr>
        </p:nvSpPr>
        <p:spPr>
          <a:xfrm>
            <a:off x="1190702" y="2497873"/>
            <a:ext cx="20207127" cy="7560527"/>
          </a:xfrm>
        </p:spPr>
        <p:txBody>
          <a:bodyPr>
            <a:normAutofit/>
          </a:bodyPr>
          <a:lstStyle/>
          <a:p>
            <a:pPr marL="0" lvl="0" indent="0" defTabSz="914400" eaLnBrk="0" fontAlgn="base" hangingPunct="0">
              <a:spcBef>
                <a:spcPct val="0"/>
              </a:spcBef>
              <a:spcAft>
                <a:spcPct val="0"/>
              </a:spcAft>
              <a:buSzTx/>
              <a:buNone/>
            </a:pPr>
            <a:r>
              <a:rPr lang="en-US" altLang="tr-TR" sz="4400" b="0" dirty="0" smtClean="0">
                <a:solidFill>
                  <a:srgbClr val="141412"/>
                </a:solidFill>
                <a:latin typeface="Source Sans Pro"/>
              </a:rPr>
              <a:t>Development </a:t>
            </a:r>
            <a:r>
              <a:rPr lang="en-US" altLang="tr-TR" sz="4400" b="0" noProof="1" smtClean="0">
                <a:solidFill>
                  <a:srgbClr val="141412"/>
                </a:solidFill>
                <a:latin typeface="Source Sans Pro"/>
              </a:rPr>
              <a:t>Team’in  ve Scrum’in </a:t>
            </a:r>
            <a:r>
              <a:rPr lang="tr-TR" altLang="tr-TR" sz="4400" b="0" dirty="0" smtClean="0">
                <a:solidFill>
                  <a:srgbClr val="141412"/>
                </a:solidFill>
                <a:latin typeface="Source Sans Pro"/>
              </a:rPr>
              <a:t>yöneticisi </a:t>
            </a:r>
            <a:r>
              <a:rPr lang="tr-TR" altLang="tr-TR" sz="4400" b="0" dirty="0">
                <a:solidFill>
                  <a:srgbClr val="141412"/>
                </a:solidFill>
                <a:latin typeface="Source Sans Pro"/>
              </a:rPr>
              <a:t>değildir.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r>
              <a:rPr lang="tr-TR" altLang="tr-TR" sz="4400" b="0" dirty="0" smtClean="0">
                <a:solidFill>
                  <a:srgbClr val="141412"/>
                </a:solidFill>
                <a:latin typeface="Source Sans Pro"/>
              </a:rPr>
              <a:t>Geliştirme </a:t>
            </a:r>
            <a:r>
              <a:rPr lang="tr-TR" altLang="tr-TR" sz="4400" b="0" dirty="0">
                <a:solidFill>
                  <a:srgbClr val="141412"/>
                </a:solidFill>
                <a:latin typeface="Source Sans Pro"/>
              </a:rPr>
              <a:t>Takımı </a:t>
            </a:r>
            <a:r>
              <a:rPr lang="en-US" altLang="tr-TR" sz="4400" b="0" noProof="1" smtClean="0">
                <a:solidFill>
                  <a:srgbClr val="141412"/>
                </a:solidFill>
                <a:latin typeface="Source Sans Pro"/>
              </a:rPr>
              <a:t>teknik konularda </a:t>
            </a:r>
            <a:r>
              <a:rPr lang="tr-TR" altLang="tr-TR" sz="4400" b="0" dirty="0" smtClean="0">
                <a:solidFill>
                  <a:srgbClr val="141412"/>
                </a:solidFill>
                <a:latin typeface="Source Sans Pro"/>
              </a:rPr>
              <a:t>kendi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r>
              <a:rPr lang="tr-TR" altLang="tr-TR" sz="4400" b="0" dirty="0" smtClean="0">
                <a:solidFill>
                  <a:srgbClr val="141412"/>
                </a:solidFill>
                <a:latin typeface="Source Sans Pro"/>
              </a:rPr>
              <a:t>kendini </a:t>
            </a:r>
            <a:r>
              <a:rPr lang="tr-TR" altLang="tr-TR" sz="4400" b="0" dirty="0">
                <a:solidFill>
                  <a:srgbClr val="141412"/>
                </a:solidFill>
                <a:latin typeface="Source Sans Pro"/>
              </a:rPr>
              <a:t>yönetir.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r>
              <a:rPr lang="en-US" altLang="tr-TR" sz="4400" b="0" dirty="0" smtClean="0">
                <a:solidFill>
                  <a:srgbClr val="141412"/>
                </a:solidFill>
                <a:latin typeface="Source Sans Pro"/>
              </a:rPr>
              <a:t>PO</a:t>
            </a:r>
            <a:r>
              <a:rPr lang="tr-TR" altLang="tr-TR" sz="4400" b="0" dirty="0" smtClean="0">
                <a:solidFill>
                  <a:srgbClr val="141412"/>
                </a:solidFill>
                <a:latin typeface="Source Sans Pro"/>
              </a:rPr>
              <a:t>, </a:t>
            </a:r>
            <a:r>
              <a:rPr lang="tr-TR" altLang="tr-TR" sz="4400" b="0" dirty="0">
                <a:solidFill>
                  <a:srgbClr val="141412"/>
                </a:solidFill>
                <a:latin typeface="Source Sans Pro"/>
              </a:rPr>
              <a:t>teknik bir geçmişe sahip olabilir.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r>
              <a:rPr lang="tr-TR" altLang="tr-TR" sz="4400" b="0" dirty="0" smtClean="0">
                <a:solidFill>
                  <a:srgbClr val="141412"/>
                </a:solidFill>
                <a:latin typeface="Source Sans Pro"/>
              </a:rPr>
              <a:t>Bu</a:t>
            </a:r>
            <a:r>
              <a:rPr lang="tr-TR" altLang="tr-TR" sz="4400" b="0" dirty="0">
                <a:solidFill>
                  <a:srgbClr val="141412"/>
                </a:solidFill>
                <a:latin typeface="Source Sans Pro"/>
              </a:rPr>
              <a:t>, hangi işi kimin yapacağına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r>
              <a:rPr lang="tr-TR" altLang="tr-TR" sz="4400" b="0" dirty="0" smtClean="0">
                <a:solidFill>
                  <a:srgbClr val="141412"/>
                </a:solidFill>
                <a:latin typeface="Source Sans Pro"/>
              </a:rPr>
              <a:t>karışabileceği </a:t>
            </a:r>
            <a:r>
              <a:rPr lang="tr-TR" altLang="tr-TR" sz="4400" b="0" dirty="0">
                <a:solidFill>
                  <a:srgbClr val="141412"/>
                </a:solidFill>
                <a:latin typeface="Source Sans Pro"/>
              </a:rPr>
              <a:t>anlamına gelmez.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endParaRPr lang="en-US" altLang="tr-TR" sz="4400" b="0" dirty="0">
              <a:solidFill>
                <a:srgbClr val="141412"/>
              </a:solidFill>
              <a:latin typeface="Source Sans Pro"/>
            </a:endParaRPr>
          </a:p>
          <a:p>
            <a:pPr marL="0" lvl="0" indent="0" defTabSz="914400" eaLnBrk="0" fontAlgn="base" hangingPunct="0">
              <a:spcBef>
                <a:spcPct val="0"/>
              </a:spcBef>
              <a:spcAft>
                <a:spcPct val="0"/>
              </a:spcAft>
              <a:buSzTx/>
              <a:buNone/>
            </a:pPr>
            <a:r>
              <a:rPr lang="en-US" altLang="tr-TR" sz="4400" b="0" dirty="0" smtClean="0">
                <a:solidFill>
                  <a:srgbClr val="141412"/>
                </a:solidFill>
                <a:latin typeface="Source Sans Pro"/>
              </a:rPr>
              <a:t>PO</a:t>
            </a:r>
            <a:r>
              <a:rPr lang="tr-TR" altLang="tr-TR" sz="4400" b="0" dirty="0" smtClean="0">
                <a:solidFill>
                  <a:srgbClr val="141412"/>
                </a:solidFill>
                <a:latin typeface="Source Sans Pro"/>
              </a:rPr>
              <a:t>, </a:t>
            </a:r>
            <a:r>
              <a:rPr lang="tr-TR" altLang="tr-TR" sz="4400" b="0" dirty="0">
                <a:solidFill>
                  <a:srgbClr val="141412"/>
                </a:solidFill>
                <a:latin typeface="Source Sans Pro"/>
              </a:rPr>
              <a:t>iş, görev ataması yapamaz. </a:t>
            </a:r>
            <a:endParaRPr lang="en-US" altLang="tr-TR" sz="4400" b="0" dirty="0" smtClean="0">
              <a:solidFill>
                <a:srgbClr val="141412"/>
              </a:solidFill>
              <a:latin typeface="Source Sans Pro"/>
            </a:endParaRPr>
          </a:p>
          <a:p>
            <a:pPr marL="0" lvl="0" indent="0" defTabSz="914400" eaLnBrk="0" fontAlgn="base" hangingPunct="0">
              <a:spcBef>
                <a:spcPct val="0"/>
              </a:spcBef>
              <a:spcAft>
                <a:spcPct val="0"/>
              </a:spcAft>
              <a:buSzTx/>
              <a:buNone/>
            </a:pPr>
            <a:r>
              <a:rPr lang="tr-TR" altLang="tr-TR" sz="4400" b="0" dirty="0" smtClean="0">
                <a:solidFill>
                  <a:srgbClr val="141412"/>
                </a:solidFill>
                <a:latin typeface="Source Sans Pro"/>
              </a:rPr>
              <a:t>İşin </a:t>
            </a:r>
            <a:r>
              <a:rPr lang="tr-TR" altLang="tr-TR" sz="4400" b="0" dirty="0">
                <a:solidFill>
                  <a:srgbClr val="141412"/>
                </a:solidFill>
                <a:latin typeface="Source Sans Pro"/>
              </a:rPr>
              <a:t>nasıl yapılacağına karışamaz</a:t>
            </a:r>
            <a:r>
              <a:rPr lang="tr-TR" altLang="tr-TR" sz="4400" b="0" dirty="0" smtClean="0">
                <a:solidFill>
                  <a:srgbClr val="141412"/>
                </a:solidFill>
                <a:latin typeface="Source Sans Pro"/>
              </a:rPr>
              <a:t>!</a:t>
            </a:r>
            <a:endParaRPr lang="tr-TR" altLang="tr-TR" sz="4400" b="0" dirty="0">
              <a:solidFill>
                <a:schemeClr val="tx1"/>
              </a:solidFill>
            </a:endParaRPr>
          </a:p>
        </p:txBody>
      </p:sp>
      <p:sp>
        <p:nvSpPr>
          <p:cNvPr id="4" name="Unvan 3"/>
          <p:cNvSpPr>
            <a:spLocks noGrp="1"/>
          </p:cNvSpPr>
          <p:nvPr>
            <p:ph type="title"/>
          </p:nvPr>
        </p:nvSpPr>
        <p:spPr>
          <a:xfrm>
            <a:off x="2088436" y="1282700"/>
            <a:ext cx="20207128" cy="933589"/>
          </a:xfrm>
          <a:prstGeom prst="rect">
            <a:avLst/>
          </a:prstGeom>
        </p:spPr>
        <p:txBody>
          <a:bodyPr wrap="square">
            <a:spAutoFit/>
          </a:bodyPr>
          <a:lstStyle/>
          <a:p>
            <a:r>
              <a:rPr lang="en-US" sz="6000" dirty="0" smtClean="0">
                <a:solidFill>
                  <a:srgbClr val="C00000"/>
                </a:solidFill>
              </a:rPr>
              <a:t>P</a:t>
            </a:r>
            <a:r>
              <a:rPr lang="en-US" sz="6000" dirty="0" smtClean="0"/>
              <a:t>RODUCT </a:t>
            </a:r>
            <a:r>
              <a:rPr lang="en-US" sz="6000" dirty="0" smtClean="0">
                <a:solidFill>
                  <a:srgbClr val="C00000"/>
                </a:solidFill>
              </a:rPr>
              <a:t>O</a:t>
            </a:r>
            <a:r>
              <a:rPr lang="en-US" sz="6000" dirty="0" smtClean="0"/>
              <a:t>WNER </a:t>
            </a:r>
            <a:r>
              <a:rPr lang="en-US" sz="6000" noProof="1" smtClean="0">
                <a:solidFill>
                  <a:srgbClr val="C00000"/>
                </a:solidFill>
              </a:rPr>
              <a:t>k</a:t>
            </a:r>
            <a:r>
              <a:rPr lang="en-US" sz="6000" noProof="1" smtClean="0"/>
              <a:t>im </a:t>
            </a:r>
            <a:r>
              <a:rPr lang="en-US" sz="6000" noProof="1" smtClean="0">
                <a:solidFill>
                  <a:srgbClr val="C00000"/>
                </a:solidFill>
              </a:rPr>
              <a:t>d</a:t>
            </a:r>
            <a:r>
              <a:rPr lang="en-US" sz="6000" noProof="1" smtClean="0"/>
              <a:t>egildir</a:t>
            </a:r>
          </a:p>
        </p:txBody>
      </p:sp>
    </p:spTree>
    <p:extLst>
      <p:ext uri="{BB962C8B-B14F-4D97-AF65-F5344CB8AC3E}">
        <p14:creationId xmlns:p14="http://schemas.microsoft.com/office/powerpoint/2010/main" val="2606782444"/>
      </p:ext>
    </p:extLst>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a:solidFill>
                  <a:srgbClr val="C00000"/>
                </a:solidFill>
              </a:rPr>
              <a:t>A</a:t>
            </a:r>
            <a:r>
              <a:rPr lang="en-US" sz="6000" dirty="0"/>
              <a:t>GILE </a:t>
            </a:r>
            <a:r>
              <a:rPr lang="en-US" sz="6000" dirty="0" smtClean="0">
                <a:solidFill>
                  <a:srgbClr val="C00000"/>
                </a:solidFill>
              </a:rPr>
              <a:t>T</a:t>
            </a:r>
            <a:r>
              <a:rPr lang="en-US" sz="6000" dirty="0" smtClean="0"/>
              <a:t>EAM </a:t>
            </a:r>
            <a:r>
              <a:rPr lang="en-US" sz="6000" dirty="0" smtClean="0">
                <a:solidFill>
                  <a:srgbClr val="C00000"/>
                </a:solidFill>
              </a:rPr>
              <a:t>M</a:t>
            </a:r>
            <a:r>
              <a:rPr lang="en-US" sz="6000" dirty="0" smtClean="0"/>
              <a:t>EMBERS</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7" name="Dikdörtgen 6"/>
          <p:cNvSpPr/>
          <p:nvPr/>
        </p:nvSpPr>
        <p:spPr>
          <a:xfrm>
            <a:off x="11530361" y="2082048"/>
            <a:ext cx="12110224" cy="8217634"/>
          </a:xfrm>
          <a:prstGeom prst="rect">
            <a:avLst/>
          </a:prstGeom>
        </p:spPr>
        <p:txBody>
          <a:bodyPr wrap="square">
            <a:spAutoFit/>
          </a:bodyPr>
          <a:lstStyle/>
          <a:p>
            <a:r>
              <a:rPr lang="en-US" sz="4400" b="1" dirty="0" smtClean="0">
                <a:solidFill>
                  <a:srgbClr val="C00000"/>
                </a:solidFill>
              </a:rPr>
              <a:t>Scrum Master</a:t>
            </a:r>
          </a:p>
          <a:p>
            <a:endParaRPr lang="en-US" sz="4400" b="1" dirty="0" smtClean="0"/>
          </a:p>
          <a:p>
            <a:pPr algn="l"/>
            <a:r>
              <a:rPr lang="tr-TR" sz="4400" b="1" dirty="0"/>
              <a:t>Hizmetkâr Liderdir</a:t>
            </a:r>
          </a:p>
          <a:p>
            <a:pPr algn="l"/>
            <a:r>
              <a:rPr lang="tr-TR" sz="4400" noProof="1" smtClean="0"/>
              <a:t>Scrum</a:t>
            </a:r>
            <a:r>
              <a:rPr lang="tr-TR" sz="4400" dirty="0" smtClean="0"/>
              <a:t> </a:t>
            </a:r>
            <a:r>
              <a:rPr lang="tr-TR" sz="4400" dirty="0"/>
              <a:t>Ekiplerinde yer alan </a:t>
            </a:r>
            <a:r>
              <a:rPr lang="tr-TR" sz="4400" noProof="1" smtClean="0"/>
              <a:t>Scrum Master’lar </a:t>
            </a:r>
            <a:r>
              <a:rPr lang="tr-TR" sz="4400" dirty="0" smtClean="0"/>
              <a:t>o </a:t>
            </a:r>
            <a:r>
              <a:rPr lang="tr-TR" sz="4400" dirty="0"/>
              <a:t>ekiplerin asla yöneticileri değildir</a:t>
            </a:r>
            <a:r>
              <a:rPr lang="tr-TR" sz="4400" dirty="0" smtClean="0"/>
              <a:t>.</a:t>
            </a:r>
            <a:endParaRPr lang="en-US" sz="4400" dirty="0" smtClean="0"/>
          </a:p>
          <a:p>
            <a:pPr algn="l"/>
            <a:r>
              <a:rPr lang="tr-TR" sz="4400" dirty="0"/>
              <a:t/>
            </a:r>
            <a:br>
              <a:rPr lang="tr-TR" sz="4400" dirty="0"/>
            </a:br>
            <a:r>
              <a:rPr lang="tr-TR" sz="4400" noProof="1" smtClean="0"/>
              <a:t>Scrum Master’lar Scrum Guide’ı, yani Scrum’ı çok iyi bilen ve Scrum uygulanışını destekleyen, Scrum ekibi tarafından üretilen </a:t>
            </a:r>
            <a:r>
              <a:rPr lang="tr-TR" sz="4400" dirty="0" smtClean="0"/>
              <a:t>değeri </a:t>
            </a:r>
            <a:r>
              <a:rPr lang="tr-TR" sz="4400" dirty="0"/>
              <a:t>maksimize etmek için ekibe yardım eden, yol gösteren, rehberlik eden kişidir</a:t>
            </a:r>
            <a:r>
              <a:rPr lang="tr-TR" sz="4400" dirty="0" smtClean="0"/>
              <a:t>.</a:t>
            </a:r>
            <a:endParaRPr lang="en-US" sz="4400" dirty="0" smtClean="0"/>
          </a:p>
          <a:p>
            <a:pPr algn="l"/>
            <a:endParaRPr lang="en-US" sz="4400" dirty="0"/>
          </a:p>
        </p:txBody>
      </p:sp>
      <p:pic>
        <p:nvPicPr>
          <p:cNvPr id="10242" name="Picture 2" descr="How to be a compassionate scrum master and succeed? – Yodiz Project  Management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64" y="2300061"/>
            <a:ext cx="10760763" cy="10033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759611"/>
      </p:ext>
    </p:extLst>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a:solidFill>
                  <a:srgbClr val="C00000"/>
                </a:solidFill>
              </a:rPr>
              <a:t>A</a:t>
            </a:r>
            <a:r>
              <a:rPr lang="en-US" sz="6000" dirty="0"/>
              <a:t>GILE </a:t>
            </a:r>
            <a:r>
              <a:rPr lang="en-US" sz="6000" dirty="0" smtClean="0">
                <a:solidFill>
                  <a:srgbClr val="C00000"/>
                </a:solidFill>
              </a:rPr>
              <a:t>T</a:t>
            </a:r>
            <a:r>
              <a:rPr lang="en-US" sz="6000" dirty="0" smtClean="0"/>
              <a:t>EAM </a:t>
            </a:r>
            <a:r>
              <a:rPr lang="en-US" sz="6000" dirty="0" smtClean="0">
                <a:solidFill>
                  <a:srgbClr val="C00000"/>
                </a:solidFill>
              </a:rPr>
              <a:t>M</a:t>
            </a:r>
            <a:r>
              <a:rPr lang="en-US" sz="6000" dirty="0" smtClean="0"/>
              <a:t>EMBERS</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7" name="Dikdörtgen 6"/>
          <p:cNvSpPr/>
          <p:nvPr/>
        </p:nvSpPr>
        <p:spPr>
          <a:xfrm>
            <a:off x="1010577" y="2082048"/>
            <a:ext cx="22630008" cy="3477875"/>
          </a:xfrm>
          <a:prstGeom prst="rect">
            <a:avLst/>
          </a:prstGeom>
        </p:spPr>
        <p:txBody>
          <a:bodyPr wrap="square">
            <a:spAutoFit/>
          </a:bodyPr>
          <a:lstStyle/>
          <a:p>
            <a:r>
              <a:rPr lang="en-US" sz="4400" b="1" dirty="0" smtClean="0"/>
              <a:t>Scrum Master</a:t>
            </a:r>
          </a:p>
          <a:p>
            <a:endParaRPr lang="en-US" sz="4400" b="1" dirty="0" smtClean="0"/>
          </a:p>
          <a:p>
            <a:pPr algn="l"/>
            <a:r>
              <a:rPr lang="tr-TR" sz="4400" noProof="1" smtClean="0"/>
              <a:t>Scrum</a:t>
            </a:r>
            <a:r>
              <a:rPr lang="tr-TR" sz="4400" dirty="0" smtClean="0"/>
              <a:t> </a:t>
            </a:r>
            <a:r>
              <a:rPr lang="tr-TR" sz="4400" dirty="0"/>
              <a:t>Master, takıma rehberlik ve koçluk eder, karşılaşılan engelleri ortadan kaldırmalarına yardımcı olur. Takım içi harmoniyi, ekip elemanları arasındaki uyumu, iletişimi arttırmak için çabalar</a:t>
            </a:r>
            <a:r>
              <a:rPr lang="tr-TR" sz="4400" dirty="0" smtClean="0"/>
              <a:t>.</a:t>
            </a:r>
            <a:endParaRPr lang="en-US" sz="4400" dirty="0"/>
          </a:p>
        </p:txBody>
      </p:sp>
      <p:pic>
        <p:nvPicPr>
          <p:cNvPr id="13314"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0577" y="6233204"/>
            <a:ext cx="6967563" cy="6017763"/>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7978140" y="5939065"/>
            <a:ext cx="16012965" cy="4832092"/>
          </a:xfrm>
          <a:prstGeom prst="rect">
            <a:avLst/>
          </a:prstGeom>
        </p:spPr>
        <p:txBody>
          <a:bodyPr wrap="square">
            <a:spAutoFit/>
          </a:bodyPr>
          <a:lstStyle/>
          <a:p>
            <a:pPr algn="l"/>
            <a:r>
              <a:rPr lang="tr-TR" sz="4400" dirty="0">
                <a:solidFill>
                  <a:srgbClr val="333333"/>
                </a:solidFill>
                <a:latin typeface="Roboto"/>
              </a:rPr>
              <a:t>Sprint Planlama, Sprint Retrospektif, Günlük </a:t>
            </a:r>
            <a:r>
              <a:rPr lang="tr-TR" sz="4400" noProof="1" smtClean="0">
                <a:solidFill>
                  <a:srgbClr val="333333"/>
                </a:solidFill>
                <a:latin typeface="Roboto"/>
              </a:rPr>
              <a:t>Scrum</a:t>
            </a:r>
            <a:r>
              <a:rPr lang="tr-TR" sz="4400" dirty="0" smtClean="0">
                <a:solidFill>
                  <a:srgbClr val="333333"/>
                </a:solidFill>
                <a:latin typeface="Roboto"/>
              </a:rPr>
              <a:t> </a:t>
            </a:r>
            <a:r>
              <a:rPr lang="tr-TR" sz="4400" dirty="0">
                <a:solidFill>
                  <a:srgbClr val="333333"/>
                </a:solidFill>
                <a:latin typeface="Roboto"/>
              </a:rPr>
              <a:t>ve Sprint </a:t>
            </a:r>
            <a:r>
              <a:rPr lang="tr-TR" sz="4400" noProof="1" smtClean="0">
                <a:solidFill>
                  <a:srgbClr val="333333"/>
                </a:solidFill>
                <a:latin typeface="Roboto"/>
              </a:rPr>
              <a:t>Review gibi Scrum </a:t>
            </a:r>
            <a:r>
              <a:rPr lang="tr-TR" sz="4400" dirty="0" smtClean="0">
                <a:solidFill>
                  <a:srgbClr val="333333"/>
                </a:solidFill>
                <a:latin typeface="Roboto"/>
              </a:rPr>
              <a:t>ritüellerini/toplantılarını </a:t>
            </a:r>
            <a:r>
              <a:rPr lang="tr-TR" sz="4400" dirty="0">
                <a:solidFill>
                  <a:srgbClr val="333333"/>
                </a:solidFill>
                <a:latin typeface="Roboto"/>
              </a:rPr>
              <a:t>kolaylaştırır</a:t>
            </a:r>
            <a:r>
              <a:rPr lang="tr-TR" sz="4400" dirty="0" smtClean="0">
                <a:solidFill>
                  <a:srgbClr val="333333"/>
                </a:solidFill>
                <a:latin typeface="Roboto"/>
              </a:rPr>
              <a:t>.</a:t>
            </a:r>
            <a:endParaRPr lang="en-US" sz="4400" dirty="0" smtClean="0">
              <a:solidFill>
                <a:srgbClr val="333333"/>
              </a:solidFill>
              <a:latin typeface="Roboto"/>
            </a:endParaRPr>
          </a:p>
          <a:p>
            <a:pPr algn="l"/>
            <a:endParaRPr lang="en-US" sz="4400" dirty="0" smtClean="0">
              <a:solidFill>
                <a:srgbClr val="333333"/>
              </a:solidFill>
              <a:latin typeface="Roboto"/>
            </a:endParaRPr>
          </a:p>
          <a:p>
            <a:pPr algn="l"/>
            <a:r>
              <a:rPr lang="tr-TR" sz="4400" noProof="1" smtClean="0"/>
              <a:t>Scrum</a:t>
            </a:r>
            <a:r>
              <a:rPr lang="tr-TR" sz="4400" dirty="0" smtClean="0"/>
              <a:t> </a:t>
            </a:r>
            <a:r>
              <a:rPr lang="tr-TR" sz="4400" dirty="0"/>
              <a:t>Master takımın güvenli ve sorunsuz bir ortamda çalışabildiğinden emin olmalı, gerektiğinde takım elemanlarına bireysel koçluk da dahil olmak üzere bir çok hizmetini sunmalıdır.</a:t>
            </a:r>
          </a:p>
        </p:txBody>
      </p:sp>
    </p:spTree>
    <p:extLst>
      <p:ext uri="{BB962C8B-B14F-4D97-AF65-F5344CB8AC3E}">
        <p14:creationId xmlns:p14="http://schemas.microsoft.com/office/powerpoint/2010/main" val="618200652"/>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a:t>AGILE </a:t>
            </a:r>
            <a:r>
              <a:rPr lang="en-US" sz="6000" dirty="0" smtClean="0"/>
              <a:t>TEAM MEMBERS</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7" name="Dikdörtgen 6"/>
          <p:cNvSpPr/>
          <p:nvPr/>
        </p:nvSpPr>
        <p:spPr>
          <a:xfrm>
            <a:off x="967744" y="2027122"/>
            <a:ext cx="22547765" cy="9910405"/>
          </a:xfrm>
          <a:prstGeom prst="rect">
            <a:avLst/>
          </a:prstGeom>
        </p:spPr>
        <p:txBody>
          <a:bodyPr wrap="square">
            <a:spAutoFit/>
          </a:bodyPr>
          <a:lstStyle/>
          <a:p>
            <a:r>
              <a:rPr lang="en-US" sz="4400" b="1" dirty="0" smtClean="0"/>
              <a:t>Scrum Master</a:t>
            </a:r>
          </a:p>
          <a:p>
            <a:pPr algn="l"/>
            <a:r>
              <a:rPr lang="en-US" sz="4400" b="1" dirty="0" smtClean="0"/>
              <a:t>Product </a:t>
            </a:r>
            <a:r>
              <a:rPr lang="en-US" sz="4400" b="1" noProof="1" smtClean="0"/>
              <a:t>Owner ile iliskileri yonetir</a:t>
            </a:r>
          </a:p>
          <a:p>
            <a:pPr algn="l"/>
            <a:r>
              <a:rPr lang="tr-TR" sz="4400" noProof="1" smtClean="0"/>
              <a:t>Scrum </a:t>
            </a:r>
            <a:r>
              <a:rPr lang="tr-TR" sz="4400" dirty="0" smtClean="0"/>
              <a:t>Master</a:t>
            </a:r>
            <a:r>
              <a:rPr lang="tr-TR" sz="4400" dirty="0"/>
              <a:t>, ürün sahibi tarafından belirlenmiş işlerin takımdaki herkes tarafından anlaşıldığından emin olur; ürün sahibinin iş listesini etkili bir şekilde organize edebilmesi için teknikler bularak ona yardımcı olur</a:t>
            </a:r>
            <a:r>
              <a:rPr lang="tr-TR" sz="4400" dirty="0" smtClean="0"/>
              <a:t>;</a:t>
            </a:r>
            <a:endParaRPr lang="en-US" sz="4400" dirty="0" smtClean="0"/>
          </a:p>
          <a:p>
            <a:pPr algn="l" fontAlgn="base"/>
            <a:r>
              <a:rPr lang="tr-TR" sz="4400" dirty="0"/>
              <a:t/>
            </a:r>
            <a:br>
              <a:rPr lang="tr-TR" sz="4400" dirty="0"/>
            </a:br>
            <a:r>
              <a:rPr lang="tr-TR" sz="4400" b="1" dirty="0"/>
              <a:t>Değişime Liderlik </a:t>
            </a:r>
            <a:r>
              <a:rPr lang="tr-TR" sz="4400" b="1" dirty="0" smtClean="0"/>
              <a:t>Eder</a:t>
            </a:r>
            <a:endParaRPr lang="en-US" sz="4400" b="1" dirty="0" smtClean="0"/>
          </a:p>
          <a:p>
            <a:pPr algn="l" fontAlgn="base"/>
            <a:r>
              <a:rPr lang="tr-TR" sz="4400" dirty="0"/>
              <a:t>Tüm bu görevlerin yanı sıra </a:t>
            </a:r>
            <a:endParaRPr lang="en-US" sz="4400" dirty="0" smtClean="0"/>
          </a:p>
          <a:p>
            <a:pPr algn="l" fontAlgn="base"/>
            <a:r>
              <a:rPr lang="tr-TR" sz="4400" noProof="1" smtClean="0"/>
              <a:t>Scrum Master’lar </a:t>
            </a:r>
            <a:r>
              <a:rPr lang="tr-TR" sz="4400" dirty="0" smtClean="0"/>
              <a:t>değişime </a:t>
            </a:r>
            <a:endParaRPr lang="en-US" sz="4400" dirty="0" smtClean="0"/>
          </a:p>
          <a:p>
            <a:pPr algn="l" fontAlgn="base"/>
            <a:r>
              <a:rPr lang="tr-TR" sz="4400" dirty="0" smtClean="0"/>
              <a:t>liderlik </a:t>
            </a:r>
            <a:r>
              <a:rPr lang="tr-TR" sz="4400" dirty="0"/>
              <a:t>ederler. </a:t>
            </a:r>
            <a:endParaRPr lang="en-US" sz="4400" dirty="0" smtClean="0"/>
          </a:p>
          <a:p>
            <a:pPr algn="l" fontAlgn="base"/>
            <a:endParaRPr lang="en-US" sz="4400" dirty="0" smtClean="0"/>
          </a:p>
          <a:p>
            <a:pPr algn="l" fontAlgn="base"/>
            <a:r>
              <a:rPr lang="tr-TR" sz="4400" noProof="1" smtClean="0"/>
              <a:t>Scrum Master, Scrum’ın ve </a:t>
            </a:r>
          </a:p>
          <a:p>
            <a:pPr algn="l" fontAlgn="base"/>
            <a:r>
              <a:rPr lang="tr-TR" sz="4400" dirty="0" smtClean="0"/>
              <a:t>organizasyondaki çevik </a:t>
            </a:r>
            <a:r>
              <a:rPr lang="tr-TR" sz="4400" dirty="0"/>
              <a:t>değişimin </a:t>
            </a:r>
            <a:endParaRPr lang="en-US" sz="4400" dirty="0" smtClean="0"/>
          </a:p>
          <a:p>
            <a:pPr algn="l" fontAlgn="base"/>
            <a:r>
              <a:rPr lang="tr-TR" sz="4400" noProof="1" smtClean="0"/>
              <a:t>vücud</a:t>
            </a:r>
            <a:r>
              <a:rPr lang="tr-TR" sz="4400" dirty="0" smtClean="0"/>
              <a:t> </a:t>
            </a:r>
            <a:r>
              <a:rPr lang="tr-TR" sz="4400" dirty="0"/>
              <a:t>bulmuş halidir. </a:t>
            </a:r>
            <a:endParaRPr lang="en-US" sz="4400" dirty="0" smtClean="0"/>
          </a:p>
          <a:p>
            <a:pPr algn="l" fontAlgn="base"/>
            <a:endParaRPr lang="tr-TR" b="1" dirty="0"/>
          </a:p>
        </p:txBody>
      </p:sp>
      <p:pic>
        <p:nvPicPr>
          <p:cNvPr id="12290" name="Picture 2" descr="Image for po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62010" y="4951139"/>
            <a:ext cx="11921877" cy="7021224"/>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12654223" y="11587643"/>
            <a:ext cx="9121696" cy="769441"/>
          </a:xfrm>
          <a:prstGeom prst="rect">
            <a:avLst/>
          </a:prstGeom>
        </p:spPr>
        <p:txBody>
          <a:bodyPr wrap="square">
            <a:spAutoFit/>
          </a:bodyPr>
          <a:lstStyle/>
          <a:p>
            <a:r>
              <a:rPr lang="en-US" sz="4400" b="1" dirty="0" smtClean="0"/>
              <a:t>Scrum Master</a:t>
            </a:r>
            <a:r>
              <a:rPr lang="en-US" sz="4400" b="1" dirty="0"/>
              <a:t> </a:t>
            </a:r>
            <a:r>
              <a:rPr lang="en-US" sz="4400" b="1" dirty="0" smtClean="0"/>
              <a:t>Kim </a:t>
            </a:r>
            <a:r>
              <a:rPr lang="en-US" sz="4400" b="1" dirty="0" err="1" smtClean="0"/>
              <a:t>degildir</a:t>
            </a:r>
            <a:endParaRPr lang="en-US" sz="4400" b="1" dirty="0" smtClean="0"/>
          </a:p>
        </p:txBody>
      </p:sp>
    </p:spTree>
    <p:extLst>
      <p:ext uri="{BB962C8B-B14F-4D97-AF65-F5344CB8AC3E}">
        <p14:creationId xmlns:p14="http://schemas.microsoft.com/office/powerpoint/2010/main" val="4153201995"/>
      </p:ext>
    </p:extLst>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ow to Build a Software Development Team and Set Efficient Team Process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81890" y="4172820"/>
            <a:ext cx="14308528" cy="8375725"/>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602165" y="1115122"/>
            <a:ext cx="22726185" cy="2369880"/>
          </a:xfrm>
          <a:prstGeom prst="rect">
            <a:avLst/>
          </a:prstGeom>
        </p:spPr>
        <p:txBody>
          <a:bodyPr wrap="square">
            <a:spAutoFit/>
          </a:bodyPr>
          <a:lstStyle/>
          <a:p>
            <a:r>
              <a:rPr lang="en-US" sz="6000" dirty="0">
                <a:solidFill>
                  <a:srgbClr val="C00000"/>
                </a:solidFill>
              </a:rPr>
              <a:t>A</a:t>
            </a:r>
            <a:r>
              <a:rPr lang="en-US" sz="6000" dirty="0"/>
              <a:t>GILE </a:t>
            </a:r>
            <a:r>
              <a:rPr lang="en-US" sz="6000" dirty="0" smtClean="0">
                <a:solidFill>
                  <a:srgbClr val="C00000"/>
                </a:solidFill>
              </a:rPr>
              <a:t>T</a:t>
            </a:r>
            <a:r>
              <a:rPr lang="en-US" sz="6000" dirty="0" smtClean="0"/>
              <a:t>EAM </a:t>
            </a:r>
            <a:r>
              <a:rPr lang="en-US" sz="6000" dirty="0" smtClean="0">
                <a:solidFill>
                  <a:srgbClr val="C00000"/>
                </a:solidFill>
              </a:rPr>
              <a:t>M</a:t>
            </a:r>
            <a:r>
              <a:rPr lang="en-US" sz="6000" dirty="0" smtClean="0"/>
              <a:t>EMBERS</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4" name="Dikdörtgen 3"/>
          <p:cNvSpPr/>
          <p:nvPr/>
        </p:nvSpPr>
        <p:spPr>
          <a:xfrm>
            <a:off x="966439" y="2084618"/>
            <a:ext cx="21466100" cy="2800767"/>
          </a:xfrm>
          <a:prstGeom prst="rect">
            <a:avLst/>
          </a:prstGeom>
        </p:spPr>
        <p:txBody>
          <a:bodyPr wrap="square">
            <a:spAutoFit/>
          </a:bodyPr>
          <a:lstStyle/>
          <a:p>
            <a:r>
              <a:rPr lang="tr-TR" sz="4400" b="1" dirty="0" smtClean="0">
                <a:solidFill>
                  <a:srgbClr val="C00000"/>
                </a:solidFill>
              </a:rPr>
              <a:t>Development Team</a:t>
            </a:r>
            <a:endParaRPr lang="en-US" sz="4400" dirty="0" smtClean="0">
              <a:solidFill>
                <a:srgbClr val="C00000"/>
              </a:solidFill>
            </a:endParaRPr>
          </a:p>
          <a:p>
            <a:pPr algn="l"/>
            <a:r>
              <a:rPr lang="tr-TR" sz="4400" dirty="0" smtClean="0"/>
              <a:t>Product </a:t>
            </a:r>
            <a:r>
              <a:rPr lang="tr-TR" sz="4400" noProof="1" smtClean="0"/>
              <a:t>Owner’ın</a:t>
            </a:r>
            <a:r>
              <a:rPr lang="tr-TR" sz="4400" dirty="0" smtClean="0"/>
              <a:t> </a:t>
            </a:r>
            <a:r>
              <a:rPr lang="tr-TR" sz="4400" dirty="0"/>
              <a:t>yapılacak işler listesi olan Product </a:t>
            </a:r>
            <a:r>
              <a:rPr lang="tr-TR" sz="4400" noProof="1" smtClean="0"/>
              <a:t>Backlog’tan</a:t>
            </a:r>
            <a:r>
              <a:rPr lang="tr-TR" sz="4400" dirty="0" smtClean="0"/>
              <a:t>, </a:t>
            </a:r>
            <a:r>
              <a:rPr lang="tr-TR" sz="4400" dirty="0"/>
              <a:t>belli bir sürede (</a:t>
            </a:r>
            <a:r>
              <a:rPr lang="tr-TR" sz="4400" b="1" dirty="0"/>
              <a:t>Sprint</a:t>
            </a:r>
            <a:r>
              <a:rPr lang="tr-TR" sz="4400" dirty="0"/>
              <a:t>) yapabileceği kadar işi, Product </a:t>
            </a:r>
            <a:r>
              <a:rPr lang="tr-TR" sz="4400" noProof="1" smtClean="0"/>
              <a:t>Owner’ın</a:t>
            </a:r>
            <a:r>
              <a:rPr lang="tr-TR" sz="4400" dirty="0" smtClean="0"/>
              <a:t> </a:t>
            </a:r>
            <a:r>
              <a:rPr lang="tr-TR" sz="4400" dirty="0"/>
              <a:t>belirlediği önceliğe </a:t>
            </a:r>
            <a:r>
              <a:rPr lang="en-US" sz="4400" dirty="0" smtClean="0"/>
              <a:t>gore </a:t>
            </a:r>
            <a:r>
              <a:rPr lang="en-US" sz="4400" noProof="1" smtClean="0"/>
              <a:t>yapan</a:t>
            </a:r>
            <a:r>
              <a:rPr lang="en-US" sz="4400" dirty="0" smtClean="0"/>
              <a:t> </a:t>
            </a:r>
            <a:r>
              <a:rPr lang="tr-TR" sz="4400" dirty="0" smtClean="0"/>
              <a:t>geliştirme </a:t>
            </a:r>
            <a:r>
              <a:rPr lang="tr-TR" sz="4400" dirty="0"/>
              <a:t>takımıdır. </a:t>
            </a:r>
            <a:endParaRPr lang="en-US" sz="4400" dirty="0" smtClean="0"/>
          </a:p>
        </p:txBody>
      </p:sp>
      <p:sp>
        <p:nvSpPr>
          <p:cNvPr id="8" name="Dikdörtgen 7"/>
          <p:cNvSpPr/>
          <p:nvPr/>
        </p:nvSpPr>
        <p:spPr>
          <a:xfrm>
            <a:off x="966439" y="5623572"/>
            <a:ext cx="12437327" cy="6924973"/>
          </a:xfrm>
          <a:prstGeom prst="rect">
            <a:avLst/>
          </a:prstGeom>
        </p:spPr>
        <p:txBody>
          <a:bodyPr wrap="square">
            <a:spAutoFit/>
          </a:bodyPr>
          <a:lstStyle/>
          <a:p>
            <a:pPr algn="l"/>
            <a:r>
              <a:rPr lang="en-US" sz="4400" b="1" noProof="1" smtClean="0"/>
              <a:t>Teknik Konularda </a:t>
            </a:r>
            <a:r>
              <a:rPr lang="tr-TR" sz="4400" b="1" dirty="0" smtClean="0"/>
              <a:t>Sorumluluk </a:t>
            </a:r>
            <a:endParaRPr lang="en-US" sz="4400" b="1" dirty="0" smtClean="0"/>
          </a:p>
          <a:p>
            <a:pPr algn="l"/>
            <a:r>
              <a:rPr lang="tr-TR" sz="4400" b="1" dirty="0" smtClean="0"/>
              <a:t>Development </a:t>
            </a:r>
            <a:r>
              <a:rPr lang="tr-TR" sz="4400" b="1" noProof="1" smtClean="0"/>
              <a:t>Team’e</a:t>
            </a:r>
            <a:r>
              <a:rPr lang="tr-TR" sz="4400" b="1" dirty="0" smtClean="0"/>
              <a:t> </a:t>
            </a:r>
            <a:r>
              <a:rPr lang="tr-TR" sz="4400" b="1" dirty="0"/>
              <a:t>aittir</a:t>
            </a:r>
            <a:r>
              <a:rPr lang="tr-TR" sz="4400" b="1" dirty="0" smtClean="0"/>
              <a:t>.</a:t>
            </a:r>
            <a:endParaRPr lang="en-US" sz="4400" b="1" dirty="0" smtClean="0"/>
          </a:p>
          <a:p>
            <a:pPr algn="l"/>
            <a:endParaRPr lang="en-US" sz="2400" b="1" dirty="0" smtClean="0"/>
          </a:p>
          <a:p>
            <a:pPr algn="l"/>
            <a:r>
              <a:rPr lang="en-US" sz="4400" noProof="1" smtClean="0"/>
              <a:t>PO ve SM development team’in yapacagi</a:t>
            </a:r>
          </a:p>
          <a:p>
            <a:pPr algn="l"/>
            <a:r>
              <a:rPr lang="en-US" sz="4400" noProof="1" smtClean="0"/>
              <a:t>Islerin onceligini belirleyebilir ama neyi nasil yapacaklarina karis(a)mazlar </a:t>
            </a:r>
          </a:p>
          <a:p>
            <a:pPr algn="l"/>
            <a:endParaRPr lang="en-US" sz="2400" dirty="0" smtClean="0"/>
          </a:p>
          <a:p>
            <a:pPr algn="l"/>
            <a:r>
              <a:rPr lang="tr-TR" sz="4400" dirty="0" smtClean="0"/>
              <a:t>Takım </a:t>
            </a:r>
            <a:r>
              <a:rPr lang="tr-TR" sz="4400" dirty="0"/>
              <a:t>içerisindeki kişilerin rolleri ve </a:t>
            </a:r>
            <a:endParaRPr lang="en-US" sz="4400" dirty="0" smtClean="0"/>
          </a:p>
          <a:p>
            <a:pPr algn="l"/>
            <a:r>
              <a:rPr lang="tr-TR" sz="4400" dirty="0" smtClean="0"/>
              <a:t>yetenekleri </a:t>
            </a:r>
            <a:r>
              <a:rPr lang="tr-TR" sz="4400" dirty="0"/>
              <a:t>ne olursa olsun, </a:t>
            </a:r>
            <a:endParaRPr lang="en-US" sz="4400" dirty="0" smtClean="0"/>
          </a:p>
          <a:p>
            <a:pPr algn="l"/>
            <a:r>
              <a:rPr lang="tr-TR" sz="4400" dirty="0" smtClean="0"/>
              <a:t>dışarıya </a:t>
            </a:r>
            <a:r>
              <a:rPr lang="tr-TR" sz="4400" dirty="0"/>
              <a:t>karşı bir işin </a:t>
            </a:r>
            <a:endParaRPr lang="en-US" sz="4400" dirty="0" smtClean="0"/>
          </a:p>
          <a:p>
            <a:pPr algn="l"/>
            <a:r>
              <a:rPr lang="tr-TR" sz="4400" dirty="0" smtClean="0"/>
              <a:t>tamamlanmasından </a:t>
            </a:r>
            <a:r>
              <a:rPr lang="tr-TR" sz="4400" dirty="0"/>
              <a:t>tüm takım sorumludur.</a:t>
            </a:r>
          </a:p>
        </p:txBody>
      </p:sp>
    </p:spTree>
    <p:extLst>
      <p:ext uri="{BB962C8B-B14F-4D97-AF65-F5344CB8AC3E}">
        <p14:creationId xmlns:p14="http://schemas.microsoft.com/office/powerpoint/2010/main" val="3347429803"/>
      </p:ext>
    </p:extLst>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a:solidFill>
                  <a:srgbClr val="C00000"/>
                </a:solidFill>
              </a:rPr>
              <a:t>A</a:t>
            </a:r>
            <a:r>
              <a:rPr lang="en-US" sz="6000" dirty="0"/>
              <a:t>GILE </a:t>
            </a:r>
            <a:r>
              <a:rPr lang="en-US" sz="6000" dirty="0" smtClean="0">
                <a:solidFill>
                  <a:srgbClr val="C00000"/>
                </a:solidFill>
              </a:rPr>
              <a:t>T</a:t>
            </a:r>
            <a:r>
              <a:rPr lang="en-US" sz="6000" dirty="0" smtClean="0"/>
              <a:t>EAM </a:t>
            </a:r>
            <a:r>
              <a:rPr lang="en-US" sz="6000" dirty="0" smtClean="0">
                <a:solidFill>
                  <a:srgbClr val="C00000"/>
                </a:solidFill>
              </a:rPr>
              <a:t>M</a:t>
            </a:r>
            <a:r>
              <a:rPr lang="en-US" sz="6000" dirty="0" smtClean="0"/>
              <a:t>EMBERS</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5" name="Dikdörtgen 4"/>
          <p:cNvSpPr/>
          <p:nvPr/>
        </p:nvSpPr>
        <p:spPr>
          <a:xfrm>
            <a:off x="13522712" y="6280628"/>
            <a:ext cx="9270381" cy="3477875"/>
          </a:xfrm>
          <a:prstGeom prst="rect">
            <a:avLst/>
          </a:prstGeom>
        </p:spPr>
        <p:txBody>
          <a:bodyPr wrap="square">
            <a:spAutoFit/>
          </a:bodyPr>
          <a:lstStyle/>
          <a:p>
            <a:pPr algn="l"/>
            <a:r>
              <a:rPr lang="tr-TR" sz="4400" b="1" dirty="0" smtClean="0"/>
              <a:t>“</a:t>
            </a:r>
            <a:r>
              <a:rPr lang="tr-TR" sz="4400" b="1" dirty="0"/>
              <a:t>Self Organize” olmalıdır.</a:t>
            </a:r>
            <a:r>
              <a:rPr lang="tr-TR" sz="4400" dirty="0"/>
              <a:t/>
            </a:r>
            <a:br>
              <a:rPr lang="tr-TR" sz="4400" dirty="0"/>
            </a:br>
            <a:r>
              <a:rPr lang="tr-TR" sz="4400" dirty="0"/>
              <a:t>Development Team, </a:t>
            </a:r>
            <a:endParaRPr lang="en-US" sz="4400" dirty="0" smtClean="0"/>
          </a:p>
          <a:p>
            <a:pPr algn="l"/>
            <a:r>
              <a:rPr lang="tr-TR" sz="4400" dirty="0" smtClean="0"/>
              <a:t>sorumluluğunu </a:t>
            </a:r>
            <a:r>
              <a:rPr lang="tr-TR" sz="4400" dirty="0"/>
              <a:t>aldığı işlerin </a:t>
            </a:r>
            <a:endParaRPr lang="en-US" sz="4400" dirty="0" smtClean="0"/>
          </a:p>
          <a:p>
            <a:pPr algn="l"/>
            <a:r>
              <a:rPr lang="tr-TR" sz="4400" dirty="0" smtClean="0"/>
              <a:t>yapılması </a:t>
            </a:r>
            <a:r>
              <a:rPr lang="tr-TR" sz="4400" dirty="0"/>
              <a:t>için bir iş atayıcısı veya </a:t>
            </a:r>
            <a:endParaRPr lang="en-US" sz="4400" dirty="0" smtClean="0"/>
          </a:p>
          <a:p>
            <a:pPr algn="l"/>
            <a:r>
              <a:rPr lang="tr-TR" sz="4400" dirty="0" smtClean="0"/>
              <a:t>bir </a:t>
            </a:r>
            <a:r>
              <a:rPr lang="tr-TR" sz="4400" dirty="0"/>
              <a:t>iş takipçisine ihtiyaç duymaz. </a:t>
            </a:r>
            <a:endParaRPr lang="en-US" sz="4400" dirty="0"/>
          </a:p>
        </p:txBody>
      </p:sp>
      <p:sp>
        <p:nvSpPr>
          <p:cNvPr id="7" name="Dikdörtgen 6"/>
          <p:cNvSpPr/>
          <p:nvPr/>
        </p:nvSpPr>
        <p:spPr>
          <a:xfrm>
            <a:off x="1152293" y="2082048"/>
            <a:ext cx="22488292" cy="2800767"/>
          </a:xfrm>
          <a:prstGeom prst="rect">
            <a:avLst/>
          </a:prstGeom>
        </p:spPr>
        <p:txBody>
          <a:bodyPr wrap="square">
            <a:spAutoFit/>
          </a:bodyPr>
          <a:lstStyle/>
          <a:p>
            <a:r>
              <a:rPr lang="tr-TR" sz="4400" b="1" dirty="0">
                <a:solidFill>
                  <a:srgbClr val="C00000"/>
                </a:solidFill>
              </a:rPr>
              <a:t>Development Team </a:t>
            </a:r>
            <a:endParaRPr lang="en-US" sz="4400" b="1" dirty="0" smtClean="0">
              <a:solidFill>
                <a:srgbClr val="C00000"/>
              </a:solidFill>
            </a:endParaRPr>
          </a:p>
          <a:p>
            <a:pPr algn="l"/>
            <a:r>
              <a:rPr lang="tr-TR" sz="4400" b="1" dirty="0" smtClean="0"/>
              <a:t>“</a:t>
            </a:r>
            <a:r>
              <a:rPr lang="tr-TR" sz="4400" b="1" dirty="0"/>
              <a:t>Cross </a:t>
            </a:r>
            <a:r>
              <a:rPr lang="tr-TR" sz="4400" b="1" noProof="1" smtClean="0"/>
              <a:t>Functional”</a:t>
            </a:r>
            <a:r>
              <a:rPr lang="tr-TR" sz="4400" b="1" dirty="0" smtClean="0"/>
              <a:t> </a:t>
            </a:r>
            <a:r>
              <a:rPr lang="tr-TR" sz="4400" b="1" dirty="0"/>
              <a:t>olmalıdır.</a:t>
            </a:r>
            <a:r>
              <a:rPr lang="tr-TR" sz="4400" dirty="0"/>
              <a:t/>
            </a:r>
            <a:br>
              <a:rPr lang="tr-TR" sz="4400" dirty="0"/>
            </a:br>
            <a:r>
              <a:rPr lang="tr-TR" sz="4400" dirty="0"/>
              <a:t>Development Team, Product </a:t>
            </a:r>
            <a:r>
              <a:rPr lang="tr-TR" sz="4400" noProof="1" smtClean="0"/>
              <a:t>Backlog’tan</a:t>
            </a:r>
            <a:r>
              <a:rPr lang="tr-TR" sz="4400" dirty="0" smtClean="0"/>
              <a:t> </a:t>
            </a:r>
            <a:r>
              <a:rPr lang="tr-TR" sz="4400" dirty="0"/>
              <a:t>çektiği bir Product </a:t>
            </a:r>
            <a:r>
              <a:rPr lang="tr-TR" sz="4400" noProof="1" smtClean="0"/>
              <a:t>Backlog Item’ı, Product Owner’ın </a:t>
            </a:r>
            <a:r>
              <a:rPr lang="tr-TR" sz="4400" dirty="0" smtClean="0"/>
              <a:t>önüne </a:t>
            </a:r>
            <a:r>
              <a:rPr lang="tr-TR" sz="4400" dirty="0"/>
              <a:t>çalışan bir kod parçacığı olarak koymakla yükümlüdür. </a:t>
            </a:r>
            <a:endParaRPr lang="en-US" sz="4400" dirty="0"/>
          </a:p>
        </p:txBody>
      </p:sp>
      <p:pic>
        <p:nvPicPr>
          <p:cNvPr id="5124" name="Picture 4" descr="How to improve communication with your remote development te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886" y="4882815"/>
            <a:ext cx="12444762" cy="7406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1635080"/>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 </a:t>
            </a:r>
            <a:r>
              <a:rPr lang="en-US" sz="6000" dirty="0" smtClean="0">
                <a:solidFill>
                  <a:srgbClr val="C00000"/>
                </a:solidFill>
              </a:rPr>
              <a:t>P</a:t>
            </a:r>
            <a:r>
              <a:rPr lang="en-US" sz="6000" dirty="0" smtClean="0"/>
              <a:t>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pic>
        <p:nvPicPr>
          <p:cNvPr id="14340" name="Picture 4" descr="Scrum - Vikiped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95147"/>
            <a:ext cx="21187858" cy="8464047"/>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494259" y="3217373"/>
            <a:ext cx="6995534" cy="3816429"/>
          </a:xfrm>
          <a:prstGeom prst="rect">
            <a:avLst/>
          </a:prstGeom>
        </p:spPr>
        <p:txBody>
          <a:bodyPr wrap="square">
            <a:spAutoFit/>
          </a:bodyPr>
          <a:lstStyle/>
          <a:p>
            <a:r>
              <a:rPr lang="en-US" sz="4400" b="1" dirty="0" smtClean="0">
                <a:solidFill>
                  <a:schemeClr val="tx1"/>
                </a:solidFill>
                <a:latin typeface="-apple-system"/>
              </a:rPr>
              <a:t>SURECI OLUSTURAN PARCALAR</a:t>
            </a:r>
          </a:p>
          <a:p>
            <a:endParaRPr lang="en-US" sz="4400" b="1" dirty="0" smtClean="0">
              <a:solidFill>
                <a:schemeClr val="tx1"/>
              </a:solidFill>
              <a:latin typeface="-apple-system"/>
            </a:endParaRPr>
          </a:p>
          <a:p>
            <a:pPr marL="571500" indent="-571500" algn="l">
              <a:buFont typeface="Wingdings" panose="05000000000000000000" pitchFamily="2" charset="2"/>
              <a:buChar char="Ø"/>
            </a:pPr>
            <a:r>
              <a:rPr lang="en-US" sz="4400" noProof="1" smtClean="0">
                <a:solidFill>
                  <a:schemeClr val="tx1"/>
                </a:solidFill>
                <a:latin typeface="-apple-system"/>
              </a:rPr>
              <a:t>SCRUM</a:t>
            </a:r>
          </a:p>
          <a:p>
            <a:pPr marL="571500" indent="-571500" algn="l">
              <a:buFont typeface="Wingdings" panose="05000000000000000000" pitchFamily="2" charset="2"/>
              <a:buChar char="Ø"/>
            </a:pPr>
            <a:r>
              <a:rPr lang="en-US" sz="4400" noProof="1" smtClean="0">
                <a:solidFill>
                  <a:schemeClr val="tx1"/>
                </a:solidFill>
                <a:latin typeface="-apple-system"/>
              </a:rPr>
              <a:t>SPRINT</a:t>
            </a:r>
          </a:p>
          <a:p>
            <a:pPr algn="l"/>
            <a:r>
              <a:rPr lang="tr-TR" dirty="0">
                <a:latin typeface="-apple-system"/>
              </a:rPr>
              <a:t> </a:t>
            </a:r>
            <a:endParaRPr lang="tr-TR" dirty="0"/>
          </a:p>
        </p:txBody>
      </p:sp>
      <p:sp>
        <p:nvSpPr>
          <p:cNvPr id="5" name="Dikdörtgen 4"/>
          <p:cNvSpPr/>
          <p:nvPr/>
        </p:nvSpPr>
        <p:spPr>
          <a:xfrm>
            <a:off x="16377421" y="3012933"/>
            <a:ext cx="6995534" cy="5847755"/>
          </a:xfrm>
          <a:prstGeom prst="rect">
            <a:avLst/>
          </a:prstGeom>
        </p:spPr>
        <p:txBody>
          <a:bodyPr wrap="square">
            <a:spAutoFit/>
          </a:bodyPr>
          <a:lstStyle/>
          <a:p>
            <a:r>
              <a:rPr lang="en-US" sz="4400" b="1" dirty="0" smtClean="0">
                <a:solidFill>
                  <a:schemeClr val="tx1"/>
                </a:solidFill>
                <a:latin typeface="-apple-system"/>
              </a:rPr>
              <a:t>URUNU OLUSTURAN PARCALAR</a:t>
            </a:r>
          </a:p>
          <a:p>
            <a:endParaRPr lang="en-US" sz="4400" b="1" dirty="0" smtClean="0">
              <a:solidFill>
                <a:schemeClr val="tx1"/>
              </a:solidFill>
              <a:latin typeface="-apple-system"/>
            </a:endParaRPr>
          </a:p>
          <a:p>
            <a:pPr marL="571500" indent="-571500" algn="l">
              <a:buFont typeface="Wingdings" panose="05000000000000000000" pitchFamily="2" charset="2"/>
              <a:buChar char="Ø"/>
            </a:pPr>
            <a:r>
              <a:rPr lang="en-US" sz="4400" noProof="1" smtClean="0">
                <a:solidFill>
                  <a:schemeClr val="tx1"/>
                </a:solidFill>
                <a:latin typeface="-apple-system"/>
              </a:rPr>
              <a:t>PRODUCT BACKLOG</a:t>
            </a:r>
          </a:p>
          <a:p>
            <a:pPr marL="571500" indent="-571500" algn="l">
              <a:buFont typeface="Wingdings" panose="05000000000000000000" pitchFamily="2" charset="2"/>
              <a:buChar char="Ø"/>
            </a:pPr>
            <a:r>
              <a:rPr lang="en-US" sz="4400" noProof="1" smtClean="0">
                <a:solidFill>
                  <a:schemeClr val="tx1"/>
                </a:solidFill>
                <a:latin typeface="-apple-system"/>
              </a:rPr>
              <a:t>SPRINT BACKLOG</a:t>
            </a:r>
          </a:p>
          <a:p>
            <a:pPr marL="571500" indent="-571500" algn="l">
              <a:buFont typeface="Wingdings" panose="05000000000000000000" pitchFamily="2" charset="2"/>
              <a:buChar char="Ø"/>
            </a:pPr>
            <a:r>
              <a:rPr lang="en-US" sz="4400" noProof="1" smtClean="0">
                <a:solidFill>
                  <a:schemeClr val="tx1"/>
                </a:solidFill>
                <a:latin typeface="-apple-system"/>
              </a:rPr>
              <a:t>FEATURE</a:t>
            </a:r>
          </a:p>
          <a:p>
            <a:pPr marL="571500" indent="-571500" algn="l">
              <a:buFont typeface="Wingdings" panose="05000000000000000000" pitchFamily="2" charset="2"/>
              <a:buChar char="Ø"/>
            </a:pPr>
            <a:r>
              <a:rPr lang="en-US" sz="4400" noProof="1" smtClean="0">
                <a:solidFill>
                  <a:schemeClr val="tx1"/>
                </a:solidFill>
                <a:latin typeface="-apple-system"/>
              </a:rPr>
              <a:t>EPIC</a:t>
            </a:r>
          </a:p>
          <a:p>
            <a:pPr marL="571500" indent="-571500" algn="l">
              <a:buFont typeface="Wingdings" panose="05000000000000000000" pitchFamily="2" charset="2"/>
              <a:buChar char="Ø"/>
            </a:pPr>
            <a:r>
              <a:rPr lang="en-US" sz="4400" noProof="1" smtClean="0">
                <a:solidFill>
                  <a:schemeClr val="tx1"/>
                </a:solidFill>
                <a:latin typeface="-apple-system"/>
              </a:rPr>
              <a:t>USER STORY</a:t>
            </a:r>
          </a:p>
          <a:p>
            <a:pPr algn="l"/>
            <a:r>
              <a:rPr lang="tr-TR" dirty="0">
                <a:latin typeface="-apple-system"/>
              </a:rPr>
              <a:t> </a:t>
            </a:r>
            <a:endParaRPr lang="tr-TR" dirty="0"/>
          </a:p>
        </p:txBody>
      </p:sp>
    </p:spTree>
    <p:extLst>
      <p:ext uri="{BB962C8B-B14F-4D97-AF65-F5344CB8AC3E}">
        <p14:creationId xmlns:p14="http://schemas.microsoft.com/office/powerpoint/2010/main" val="3741713288"/>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 </a:t>
            </a:r>
            <a:r>
              <a:rPr lang="en-US" sz="6000" dirty="0" smtClean="0">
                <a:solidFill>
                  <a:srgbClr val="C00000"/>
                </a:solidFill>
              </a:rPr>
              <a:t>P</a:t>
            </a:r>
            <a:r>
              <a:rPr lang="en-US" sz="6000" dirty="0" smtClean="0"/>
              <a:t>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pic>
        <p:nvPicPr>
          <p:cNvPr id="14340" name="Picture 4" descr="Scrum - Vikiped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245" y="4059044"/>
            <a:ext cx="21187858" cy="8464047"/>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434788" y="2068548"/>
            <a:ext cx="21893562" cy="3139321"/>
          </a:xfrm>
          <a:prstGeom prst="rect">
            <a:avLst/>
          </a:prstGeom>
        </p:spPr>
        <p:txBody>
          <a:bodyPr wrap="square">
            <a:spAutoFit/>
          </a:bodyPr>
          <a:lstStyle/>
          <a:p>
            <a:r>
              <a:rPr lang="en-US" sz="6600" b="1" dirty="0" smtClean="0">
                <a:solidFill>
                  <a:srgbClr val="C00000"/>
                </a:solidFill>
                <a:latin typeface="-apple-system"/>
              </a:rPr>
              <a:t>SCRUM</a:t>
            </a:r>
          </a:p>
          <a:p>
            <a:pPr algn="l"/>
            <a:r>
              <a:rPr lang="tr-TR" sz="4400" b="1" noProof="1" smtClean="0">
                <a:solidFill>
                  <a:schemeClr val="tx1"/>
                </a:solidFill>
                <a:latin typeface="-apple-system"/>
              </a:rPr>
              <a:t>Scrum</a:t>
            </a:r>
            <a:r>
              <a:rPr lang="en-US" sz="4400" dirty="0" smtClean="0">
                <a:solidFill>
                  <a:schemeClr val="tx1"/>
                </a:solidFill>
                <a:latin typeface="-apple-system"/>
              </a:rPr>
              <a:t> </a:t>
            </a:r>
            <a:r>
              <a:rPr lang="tr-TR" sz="4400" dirty="0" smtClean="0">
                <a:solidFill>
                  <a:schemeClr val="tx1"/>
                </a:solidFill>
                <a:latin typeface="-apple-system"/>
              </a:rPr>
              <a:t>yaklaşımı </a:t>
            </a:r>
            <a:r>
              <a:rPr lang="tr-TR" sz="4400" dirty="0">
                <a:solidFill>
                  <a:schemeClr val="tx1"/>
                </a:solidFill>
                <a:latin typeface="-apple-system"/>
              </a:rPr>
              <a:t>en popüler </a:t>
            </a:r>
            <a:r>
              <a:rPr lang="tr-TR" sz="4400" noProof="1" smtClean="0">
                <a:solidFill>
                  <a:schemeClr val="tx1"/>
                </a:solidFill>
                <a:latin typeface="-apple-system"/>
              </a:rPr>
              <a:t>Agile</a:t>
            </a:r>
            <a:r>
              <a:rPr lang="tr-TR" sz="4400" dirty="0" smtClean="0">
                <a:solidFill>
                  <a:schemeClr val="tx1"/>
                </a:solidFill>
                <a:latin typeface="-apple-system"/>
              </a:rPr>
              <a:t> </a:t>
            </a:r>
            <a:r>
              <a:rPr lang="tr-TR" sz="4400" dirty="0">
                <a:solidFill>
                  <a:schemeClr val="tx1"/>
                </a:solidFill>
                <a:latin typeface="-apple-system"/>
              </a:rPr>
              <a:t>yöntemidir. Büyük ve karışık yazılım süreçlerinin yönetilmesinde tercih edilen </a:t>
            </a:r>
            <a:r>
              <a:rPr lang="tr-TR" sz="4400" b="1" noProof="1" smtClean="0">
                <a:solidFill>
                  <a:schemeClr val="tx1"/>
                </a:solidFill>
                <a:latin typeface="-apple-system"/>
              </a:rPr>
              <a:t>Scrum</a:t>
            </a:r>
            <a:r>
              <a:rPr lang="en-US" sz="4400" dirty="0" smtClean="0">
                <a:solidFill>
                  <a:schemeClr val="tx1"/>
                </a:solidFill>
                <a:latin typeface="-apple-system"/>
              </a:rPr>
              <a:t> </a:t>
            </a:r>
            <a:r>
              <a:rPr lang="tr-TR" sz="4400" dirty="0" smtClean="0">
                <a:solidFill>
                  <a:schemeClr val="tx1"/>
                </a:solidFill>
                <a:latin typeface="-apple-system"/>
              </a:rPr>
              <a:t>bütünü </a:t>
            </a:r>
            <a:r>
              <a:rPr lang="tr-TR" sz="4400" dirty="0">
                <a:solidFill>
                  <a:schemeClr val="tx1"/>
                </a:solidFill>
                <a:latin typeface="-apple-system"/>
              </a:rPr>
              <a:t>parçalamaya ve tekrara dayalı bir yöntemdir.</a:t>
            </a:r>
            <a:r>
              <a:rPr lang="tr-TR" dirty="0">
                <a:latin typeface="-apple-system"/>
              </a:rPr>
              <a:t> </a:t>
            </a:r>
            <a:endParaRPr lang="tr-TR" dirty="0"/>
          </a:p>
        </p:txBody>
      </p:sp>
    </p:spTree>
    <p:extLst>
      <p:ext uri="{BB962C8B-B14F-4D97-AF65-F5344CB8AC3E}">
        <p14:creationId xmlns:p14="http://schemas.microsoft.com/office/powerpoint/2010/main" val="2465854914"/>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2660340" y="1405053"/>
            <a:ext cx="19307562" cy="1507067"/>
          </a:xfrm>
        </p:spPr>
        <p:txBody>
          <a:bodyPr>
            <a:normAutofit/>
          </a:bodyPr>
          <a:lstStyle/>
          <a:p>
            <a:r>
              <a:rPr lang="en-US" dirty="0" smtClean="0"/>
              <a:t>Sdlc nedir</a:t>
            </a:r>
            <a:endParaRPr lang="tr-TR" dirty="0"/>
          </a:p>
        </p:txBody>
      </p:sp>
      <p:sp>
        <p:nvSpPr>
          <p:cNvPr id="3" name="Dikdörtgen 2"/>
          <p:cNvSpPr/>
          <p:nvPr/>
        </p:nvSpPr>
        <p:spPr>
          <a:xfrm>
            <a:off x="6899361" y="2723496"/>
            <a:ext cx="10829520" cy="769441"/>
          </a:xfrm>
          <a:prstGeom prst="rect">
            <a:avLst/>
          </a:prstGeom>
        </p:spPr>
        <p:txBody>
          <a:bodyPr wrap="square">
            <a:spAutoFit/>
          </a:bodyPr>
          <a:lstStyle/>
          <a:p>
            <a:pPr algn="l"/>
            <a:r>
              <a:rPr lang="en-US" sz="4400" b="1" dirty="0" smtClean="0"/>
              <a:t> </a:t>
            </a:r>
            <a:r>
              <a:rPr lang="en-US" sz="4400" b="1" dirty="0" smtClean="0">
                <a:solidFill>
                  <a:schemeClr val="tx1"/>
                </a:solidFill>
              </a:rPr>
              <a:t>Kullanici Talepleri </a:t>
            </a:r>
            <a:r>
              <a:rPr lang="en-US" sz="4400" b="1" dirty="0">
                <a:solidFill>
                  <a:schemeClr val="tx1"/>
                </a:solidFill>
              </a:rPr>
              <a:t>(</a:t>
            </a:r>
            <a:r>
              <a:rPr lang="en-US" sz="4400" b="1" dirty="0" smtClean="0">
                <a:solidFill>
                  <a:srgbClr val="FF0000"/>
                </a:solidFill>
              </a:rPr>
              <a:t>User</a:t>
            </a:r>
            <a:r>
              <a:rPr lang="en-US" sz="4400" b="1" dirty="0">
                <a:solidFill>
                  <a:srgbClr val="FF0000"/>
                </a:solidFill>
              </a:rPr>
              <a:t>	</a:t>
            </a:r>
            <a:r>
              <a:rPr lang="en-US" sz="4400" b="1" dirty="0" smtClean="0">
                <a:solidFill>
                  <a:srgbClr val="FF0000"/>
                </a:solidFill>
              </a:rPr>
              <a:t> Expectation</a:t>
            </a:r>
            <a:r>
              <a:rPr lang="en-US" sz="4400" b="1" dirty="0">
                <a:solidFill>
                  <a:schemeClr val="tx1"/>
                </a:solidFill>
              </a:rPr>
              <a:t>) </a:t>
            </a:r>
            <a:endParaRPr lang="en-US" sz="4400" b="1" dirty="0" smtClean="0"/>
          </a:p>
        </p:txBody>
      </p:sp>
      <p:pic>
        <p:nvPicPr>
          <p:cNvPr id="2" name="Resim 1"/>
          <p:cNvPicPr>
            <a:picLocks noChangeAspect="1"/>
          </p:cNvPicPr>
          <p:nvPr/>
        </p:nvPicPr>
        <p:blipFill>
          <a:blip r:embed="rId2"/>
          <a:stretch>
            <a:fillRect/>
          </a:stretch>
        </p:blipFill>
        <p:spPr>
          <a:xfrm>
            <a:off x="13795180" y="7060580"/>
            <a:ext cx="6467593" cy="4492894"/>
          </a:xfrm>
          <a:prstGeom prst="rect">
            <a:avLst/>
          </a:prstGeom>
        </p:spPr>
      </p:pic>
      <p:pic>
        <p:nvPicPr>
          <p:cNvPr id="9" name="Resim 8"/>
          <p:cNvPicPr>
            <a:picLocks noChangeAspect="1"/>
          </p:cNvPicPr>
          <p:nvPr/>
        </p:nvPicPr>
        <p:blipFill>
          <a:blip r:embed="rId3"/>
          <a:stretch>
            <a:fillRect/>
          </a:stretch>
        </p:blipFill>
        <p:spPr>
          <a:xfrm>
            <a:off x="1677420" y="4419187"/>
            <a:ext cx="7361227" cy="2060733"/>
          </a:xfrm>
          <a:prstGeom prst="rect">
            <a:avLst/>
          </a:prstGeom>
        </p:spPr>
      </p:pic>
      <p:pic>
        <p:nvPicPr>
          <p:cNvPr id="10" name="Resim 9"/>
          <p:cNvPicPr>
            <a:picLocks noChangeAspect="1"/>
          </p:cNvPicPr>
          <p:nvPr/>
        </p:nvPicPr>
        <p:blipFill>
          <a:blip r:embed="rId4"/>
          <a:stretch>
            <a:fillRect/>
          </a:stretch>
        </p:blipFill>
        <p:spPr>
          <a:xfrm>
            <a:off x="6057898" y="6479920"/>
            <a:ext cx="7737697" cy="2086570"/>
          </a:xfrm>
          <a:prstGeom prst="rect">
            <a:avLst/>
          </a:prstGeom>
        </p:spPr>
      </p:pic>
      <p:pic>
        <p:nvPicPr>
          <p:cNvPr id="1026" name="Picture 2" descr="Internet Explorer ve Edge hızla eriyor! - Teknoloji Haberler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378" y="1550393"/>
            <a:ext cx="4840261" cy="27234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oogle Chrome:Hızlı ve Güvenli - Google Play'de Uygulamala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58657" y="8566490"/>
            <a:ext cx="3218489" cy="321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575292"/>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 </a:t>
            </a:r>
            <a:r>
              <a:rPr lang="en-US" sz="6000" dirty="0" smtClean="0">
                <a:solidFill>
                  <a:srgbClr val="C00000"/>
                </a:solidFill>
              </a:rPr>
              <a:t>P</a:t>
            </a:r>
            <a:r>
              <a:rPr lang="en-US" sz="6000" dirty="0" smtClean="0"/>
              <a:t>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13189948" y="2358479"/>
            <a:ext cx="10527292" cy="9571851"/>
          </a:xfrm>
          <a:prstGeom prst="rect">
            <a:avLst/>
          </a:prstGeom>
        </p:spPr>
        <p:txBody>
          <a:bodyPr wrap="square">
            <a:spAutoFit/>
          </a:bodyPr>
          <a:lstStyle/>
          <a:p>
            <a:r>
              <a:rPr lang="en-US" sz="4400" b="1" dirty="0" smtClean="0">
                <a:solidFill>
                  <a:schemeClr val="tx1"/>
                </a:solidFill>
                <a:latin typeface="-apple-system"/>
              </a:rPr>
              <a:t>SCRUM’IN FAYDALARI</a:t>
            </a:r>
          </a:p>
          <a:p>
            <a:pPr marL="571500" indent="-571500" algn="l" fontAlgn="base">
              <a:buFont typeface="Wingdings" panose="05000000000000000000" pitchFamily="2" charset="2"/>
              <a:buChar char="Ø"/>
            </a:pPr>
            <a:r>
              <a:rPr lang="tr-TR" sz="4400" dirty="0"/>
              <a:t>Projenin açık ve net olması hem zaman kazandırır hem de projenin başarılı sonuçlanmasını sağlar.</a:t>
            </a:r>
          </a:p>
          <a:p>
            <a:pPr marL="571500" indent="-571500" algn="l" fontAlgn="base">
              <a:buFont typeface="Wingdings" panose="05000000000000000000" pitchFamily="2" charset="2"/>
              <a:buChar char="Ø"/>
            </a:pPr>
            <a:r>
              <a:rPr lang="tr-TR" sz="4400" dirty="0"/>
              <a:t>Projenin anlaşılabilir ve yönetilebilir parçalara ayrılması olası sorunları hızlı bir şekilde tespit etmekte ve düzeltmekte zaman kazandırır.</a:t>
            </a:r>
          </a:p>
          <a:p>
            <a:pPr marL="571500" indent="-571500" algn="l" fontAlgn="base">
              <a:buFont typeface="Wingdings" panose="05000000000000000000" pitchFamily="2" charset="2"/>
              <a:buChar char="Ø"/>
            </a:pPr>
            <a:r>
              <a:rPr lang="tr-TR" sz="4400" dirty="0"/>
              <a:t>Bütün ekibin, projenin tüm akışından haberdar olması takım içindeki iletişimi artırır.</a:t>
            </a:r>
          </a:p>
          <a:p>
            <a:pPr marL="571500" indent="-571500" algn="l" fontAlgn="base">
              <a:buFont typeface="Wingdings" panose="05000000000000000000" pitchFamily="2" charset="2"/>
              <a:buChar char="Ø"/>
            </a:pPr>
            <a:r>
              <a:rPr lang="tr-TR" sz="4400" dirty="0"/>
              <a:t>Müşteri ile geliştiriciler arasında güven oluşur ve böylelikle projenin başarılı sonuçlanması beklenir.</a:t>
            </a:r>
          </a:p>
        </p:txBody>
      </p:sp>
      <p:pic>
        <p:nvPicPr>
          <p:cNvPr id="15362" name="Picture 2" descr="The 3-5-3 of Scrum | Scrum In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75" y="2168539"/>
            <a:ext cx="12587783" cy="9951730"/>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602165" y="11930330"/>
            <a:ext cx="23781834" cy="707886"/>
          </a:xfrm>
          <a:prstGeom prst="rect">
            <a:avLst/>
          </a:prstGeom>
        </p:spPr>
        <p:txBody>
          <a:bodyPr wrap="square">
            <a:spAutoFit/>
          </a:bodyPr>
          <a:lstStyle/>
          <a:p>
            <a:r>
              <a:rPr lang="tr-TR" sz="4000" noProof="1" smtClean="0">
                <a:latin typeface="-apple-system"/>
              </a:rPr>
              <a:t>Scrum</a:t>
            </a:r>
            <a:r>
              <a:rPr lang="tr-TR" sz="4000" dirty="0" smtClean="0">
                <a:latin typeface="-apple-system"/>
              </a:rPr>
              <a:t> </a:t>
            </a:r>
            <a:r>
              <a:rPr lang="tr-TR" sz="4000" dirty="0">
                <a:latin typeface="-apple-system"/>
              </a:rPr>
              <a:t>yönteminin doğru ve anlaşılır bir şekilde uygulanmasını sağlayan </a:t>
            </a:r>
            <a:r>
              <a:rPr lang="tr-TR" sz="4000" dirty="0" smtClean="0">
                <a:solidFill>
                  <a:schemeClr val="tx1"/>
                </a:solidFill>
                <a:latin typeface="-apple-system"/>
              </a:rPr>
              <a:t>kişi</a:t>
            </a:r>
            <a:r>
              <a:rPr lang="tr-TR" sz="4000" dirty="0">
                <a:solidFill>
                  <a:schemeClr val="tx1"/>
                </a:solidFill>
                <a:latin typeface="-apple-system"/>
              </a:rPr>
              <a:t> </a:t>
            </a:r>
            <a:r>
              <a:rPr lang="tr-TR" sz="4000" b="1" noProof="1" smtClean="0">
                <a:solidFill>
                  <a:srgbClr val="FF0000"/>
                </a:solidFill>
                <a:latin typeface="-apple-system"/>
              </a:rPr>
              <a:t>Scrum Maste</a:t>
            </a:r>
            <a:r>
              <a:rPr lang="en-US" sz="4000" b="1" noProof="1" smtClean="0">
                <a:solidFill>
                  <a:srgbClr val="FF0000"/>
                </a:solidFill>
                <a:latin typeface="-apple-system"/>
              </a:rPr>
              <a:t>r’dir</a:t>
            </a:r>
            <a:endParaRPr lang="en-US" sz="4000" noProof="1">
              <a:solidFill>
                <a:srgbClr val="FF0000"/>
              </a:solidFill>
            </a:endParaRPr>
          </a:p>
        </p:txBody>
      </p:sp>
    </p:spTree>
    <p:extLst>
      <p:ext uri="{BB962C8B-B14F-4D97-AF65-F5344CB8AC3E}">
        <p14:creationId xmlns:p14="http://schemas.microsoft.com/office/powerpoint/2010/main" val="3901903749"/>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 </a:t>
            </a:r>
            <a:r>
              <a:rPr lang="en-US" sz="6000" dirty="0" smtClean="0">
                <a:solidFill>
                  <a:srgbClr val="C00000"/>
                </a:solidFill>
              </a:rPr>
              <a:t>P</a:t>
            </a:r>
            <a:r>
              <a:rPr lang="en-US" sz="6000" dirty="0" smtClean="0"/>
              <a:t>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1434788" y="2068548"/>
            <a:ext cx="21893562" cy="1107996"/>
          </a:xfrm>
          <a:prstGeom prst="rect">
            <a:avLst/>
          </a:prstGeom>
        </p:spPr>
        <p:txBody>
          <a:bodyPr wrap="square">
            <a:spAutoFit/>
          </a:bodyPr>
          <a:lstStyle/>
          <a:p>
            <a:r>
              <a:rPr lang="en-US" sz="6600" b="1" dirty="0" smtClean="0">
                <a:solidFill>
                  <a:srgbClr val="C00000"/>
                </a:solidFill>
                <a:latin typeface="-apple-system"/>
              </a:rPr>
              <a:t>SPRINT</a:t>
            </a:r>
          </a:p>
        </p:txBody>
      </p:sp>
      <p:sp>
        <p:nvSpPr>
          <p:cNvPr id="4" name="Dikdörtgen 3"/>
          <p:cNvSpPr/>
          <p:nvPr/>
        </p:nvSpPr>
        <p:spPr>
          <a:xfrm>
            <a:off x="1077950" y="2903086"/>
            <a:ext cx="22071981" cy="3477875"/>
          </a:xfrm>
          <a:prstGeom prst="rect">
            <a:avLst/>
          </a:prstGeom>
        </p:spPr>
        <p:txBody>
          <a:bodyPr wrap="square">
            <a:spAutoFit/>
          </a:bodyPr>
          <a:lstStyle/>
          <a:p>
            <a:pPr marL="571500" indent="-571500" algn="l">
              <a:buFont typeface="Wingdings" panose="05000000000000000000" pitchFamily="2" charset="2"/>
              <a:buChar char="Ø"/>
            </a:pPr>
            <a:r>
              <a:rPr lang="tr-TR" sz="4400" noProof="1" smtClean="0">
                <a:solidFill>
                  <a:schemeClr val="tx1"/>
                </a:solidFill>
                <a:latin typeface="Montserrat"/>
              </a:rPr>
              <a:t>Scrum</a:t>
            </a:r>
            <a:r>
              <a:rPr lang="tr-TR" sz="4400" dirty="0" smtClean="0">
                <a:solidFill>
                  <a:schemeClr val="tx1"/>
                </a:solidFill>
                <a:latin typeface="Montserrat"/>
              </a:rPr>
              <a:t> </a:t>
            </a:r>
            <a:r>
              <a:rPr lang="tr-TR" sz="4400" dirty="0">
                <a:solidFill>
                  <a:schemeClr val="tx1"/>
                </a:solidFill>
                <a:latin typeface="Montserrat"/>
              </a:rPr>
              <a:t>süreci </a:t>
            </a:r>
            <a:r>
              <a:rPr lang="en-US" sz="4400" dirty="0" smtClean="0">
                <a:solidFill>
                  <a:schemeClr val="tx1"/>
                </a:solidFill>
                <a:latin typeface="Montserrat"/>
              </a:rPr>
              <a:t>2-4 </a:t>
            </a:r>
            <a:r>
              <a:rPr lang="en-US" sz="4400" noProof="1" smtClean="0">
                <a:solidFill>
                  <a:schemeClr val="tx1"/>
                </a:solidFill>
                <a:latin typeface="Montserrat"/>
              </a:rPr>
              <a:t>hafta</a:t>
            </a:r>
            <a:r>
              <a:rPr lang="en-US" sz="4400" dirty="0" smtClean="0">
                <a:solidFill>
                  <a:schemeClr val="tx1"/>
                </a:solidFill>
                <a:latin typeface="Montserrat"/>
              </a:rPr>
              <a:t> </a:t>
            </a:r>
            <a:r>
              <a:rPr lang="tr-TR" sz="4400" dirty="0" smtClean="0">
                <a:solidFill>
                  <a:schemeClr val="tx1"/>
                </a:solidFill>
                <a:latin typeface="Montserrat"/>
              </a:rPr>
              <a:t>uzunlukta</a:t>
            </a:r>
            <a:r>
              <a:rPr lang="tr-TR" sz="4400" dirty="0">
                <a:solidFill>
                  <a:schemeClr val="tx1"/>
                </a:solidFill>
                <a:latin typeface="Montserrat"/>
              </a:rPr>
              <a:t>, ara vermeksizin birbirini takip eden </a:t>
            </a:r>
            <a:r>
              <a:rPr lang="tr-TR" sz="4400" noProof="1" smtClean="0">
                <a:solidFill>
                  <a:schemeClr val="tx1"/>
                </a:solidFill>
                <a:latin typeface="Montserrat"/>
              </a:rPr>
              <a:t>Sprint’lerden</a:t>
            </a:r>
            <a:r>
              <a:rPr lang="tr-TR" sz="4400" dirty="0" smtClean="0">
                <a:solidFill>
                  <a:schemeClr val="tx1"/>
                </a:solidFill>
                <a:latin typeface="Montserrat"/>
              </a:rPr>
              <a:t> </a:t>
            </a:r>
            <a:r>
              <a:rPr lang="tr-TR" sz="4400" dirty="0">
                <a:solidFill>
                  <a:schemeClr val="tx1"/>
                </a:solidFill>
                <a:latin typeface="Montserrat"/>
              </a:rPr>
              <a:t>(koşu) oluşmaktadır</a:t>
            </a:r>
            <a:r>
              <a:rPr lang="tr-TR" sz="4400" dirty="0" smtClean="0">
                <a:solidFill>
                  <a:schemeClr val="tx1"/>
                </a:solidFill>
                <a:latin typeface="Montserrat"/>
              </a:rPr>
              <a:t>.</a:t>
            </a:r>
            <a:endParaRPr lang="en-US" sz="4400" dirty="0" smtClean="0">
              <a:solidFill>
                <a:schemeClr val="tx1"/>
              </a:solidFill>
              <a:latin typeface="Montserrat"/>
            </a:endParaRPr>
          </a:p>
          <a:p>
            <a:pPr algn="l"/>
            <a:r>
              <a:rPr lang="tr-TR" sz="4400" dirty="0" smtClean="0">
                <a:solidFill>
                  <a:schemeClr val="tx1"/>
                </a:solidFill>
                <a:latin typeface="Montserrat"/>
              </a:rPr>
              <a:t> </a:t>
            </a:r>
            <a:endParaRPr lang="en-US" sz="4400" dirty="0" smtClean="0">
              <a:solidFill>
                <a:schemeClr val="tx1"/>
              </a:solidFill>
              <a:latin typeface="Montserrat"/>
            </a:endParaRPr>
          </a:p>
          <a:p>
            <a:pPr marL="571500" indent="-571500" algn="l">
              <a:buFont typeface="Wingdings" panose="05000000000000000000" pitchFamily="2" charset="2"/>
              <a:buChar char="Ø"/>
            </a:pPr>
            <a:r>
              <a:rPr lang="tr-TR" sz="4400" dirty="0" smtClean="0">
                <a:solidFill>
                  <a:schemeClr val="tx1"/>
                </a:solidFill>
                <a:latin typeface="Montserrat"/>
              </a:rPr>
              <a:t>Sprint </a:t>
            </a:r>
            <a:r>
              <a:rPr lang="tr-TR" sz="4400" noProof="1" smtClean="0">
                <a:solidFill>
                  <a:schemeClr val="tx1"/>
                </a:solidFill>
                <a:latin typeface="Montserrat"/>
              </a:rPr>
              <a:t>Scrum</a:t>
            </a:r>
            <a:r>
              <a:rPr lang="tr-TR" sz="4400" dirty="0" smtClean="0">
                <a:solidFill>
                  <a:schemeClr val="tx1"/>
                </a:solidFill>
                <a:latin typeface="Montserrat"/>
              </a:rPr>
              <a:t> </a:t>
            </a:r>
            <a:r>
              <a:rPr lang="tr-TR" sz="4400" dirty="0">
                <a:solidFill>
                  <a:schemeClr val="tx1"/>
                </a:solidFill>
                <a:latin typeface="Montserrat"/>
              </a:rPr>
              <a:t>takımının ritmi, yani kalp atışıdır. </a:t>
            </a:r>
            <a:r>
              <a:rPr lang="tr-TR" sz="4400" noProof="1" smtClean="0">
                <a:solidFill>
                  <a:schemeClr val="tx1"/>
                </a:solidFill>
                <a:latin typeface="Montserrat"/>
              </a:rPr>
              <a:t>Scrum içierisindeki </a:t>
            </a:r>
            <a:r>
              <a:rPr lang="tr-TR" sz="4400" dirty="0" smtClean="0">
                <a:solidFill>
                  <a:schemeClr val="tx1"/>
                </a:solidFill>
                <a:latin typeface="Montserrat"/>
              </a:rPr>
              <a:t>tüm </a:t>
            </a:r>
            <a:r>
              <a:rPr lang="tr-TR" sz="4400" dirty="0">
                <a:solidFill>
                  <a:schemeClr val="tx1"/>
                </a:solidFill>
                <a:latin typeface="Montserrat"/>
              </a:rPr>
              <a:t>aktiviteler Sprint içerisinde gerçekleşir. </a:t>
            </a:r>
          </a:p>
        </p:txBody>
      </p:sp>
      <p:pic>
        <p:nvPicPr>
          <p:cNvPr id="16386" name="Picture 2" descr="How to Use Lucidchart for Remote Sprint Planning | Lucidchart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7473" y="5657686"/>
            <a:ext cx="13120726" cy="6534151"/>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1077950" y="6682637"/>
            <a:ext cx="11009972" cy="5509200"/>
          </a:xfrm>
          <a:prstGeom prst="rect">
            <a:avLst/>
          </a:prstGeom>
        </p:spPr>
        <p:txBody>
          <a:bodyPr wrap="square">
            <a:spAutoFit/>
          </a:bodyPr>
          <a:lstStyle/>
          <a:p>
            <a:pPr marL="571500" indent="-571500" algn="l">
              <a:buFont typeface="Wingdings" panose="05000000000000000000" pitchFamily="2" charset="2"/>
              <a:buChar char="Ø"/>
            </a:pPr>
            <a:r>
              <a:rPr lang="tr-TR" sz="4400" dirty="0" smtClean="0">
                <a:solidFill>
                  <a:schemeClr val="tx1"/>
                </a:solidFill>
                <a:latin typeface="Montserrat"/>
              </a:rPr>
              <a:t>Bu kısa süreler, takımlara esneklik ve çeviklik avantajı sağlamaktadır. </a:t>
            </a:r>
            <a:r>
              <a:rPr lang="tr-TR" sz="4400" noProof="1" smtClean="0">
                <a:solidFill>
                  <a:schemeClr val="tx1"/>
                </a:solidFill>
                <a:latin typeface="Montserrat"/>
              </a:rPr>
              <a:t>Scrum</a:t>
            </a:r>
            <a:r>
              <a:rPr lang="tr-TR" sz="4400" dirty="0" smtClean="0">
                <a:solidFill>
                  <a:schemeClr val="tx1"/>
                </a:solidFill>
                <a:latin typeface="Montserrat"/>
              </a:rPr>
              <a:t> takımları ürün geliştirmeye başlarken Sprint sürelerini belirler, başlangıç ve bitiş gün ve saatlerine karar verirler, sonrasında da alınan bu karar doğrultusunda ara vermeksizin </a:t>
            </a:r>
            <a:r>
              <a:rPr lang="tr-TR" sz="4400" noProof="1" smtClean="0">
                <a:solidFill>
                  <a:schemeClr val="tx1"/>
                </a:solidFill>
                <a:latin typeface="Montserrat"/>
              </a:rPr>
              <a:t>Sprint’ler</a:t>
            </a:r>
            <a:r>
              <a:rPr lang="tr-TR" sz="4400" dirty="0" smtClean="0">
                <a:solidFill>
                  <a:schemeClr val="tx1"/>
                </a:solidFill>
                <a:latin typeface="Montserrat"/>
              </a:rPr>
              <a:t>i koşmaya başlarlar. </a:t>
            </a:r>
            <a:endParaRPr lang="en-US" sz="4400" dirty="0">
              <a:solidFill>
                <a:schemeClr val="tx1"/>
              </a:solidFill>
              <a:latin typeface="Montserrat"/>
            </a:endParaRPr>
          </a:p>
        </p:txBody>
      </p:sp>
    </p:spTree>
    <p:extLst>
      <p:ext uri="{BB962C8B-B14F-4D97-AF65-F5344CB8AC3E}">
        <p14:creationId xmlns:p14="http://schemas.microsoft.com/office/powerpoint/2010/main" val="4144710212"/>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 </a:t>
            </a:r>
            <a:r>
              <a:rPr lang="en-US" sz="6000" dirty="0" smtClean="0">
                <a:solidFill>
                  <a:srgbClr val="C00000"/>
                </a:solidFill>
              </a:rPr>
              <a:t>P</a:t>
            </a:r>
            <a:r>
              <a:rPr lang="en-US" sz="6000" dirty="0" smtClean="0"/>
              <a:t>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1141141" y="2047412"/>
            <a:ext cx="21893562" cy="1107996"/>
          </a:xfrm>
          <a:prstGeom prst="rect">
            <a:avLst/>
          </a:prstGeom>
        </p:spPr>
        <p:txBody>
          <a:bodyPr wrap="square">
            <a:spAutoFit/>
          </a:bodyPr>
          <a:lstStyle/>
          <a:p>
            <a:r>
              <a:rPr lang="en-US" sz="6600" b="1" dirty="0" smtClean="0">
                <a:solidFill>
                  <a:srgbClr val="C00000"/>
                </a:solidFill>
                <a:latin typeface="-apple-system"/>
              </a:rPr>
              <a:t>PRODUCT BACKLOG</a:t>
            </a:r>
          </a:p>
        </p:txBody>
      </p:sp>
      <p:sp>
        <p:nvSpPr>
          <p:cNvPr id="4" name="Dikdörtgen 3"/>
          <p:cNvSpPr/>
          <p:nvPr/>
        </p:nvSpPr>
        <p:spPr>
          <a:xfrm>
            <a:off x="1141141" y="3155408"/>
            <a:ext cx="22071981" cy="7540526"/>
          </a:xfrm>
          <a:prstGeom prst="rect">
            <a:avLst/>
          </a:prstGeom>
        </p:spPr>
        <p:txBody>
          <a:bodyPr wrap="square">
            <a:spAutoFit/>
          </a:bodyPr>
          <a:lstStyle/>
          <a:p>
            <a:pPr marL="571500" indent="-571500" algn="l">
              <a:buFont typeface="Wingdings" panose="05000000000000000000" pitchFamily="2" charset="2"/>
              <a:buChar char="Ø"/>
            </a:pPr>
            <a:r>
              <a:rPr lang="tr-TR" sz="4400" dirty="0"/>
              <a:t>Product </a:t>
            </a:r>
            <a:r>
              <a:rPr lang="tr-TR" sz="4400" noProof="1" smtClean="0"/>
              <a:t>Backlog</a:t>
            </a:r>
            <a:r>
              <a:rPr lang="tr-TR" sz="4400" dirty="0" smtClean="0"/>
              <a:t>, </a:t>
            </a:r>
            <a:r>
              <a:rPr lang="tr-TR" sz="4400" dirty="0"/>
              <a:t>ürünün kapsamını, yapılacak işleri yönetmek için kullanılır. </a:t>
            </a:r>
            <a:r>
              <a:rPr lang="tr-TR" sz="4400" noProof="1" smtClean="0"/>
              <a:t>Backlog</a:t>
            </a:r>
            <a:r>
              <a:rPr lang="tr-TR" sz="4400" dirty="0" smtClean="0"/>
              <a:t> </a:t>
            </a:r>
            <a:r>
              <a:rPr lang="tr-TR" sz="4400" dirty="0"/>
              <a:t>üzerindeki müşteriye teslim edilebilir her bir iş kalemine Product </a:t>
            </a:r>
            <a:r>
              <a:rPr lang="tr-TR" sz="4400" noProof="1" smtClean="0"/>
              <a:t>Backlog</a:t>
            </a:r>
            <a:r>
              <a:rPr lang="tr-TR" sz="4400" dirty="0" smtClean="0"/>
              <a:t> </a:t>
            </a:r>
            <a:r>
              <a:rPr lang="tr-TR" sz="4400" noProof="1" smtClean="0"/>
              <a:t>Item</a:t>
            </a:r>
            <a:r>
              <a:rPr lang="tr-TR" sz="4400" dirty="0" smtClean="0"/>
              <a:t>(PBI</a:t>
            </a:r>
            <a:r>
              <a:rPr lang="tr-TR" sz="4400" dirty="0"/>
              <a:t>) denir.</a:t>
            </a:r>
            <a:r>
              <a:rPr lang="tr-TR" sz="4400" dirty="0" smtClean="0">
                <a:solidFill>
                  <a:schemeClr val="tx1"/>
                </a:solidFill>
                <a:latin typeface="Montserrat"/>
              </a:rPr>
              <a:t> </a:t>
            </a:r>
            <a:endParaRPr lang="en-US" sz="4400" dirty="0" smtClean="0">
              <a:solidFill>
                <a:schemeClr val="tx1"/>
              </a:solidFill>
              <a:latin typeface="Montserrat"/>
            </a:endParaRPr>
          </a:p>
          <a:p>
            <a:pPr algn="l"/>
            <a:endParaRPr lang="en-US" sz="4400" dirty="0" smtClean="0">
              <a:solidFill>
                <a:schemeClr val="tx1"/>
              </a:solidFill>
              <a:latin typeface="Montserrat"/>
            </a:endParaRPr>
          </a:p>
          <a:p>
            <a:pPr marL="571500" indent="-571500" algn="l">
              <a:buFont typeface="Wingdings" panose="05000000000000000000" pitchFamily="2" charset="2"/>
              <a:buChar char="Ø"/>
            </a:pPr>
            <a:r>
              <a:rPr lang="tr-TR" sz="4400" dirty="0"/>
              <a:t>Bir Product </a:t>
            </a:r>
            <a:r>
              <a:rPr lang="tr-TR" sz="4400" noProof="1" smtClean="0"/>
              <a:t>Backlog</a:t>
            </a:r>
            <a:r>
              <a:rPr lang="tr-TR" sz="4400" dirty="0" smtClean="0"/>
              <a:t>; </a:t>
            </a:r>
            <a:endParaRPr lang="en-US" sz="4400" dirty="0" smtClean="0"/>
          </a:p>
          <a:p>
            <a:pPr algn="l"/>
            <a:r>
              <a:rPr lang="en-US" sz="4400" dirty="0"/>
              <a:t>	</a:t>
            </a:r>
            <a:r>
              <a:rPr lang="en-US" sz="4400" dirty="0" smtClean="0"/>
              <a:t>- </a:t>
            </a:r>
            <a:r>
              <a:rPr lang="tr-TR" sz="4400" dirty="0" smtClean="0"/>
              <a:t>kabul </a:t>
            </a:r>
            <a:r>
              <a:rPr lang="tr-TR" sz="4400" dirty="0"/>
              <a:t>kriterleri, </a:t>
            </a:r>
            <a:endParaRPr lang="en-US" sz="4400" dirty="0" smtClean="0"/>
          </a:p>
          <a:p>
            <a:pPr algn="l"/>
            <a:r>
              <a:rPr lang="en-US" sz="4400" dirty="0"/>
              <a:t>	</a:t>
            </a:r>
            <a:r>
              <a:rPr lang="en-US" sz="4400" dirty="0" smtClean="0"/>
              <a:t>- </a:t>
            </a:r>
            <a:r>
              <a:rPr lang="tr-TR" sz="4400" dirty="0" smtClean="0"/>
              <a:t>büyüklüğü </a:t>
            </a:r>
            <a:r>
              <a:rPr lang="tr-TR" sz="4400" dirty="0"/>
              <a:t>belli </a:t>
            </a:r>
            <a:r>
              <a:rPr lang="tr-TR" sz="4400" noProof="1" smtClean="0">
                <a:solidFill>
                  <a:srgbClr val="FF0000"/>
                </a:solidFill>
              </a:rPr>
              <a:t>user story</a:t>
            </a:r>
            <a:r>
              <a:rPr lang="tr-TR" sz="4400" noProof="1" smtClean="0"/>
              <a:t>ler</a:t>
            </a:r>
            <a:r>
              <a:rPr lang="tr-TR" sz="4400" dirty="0" smtClean="0"/>
              <a:t>, </a:t>
            </a:r>
            <a:endParaRPr lang="en-US" sz="4400" dirty="0" smtClean="0"/>
          </a:p>
          <a:p>
            <a:pPr algn="l"/>
            <a:r>
              <a:rPr lang="en-US" sz="4400" dirty="0"/>
              <a:t>	</a:t>
            </a:r>
            <a:r>
              <a:rPr lang="en-US" sz="4400" dirty="0" smtClean="0"/>
              <a:t>- </a:t>
            </a:r>
            <a:r>
              <a:rPr lang="tr-TR" sz="4400" dirty="0" smtClean="0"/>
              <a:t>bir </a:t>
            </a:r>
            <a:r>
              <a:rPr lang="tr-TR" sz="4400" dirty="0"/>
              <a:t>miktar detaylandırılmış ve parçalanmış </a:t>
            </a:r>
            <a:endParaRPr lang="en-US" sz="4400" dirty="0" smtClean="0"/>
          </a:p>
          <a:p>
            <a:pPr algn="l"/>
            <a:r>
              <a:rPr lang="en-US" sz="4400" dirty="0"/>
              <a:t>	</a:t>
            </a:r>
            <a:r>
              <a:rPr lang="en-US" sz="4400" dirty="0" smtClean="0"/>
              <a:t>  </a:t>
            </a:r>
            <a:r>
              <a:rPr lang="tr-TR" sz="4400" dirty="0" smtClean="0"/>
              <a:t>geniş </a:t>
            </a:r>
            <a:r>
              <a:rPr lang="tr-TR" sz="4400" noProof="1" smtClean="0">
                <a:solidFill>
                  <a:srgbClr val="FF0000"/>
                </a:solidFill>
              </a:rPr>
              <a:t>feature</a:t>
            </a:r>
            <a:r>
              <a:rPr lang="tr-TR" sz="4400" noProof="1" smtClean="0"/>
              <a:t>’lar</a:t>
            </a:r>
            <a:r>
              <a:rPr lang="tr-TR" sz="4400" dirty="0" smtClean="0"/>
              <a:t>; </a:t>
            </a:r>
            <a:endParaRPr lang="en-US" sz="4400" dirty="0" smtClean="0"/>
          </a:p>
          <a:p>
            <a:pPr algn="l"/>
            <a:r>
              <a:rPr lang="en-US" sz="4400" dirty="0" smtClean="0"/>
              <a:t>  - </a:t>
            </a:r>
            <a:r>
              <a:rPr lang="tr-TR" sz="4400" dirty="0" smtClean="0"/>
              <a:t>detaylandırılmamış</a:t>
            </a:r>
            <a:r>
              <a:rPr lang="tr-TR" sz="4400" dirty="0"/>
              <a:t>, parçalanmamış </a:t>
            </a:r>
            <a:endParaRPr lang="en-US" sz="4400" dirty="0" smtClean="0"/>
          </a:p>
          <a:p>
            <a:pPr algn="l"/>
            <a:r>
              <a:rPr lang="en-US" sz="4400" dirty="0"/>
              <a:t> </a:t>
            </a:r>
            <a:r>
              <a:rPr lang="en-US" sz="4400" dirty="0" smtClean="0"/>
              <a:t>   </a:t>
            </a:r>
            <a:r>
              <a:rPr lang="tr-TR" sz="4400" dirty="0" smtClean="0"/>
              <a:t>gereksinimler(</a:t>
            </a:r>
            <a:r>
              <a:rPr lang="tr-TR" sz="4400" noProof="1" smtClean="0">
                <a:solidFill>
                  <a:srgbClr val="FF0000"/>
                </a:solidFill>
              </a:rPr>
              <a:t>Epic</a:t>
            </a:r>
            <a:r>
              <a:rPr lang="tr-TR" sz="4400" noProof="1" smtClean="0"/>
              <a:t>ler</a:t>
            </a:r>
            <a:r>
              <a:rPr lang="tr-TR" sz="4400" dirty="0" smtClean="0"/>
              <a:t>)den </a:t>
            </a:r>
            <a:r>
              <a:rPr lang="tr-TR" sz="4400" dirty="0"/>
              <a:t>oluşmaktadır.</a:t>
            </a:r>
            <a:endParaRPr lang="tr-TR" sz="4400" dirty="0">
              <a:solidFill>
                <a:schemeClr val="tx1"/>
              </a:solidFill>
              <a:latin typeface="Montserrat"/>
            </a:endParaRPr>
          </a:p>
        </p:txBody>
      </p:sp>
      <p:pic>
        <p:nvPicPr>
          <p:cNvPr id="17410" name="Picture 2" descr="Product (Ürün) Backlog Yönetimi Nedir, Nasıl Yapılır? | AGILE İSTANB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78755" y="4592998"/>
            <a:ext cx="10549595" cy="7839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593651"/>
      </p:ext>
    </p:extLst>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12599869" y="5195694"/>
            <a:ext cx="11352951" cy="7238743"/>
          </a:xfrm>
          <a:prstGeom prst="rect">
            <a:avLst/>
          </a:prstGeom>
        </p:spPr>
      </p:pic>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 </a:t>
            </a:r>
            <a:r>
              <a:rPr lang="en-US" sz="6000" dirty="0" smtClean="0">
                <a:solidFill>
                  <a:srgbClr val="C00000"/>
                </a:solidFill>
              </a:rPr>
              <a:t>P</a:t>
            </a:r>
            <a:r>
              <a:rPr lang="en-US" sz="6000" dirty="0" smtClean="0"/>
              <a:t>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1141141" y="2047412"/>
            <a:ext cx="21893562" cy="1107996"/>
          </a:xfrm>
          <a:prstGeom prst="rect">
            <a:avLst/>
          </a:prstGeom>
        </p:spPr>
        <p:txBody>
          <a:bodyPr wrap="square">
            <a:spAutoFit/>
          </a:bodyPr>
          <a:lstStyle/>
          <a:p>
            <a:r>
              <a:rPr lang="en-US" sz="6600" b="1" dirty="0" smtClean="0">
                <a:solidFill>
                  <a:srgbClr val="C00000"/>
                </a:solidFill>
                <a:latin typeface="-apple-system"/>
              </a:rPr>
              <a:t>PRODUCT BACKLOG</a:t>
            </a:r>
          </a:p>
        </p:txBody>
      </p:sp>
      <p:sp>
        <p:nvSpPr>
          <p:cNvPr id="4" name="Dikdörtgen 3"/>
          <p:cNvSpPr/>
          <p:nvPr/>
        </p:nvSpPr>
        <p:spPr>
          <a:xfrm>
            <a:off x="1141141" y="3155408"/>
            <a:ext cx="22071981" cy="2123658"/>
          </a:xfrm>
          <a:prstGeom prst="rect">
            <a:avLst/>
          </a:prstGeom>
        </p:spPr>
        <p:txBody>
          <a:bodyPr wrap="square">
            <a:spAutoFit/>
          </a:bodyPr>
          <a:lstStyle/>
          <a:p>
            <a:pPr marL="571500" indent="-571500" algn="l">
              <a:buFont typeface="Wingdings" panose="05000000000000000000" pitchFamily="2" charset="2"/>
              <a:buChar char="Ø"/>
            </a:pPr>
            <a:r>
              <a:rPr lang="tr-TR" sz="4400" dirty="0"/>
              <a:t>Product </a:t>
            </a:r>
            <a:r>
              <a:rPr lang="tr-TR" sz="4400" noProof="1" smtClean="0"/>
              <a:t>Backlog </a:t>
            </a:r>
            <a:r>
              <a:rPr lang="tr-TR" sz="4400" dirty="0" smtClean="0"/>
              <a:t>yaşayan </a:t>
            </a:r>
            <a:r>
              <a:rPr lang="tr-TR" sz="4400" dirty="0"/>
              <a:t>bir dokümandır. Çevresel koşullar, müşteri talepleri, teknolojik gelişmeler ve geliştirme yetkinliğinde meydana gelebilecek değişimlerden en yüksek faydayı sağlayacak şekilde sürekli değişir</a:t>
            </a:r>
            <a:r>
              <a:rPr lang="tr-TR" sz="4400" dirty="0" smtClean="0"/>
              <a:t>.</a:t>
            </a:r>
            <a:endParaRPr lang="en-US" sz="4400" dirty="0" smtClean="0">
              <a:solidFill>
                <a:schemeClr val="tx1"/>
              </a:solidFill>
              <a:latin typeface="Montserrat"/>
            </a:endParaRPr>
          </a:p>
        </p:txBody>
      </p:sp>
      <p:sp>
        <p:nvSpPr>
          <p:cNvPr id="7" name="Dikdörtgen 6"/>
          <p:cNvSpPr/>
          <p:nvPr/>
        </p:nvSpPr>
        <p:spPr>
          <a:xfrm>
            <a:off x="1141141" y="5833064"/>
            <a:ext cx="12017298" cy="6186309"/>
          </a:xfrm>
          <a:prstGeom prst="rect">
            <a:avLst/>
          </a:prstGeom>
        </p:spPr>
        <p:txBody>
          <a:bodyPr wrap="square">
            <a:spAutoFit/>
          </a:bodyPr>
          <a:lstStyle/>
          <a:p>
            <a:pPr marL="571500" indent="-571500" algn="l">
              <a:buFont typeface="Wingdings" panose="05000000000000000000" pitchFamily="2" charset="2"/>
              <a:buChar char="Ø"/>
            </a:pPr>
            <a:r>
              <a:rPr lang="tr-TR" sz="4400" dirty="0"/>
              <a:t>İyi bir Product </a:t>
            </a:r>
            <a:r>
              <a:rPr lang="tr-TR" sz="4400" noProof="1" smtClean="0"/>
              <a:t>Backlog</a:t>
            </a:r>
            <a:r>
              <a:rPr lang="tr-TR" sz="4400" dirty="0" smtClean="0"/>
              <a:t> </a:t>
            </a:r>
            <a:r>
              <a:rPr lang="tr-TR" sz="4400" dirty="0"/>
              <a:t>takımın önündeki 2-3 sprint için net anlaşılmış ve yeterince küçük </a:t>
            </a:r>
            <a:r>
              <a:rPr lang="tr-TR" sz="4400" noProof="1" smtClean="0"/>
              <a:t>PBI’ları</a:t>
            </a:r>
            <a:r>
              <a:rPr lang="tr-TR" sz="4400" dirty="0" smtClean="0"/>
              <a:t> </a:t>
            </a:r>
            <a:r>
              <a:rPr lang="tr-TR" sz="4400" dirty="0"/>
              <a:t>barındırmalıdır</a:t>
            </a:r>
            <a:r>
              <a:rPr lang="tr-TR" sz="4400" dirty="0" smtClean="0"/>
              <a:t>.</a:t>
            </a:r>
            <a:endParaRPr lang="en-US" sz="4400" dirty="0" smtClean="0"/>
          </a:p>
          <a:p>
            <a:pPr algn="l"/>
            <a:endParaRPr lang="en-US" sz="4400" dirty="0" smtClean="0"/>
          </a:p>
          <a:p>
            <a:pPr marL="571500" indent="-571500" algn="l">
              <a:buFont typeface="Wingdings" panose="05000000000000000000" pitchFamily="2" charset="2"/>
              <a:buChar char="Ø"/>
            </a:pPr>
            <a:r>
              <a:rPr lang="tr-TR" sz="4400" dirty="0"/>
              <a:t>Product </a:t>
            </a:r>
            <a:r>
              <a:rPr lang="tr-TR" sz="4400" noProof="1" smtClean="0"/>
              <a:t>Owner(Ürün sahibi), Product Backlog’u yöneten yegane kişidir. Bu işi yaparken paydaşlardan, geliştirme takımından ve Scrum Master’dan </a:t>
            </a:r>
            <a:r>
              <a:rPr lang="tr-TR" sz="4400" dirty="0" smtClean="0"/>
              <a:t>destek </a:t>
            </a:r>
            <a:r>
              <a:rPr lang="tr-TR" sz="4400" dirty="0"/>
              <a:t>ve yardım alabilir.</a:t>
            </a:r>
            <a:endParaRPr lang="tr-TR" sz="4400" dirty="0">
              <a:solidFill>
                <a:schemeClr val="tx1"/>
              </a:solidFill>
              <a:latin typeface="Montserrat"/>
            </a:endParaRPr>
          </a:p>
        </p:txBody>
      </p:sp>
    </p:spTree>
    <p:extLst>
      <p:ext uri="{BB962C8B-B14F-4D97-AF65-F5344CB8AC3E}">
        <p14:creationId xmlns:p14="http://schemas.microsoft.com/office/powerpoint/2010/main" val="668422636"/>
      </p:ext>
    </p:extLst>
  </p:cSld>
  <p:clrMapOvr>
    <a:masterClrMapping/>
  </p:clrMapOvr>
  <p:transition spd="med"/>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solidFill>
                  <a:srgbClr val="C00000"/>
                </a:solidFill>
              </a:rPr>
              <a:t>B</a:t>
            </a:r>
            <a:r>
              <a:rPr lang="en-US" sz="6000" dirty="0" smtClean="0"/>
              <a:t>UTUNU </a:t>
            </a:r>
            <a:r>
              <a:rPr lang="en-US" sz="6000" dirty="0" smtClean="0">
                <a:solidFill>
                  <a:srgbClr val="C00000"/>
                </a:solidFill>
              </a:rPr>
              <a:t>O</a:t>
            </a:r>
            <a:r>
              <a:rPr lang="en-US" sz="6000" dirty="0" smtClean="0"/>
              <a:t>LUSTURAN</a:t>
            </a:r>
            <a:r>
              <a:rPr lang="en-US" sz="6000" dirty="0" smtClean="0">
                <a:solidFill>
                  <a:srgbClr val="C00000"/>
                </a:solidFill>
              </a:rPr>
              <a:t>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1141141" y="2047412"/>
            <a:ext cx="21893562" cy="1107996"/>
          </a:xfrm>
          <a:prstGeom prst="rect">
            <a:avLst/>
          </a:prstGeom>
        </p:spPr>
        <p:txBody>
          <a:bodyPr wrap="square">
            <a:spAutoFit/>
          </a:bodyPr>
          <a:lstStyle/>
          <a:p>
            <a:r>
              <a:rPr lang="en-US" sz="6600" b="1" dirty="0" smtClean="0">
                <a:solidFill>
                  <a:srgbClr val="C00000"/>
                </a:solidFill>
                <a:latin typeface="-apple-system"/>
              </a:rPr>
              <a:t>SPRINT BACKLOG</a:t>
            </a:r>
          </a:p>
        </p:txBody>
      </p:sp>
      <p:sp>
        <p:nvSpPr>
          <p:cNvPr id="4" name="Dikdörtgen 3"/>
          <p:cNvSpPr/>
          <p:nvPr/>
        </p:nvSpPr>
        <p:spPr>
          <a:xfrm>
            <a:off x="1141141" y="3155408"/>
            <a:ext cx="22071981" cy="3477875"/>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Sprint</a:t>
            </a:r>
            <a:r>
              <a:rPr lang="tr-TR" sz="4400" dirty="0" smtClean="0"/>
              <a:t> </a:t>
            </a:r>
            <a:r>
              <a:rPr lang="tr-TR" sz="4400" noProof="1" smtClean="0"/>
              <a:t>Backlog</a:t>
            </a:r>
            <a:r>
              <a:rPr lang="en-US" sz="4400" dirty="0" smtClean="0"/>
              <a:t>,</a:t>
            </a:r>
            <a:r>
              <a:rPr lang="tr-TR" sz="4400" dirty="0" smtClean="0"/>
              <a:t> </a:t>
            </a:r>
            <a:r>
              <a:rPr lang="tr-TR" sz="4400" dirty="0"/>
              <a:t>takımın Sprint boyunca yapacağı işlerin </a:t>
            </a:r>
            <a:r>
              <a:rPr lang="tr-TR" sz="4400" noProof="1" smtClean="0"/>
              <a:t>adımlandırılmış, detaylandırılmış, saatlendirilmiş içeriğini teşkil etmektedir</a:t>
            </a:r>
            <a:endParaRPr lang="en-US" sz="4400" noProof="1" smtClean="0"/>
          </a:p>
          <a:p>
            <a:pPr marL="571500" indent="-571500" algn="l">
              <a:buFont typeface="Wingdings" panose="05000000000000000000" pitchFamily="2" charset="2"/>
              <a:buChar char="Ø"/>
            </a:pPr>
            <a:r>
              <a:rPr lang="tr-TR" sz="4400" dirty="0"/>
              <a:t> Sprint </a:t>
            </a:r>
            <a:r>
              <a:rPr lang="tr-TR" sz="4400" noProof="1" smtClean="0"/>
              <a:t>Backlog Development Team’in </a:t>
            </a:r>
            <a:r>
              <a:rPr lang="tr-TR" sz="4400" dirty="0" smtClean="0"/>
              <a:t>oluşturduğu</a:t>
            </a:r>
            <a:r>
              <a:rPr lang="tr-TR" sz="4400" dirty="0"/>
              <a:t>, Development </a:t>
            </a:r>
            <a:r>
              <a:rPr lang="tr-TR" sz="4400" noProof="1" smtClean="0"/>
              <a:t>Team’in Sprint’te </a:t>
            </a:r>
            <a:r>
              <a:rPr lang="tr-TR" sz="4400" dirty="0" smtClean="0"/>
              <a:t>almış </a:t>
            </a:r>
            <a:r>
              <a:rPr lang="tr-TR" sz="4400" dirty="0"/>
              <a:t>olduğu işleri ve bu işleri nasıl tamamlayacaklarına ilişkin stratejilerini içeren bir çıktıdır.</a:t>
            </a:r>
            <a:endParaRPr lang="tr-TR" sz="4400" noProof="1" smtClean="0">
              <a:solidFill>
                <a:schemeClr val="tx1"/>
              </a:solidFill>
              <a:latin typeface="Montserrat"/>
            </a:endParaRPr>
          </a:p>
        </p:txBody>
      </p:sp>
      <p:sp>
        <p:nvSpPr>
          <p:cNvPr id="7" name="Dikdörtgen 6"/>
          <p:cNvSpPr/>
          <p:nvPr/>
        </p:nvSpPr>
        <p:spPr>
          <a:xfrm>
            <a:off x="14009648" y="6318233"/>
            <a:ext cx="9318702" cy="6186309"/>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Sprint </a:t>
            </a:r>
            <a:r>
              <a:rPr lang="en-US" sz="4400" noProof="1" smtClean="0"/>
              <a:t>Backlog’a alinacak </a:t>
            </a:r>
            <a:r>
              <a:rPr lang="en-US" sz="4400" dirty="0" smtClean="0"/>
              <a:t>user </a:t>
            </a:r>
            <a:r>
              <a:rPr lang="en-US" sz="4400" noProof="1" smtClean="0"/>
              <a:t>story’ler</a:t>
            </a:r>
            <a:r>
              <a:rPr lang="tr-TR" sz="4400" dirty="0" smtClean="0"/>
              <a:t> belirle</a:t>
            </a:r>
            <a:r>
              <a:rPr lang="en-US" sz="4400" noProof="1" smtClean="0"/>
              <a:t>nir</a:t>
            </a:r>
            <a:r>
              <a:rPr lang="tr-TR" sz="4400" noProof="1" smtClean="0"/>
              <a:t>ken</a:t>
            </a:r>
            <a:r>
              <a:rPr lang="tr-TR" sz="4400" dirty="0" smtClean="0"/>
              <a:t> </a:t>
            </a:r>
            <a:r>
              <a:rPr lang="tr-TR" sz="4400" dirty="0"/>
              <a:t>de </a:t>
            </a:r>
            <a:r>
              <a:rPr lang="tr-TR" sz="4400" noProof="1" smtClean="0"/>
              <a:t>product backlog</a:t>
            </a:r>
            <a:r>
              <a:rPr lang="en-US" sz="4400" noProof="1" smtClean="0"/>
              <a:t>’</a:t>
            </a:r>
            <a:r>
              <a:rPr lang="tr-TR" sz="4400" noProof="1" smtClean="0"/>
              <a:t>daki</a:t>
            </a:r>
            <a:r>
              <a:rPr lang="tr-TR" sz="4400" dirty="0" smtClean="0"/>
              <a:t> </a:t>
            </a:r>
            <a:r>
              <a:rPr lang="tr-TR" sz="4400" dirty="0"/>
              <a:t>öncelik sırasını </a:t>
            </a:r>
            <a:r>
              <a:rPr lang="tr-TR" sz="4400" noProof="1" smtClean="0"/>
              <a:t>gözeti</a:t>
            </a:r>
            <a:r>
              <a:rPr lang="en-US" sz="4400" dirty="0" smtClean="0"/>
              <a:t>li</a:t>
            </a:r>
            <a:r>
              <a:rPr lang="tr-TR" sz="4400" dirty="0" smtClean="0"/>
              <a:t>r</a:t>
            </a:r>
            <a:r>
              <a:rPr lang="tr-TR" sz="4400" dirty="0"/>
              <a:t>. düşük öncelikli olanları ilk </a:t>
            </a:r>
            <a:r>
              <a:rPr lang="tr-TR" sz="4400" noProof="1" smtClean="0"/>
              <a:t>sprint'lere</a:t>
            </a:r>
            <a:r>
              <a:rPr lang="tr-TR" sz="4400" dirty="0" smtClean="0"/>
              <a:t> </a:t>
            </a:r>
            <a:r>
              <a:rPr lang="tr-TR" sz="4400" dirty="0"/>
              <a:t>koymazlar</a:t>
            </a:r>
            <a:r>
              <a:rPr lang="tr-TR" sz="4400" dirty="0" smtClean="0"/>
              <a:t>.</a:t>
            </a:r>
            <a:endParaRPr lang="en-US" sz="4400" dirty="0" smtClean="0"/>
          </a:p>
          <a:p>
            <a:pPr algn="l"/>
            <a:endParaRPr lang="en-US" sz="4400" dirty="0" smtClean="0"/>
          </a:p>
          <a:p>
            <a:pPr marL="571500" indent="-571500" algn="l">
              <a:buFont typeface="Wingdings" panose="05000000000000000000" pitchFamily="2" charset="2"/>
              <a:buChar char="Ø"/>
            </a:pPr>
            <a:r>
              <a:rPr lang="en-US" sz="4400" noProof="1" smtClean="0"/>
              <a:t>Sprint Backlog’a alinacak user story miktari takimin verdigi </a:t>
            </a:r>
            <a:r>
              <a:rPr lang="en-US" sz="4400" noProof="1" smtClean="0">
                <a:solidFill>
                  <a:srgbClr val="FF0000"/>
                </a:solidFill>
              </a:rPr>
              <a:t>point</a:t>
            </a:r>
            <a:r>
              <a:rPr lang="en-US" sz="4400" noProof="1" smtClean="0"/>
              <a:t>’lere gore degisir</a:t>
            </a:r>
          </a:p>
        </p:txBody>
      </p:sp>
      <p:pic>
        <p:nvPicPr>
          <p:cNvPr id="20482" name="Picture 2" descr="How Sprint Backlog Differs From Product Backlog - PMWorld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604" y="6543179"/>
            <a:ext cx="12502320" cy="569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9781162"/>
      </p:ext>
    </p:extLst>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914399" y="1449660"/>
            <a:ext cx="22726185" cy="11079956"/>
          </a:xfrm>
          <a:prstGeom prst="rect">
            <a:avLst/>
          </a:prstGeom>
        </p:spPr>
        <p:txBody>
          <a:bodyPr wrap="square">
            <a:spAutoFit/>
          </a:bodyPr>
          <a:lstStyle/>
          <a:p>
            <a:r>
              <a:rPr lang="en-US" sz="8800" b="1" dirty="0">
                <a:solidFill>
                  <a:srgbClr val="FF0000"/>
                </a:solidFill>
              </a:rPr>
              <a:t>SDLC</a:t>
            </a:r>
            <a:r>
              <a:rPr lang="en-US" sz="900" dirty="0"/>
              <a:t/>
            </a:r>
            <a:br>
              <a:rPr lang="en-US" sz="900" dirty="0"/>
            </a:br>
            <a:r>
              <a:rPr lang="en-US" sz="6600" dirty="0"/>
              <a:t>Software Development</a:t>
            </a:r>
            <a:br>
              <a:rPr lang="en-US" sz="6600" dirty="0"/>
            </a:br>
            <a:r>
              <a:rPr lang="en-US" sz="6600" dirty="0"/>
              <a:t>Life </a:t>
            </a:r>
            <a:r>
              <a:rPr lang="en-US" sz="6600" dirty="0" smtClean="0"/>
              <a:t>Cycle</a:t>
            </a:r>
          </a:p>
          <a:p>
            <a:endParaRPr lang="en-US" sz="6600" dirty="0"/>
          </a:p>
          <a:p>
            <a:endParaRPr lang="en-US" sz="2400" dirty="0"/>
          </a:p>
          <a:p>
            <a:pPr>
              <a:spcBef>
                <a:spcPts val="1200"/>
              </a:spcBef>
            </a:pPr>
            <a:r>
              <a:rPr lang="en-US" sz="6600" dirty="0"/>
              <a:t>Gun 4</a:t>
            </a:r>
          </a:p>
          <a:p>
            <a:pPr>
              <a:spcBef>
                <a:spcPts val="1200"/>
              </a:spcBef>
            </a:pPr>
            <a:r>
              <a:rPr lang="en-US" sz="6600" dirty="0" smtClean="0"/>
              <a:t>3 </a:t>
            </a:r>
            <a:r>
              <a:rPr lang="en-US" sz="6600" noProof="1" smtClean="0"/>
              <a:t>Ekim</a:t>
            </a:r>
            <a:r>
              <a:rPr lang="en-US" sz="6600" dirty="0" smtClean="0"/>
              <a:t> 2020</a:t>
            </a:r>
          </a:p>
          <a:p>
            <a:pPr>
              <a:spcBef>
                <a:spcPts val="1200"/>
              </a:spcBef>
            </a:pPr>
            <a:endParaRPr lang="en-US" sz="6600" dirty="0"/>
          </a:p>
          <a:p>
            <a:pPr>
              <a:spcBef>
                <a:spcPts val="1200"/>
              </a:spcBef>
            </a:pPr>
            <a:endParaRPr lang="en-US" sz="6600" dirty="0"/>
          </a:p>
          <a:p>
            <a:endParaRPr lang="en-US" sz="2400" dirty="0"/>
          </a:p>
          <a:p>
            <a:pPr>
              <a:spcBef>
                <a:spcPts val="1200"/>
              </a:spcBef>
            </a:pPr>
            <a:r>
              <a:rPr lang="en-US" sz="6600" noProof="1" smtClean="0"/>
              <a:t>SCRUM TOPLANTILAR</a:t>
            </a:r>
            <a:endParaRPr lang="en-US" sz="6600" noProof="1"/>
          </a:p>
        </p:txBody>
      </p:sp>
    </p:spTree>
    <p:extLst>
      <p:ext uri="{BB962C8B-B14F-4D97-AF65-F5344CB8AC3E}">
        <p14:creationId xmlns:p14="http://schemas.microsoft.com/office/powerpoint/2010/main" val="147958663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sp>
        <p:nvSpPr>
          <p:cNvPr id="2" name="Dikdörtgen 1"/>
          <p:cNvSpPr/>
          <p:nvPr/>
        </p:nvSpPr>
        <p:spPr>
          <a:xfrm>
            <a:off x="1189463" y="2561877"/>
            <a:ext cx="22361912" cy="9910405"/>
          </a:xfrm>
          <a:prstGeom prst="rect">
            <a:avLst/>
          </a:prstGeom>
        </p:spPr>
        <p:txBody>
          <a:bodyPr wrap="square">
            <a:spAutoFit/>
          </a:bodyPr>
          <a:lstStyle/>
          <a:p>
            <a:pPr algn="l"/>
            <a:r>
              <a:rPr lang="tr-TR" sz="4400" b="1" noProof="1"/>
              <a:t>Agile</a:t>
            </a:r>
            <a:r>
              <a:rPr lang="tr-TR" sz="4400" b="1" dirty="0"/>
              <a:t> =&gt; </a:t>
            </a:r>
            <a:r>
              <a:rPr lang="tr-TR" sz="4400" dirty="0"/>
              <a:t>projeleri yönetmek ve tamamlamak için yaygın olarak kullanılan bir geliştirme yöntemidir</a:t>
            </a:r>
            <a:r>
              <a:rPr lang="tr-TR" sz="4400" dirty="0" smtClean="0"/>
              <a:t>.</a:t>
            </a:r>
            <a:endParaRPr lang="en-US" sz="4400" dirty="0" smtClean="0"/>
          </a:p>
          <a:p>
            <a:pPr algn="l"/>
            <a:r>
              <a:rPr lang="tr-TR" sz="4400" dirty="0"/>
              <a:t>“rugby” yaklaşımı </a:t>
            </a:r>
            <a:r>
              <a:rPr lang="en-US" sz="4400" noProof="1"/>
              <a:t>olarak adlandirilan temel felsefe </a:t>
            </a:r>
            <a:r>
              <a:rPr lang="tr-TR" sz="4400" dirty="0"/>
              <a:t>, “takım</a:t>
            </a:r>
            <a:r>
              <a:rPr lang="en-US" sz="4400" dirty="0"/>
              <a:t>,</a:t>
            </a:r>
            <a:r>
              <a:rPr lang="tr-TR" sz="4400" dirty="0"/>
              <a:t> mesafenin tümünü hep beraber bir birim halinde topu ileri geri atarak kat eder.” </a:t>
            </a:r>
            <a:endParaRPr lang="en-US" sz="4400" dirty="0" smtClean="0"/>
          </a:p>
          <a:p>
            <a:pPr algn="l"/>
            <a:endParaRPr lang="en-US" sz="4400" dirty="0">
              <a:solidFill>
                <a:srgbClr val="444B49"/>
              </a:solidFill>
              <a:latin typeface="BlinkMacSystemFont"/>
            </a:endParaRPr>
          </a:p>
          <a:p>
            <a:pPr algn="l"/>
            <a:r>
              <a:rPr lang="en-US" sz="4400" b="1" dirty="0" smtClean="0">
                <a:solidFill>
                  <a:srgbClr val="444B49"/>
                </a:solidFill>
                <a:latin typeface="BlinkMacSystemFont"/>
              </a:rPr>
              <a:t>Scrum=&gt; </a:t>
            </a:r>
            <a:r>
              <a:rPr lang="en-US" sz="4400" noProof="1" smtClean="0">
                <a:solidFill>
                  <a:srgbClr val="444B49"/>
                </a:solidFill>
                <a:latin typeface="BlinkMacSystemFont"/>
              </a:rPr>
              <a:t>Surecin butunu Scrum olarak adlandirilir ve 2-4 haftalik Sprintler halinde surec devam eder</a:t>
            </a:r>
          </a:p>
          <a:p>
            <a:pPr algn="l"/>
            <a:r>
              <a:rPr lang="tr-TR" sz="4400" noProof="1"/>
              <a:t>Scrum</a:t>
            </a:r>
            <a:r>
              <a:rPr lang="tr-TR" sz="4400" dirty="0"/>
              <a:t> takım modeli esneklik, yaratıcılık ve verimliliği optimize etmek için tasarlanmıştır</a:t>
            </a:r>
            <a:r>
              <a:rPr lang="tr-TR" sz="4400" dirty="0" smtClean="0"/>
              <a:t>.</a:t>
            </a:r>
            <a:endParaRPr lang="en-US" sz="4400" noProof="1" smtClean="0">
              <a:solidFill>
                <a:srgbClr val="444B49"/>
              </a:solidFill>
              <a:latin typeface="BlinkMacSystemFont"/>
            </a:endParaRPr>
          </a:p>
          <a:p>
            <a:pPr algn="l"/>
            <a:endParaRPr lang="en-US" sz="4400" noProof="1">
              <a:solidFill>
                <a:srgbClr val="444B49"/>
              </a:solidFill>
              <a:latin typeface="BlinkMacSystemFont"/>
            </a:endParaRPr>
          </a:p>
          <a:p>
            <a:pPr algn="l"/>
            <a:r>
              <a:rPr lang="en-US" sz="4400" b="1" noProof="1" smtClean="0"/>
              <a:t>Product Backlog=&gt; </a:t>
            </a:r>
            <a:r>
              <a:rPr lang="en-US" sz="4400" noProof="1" smtClean="0"/>
              <a:t>Yapilacak </a:t>
            </a:r>
            <a:r>
              <a:rPr lang="en-US" sz="4400" noProof="1"/>
              <a:t>tum isler, Product Backlog da biriktirilir, Product Owner (PO) nun belirledigi oncelige gore Sprint Backloguna alinir ve bir sprintte bitirilerek urunun demosuna eklenir </a:t>
            </a:r>
            <a:endParaRPr lang="en-US" sz="4400" dirty="0"/>
          </a:p>
          <a:p>
            <a:pPr algn="l"/>
            <a:endParaRPr lang="en-US" sz="4400" noProof="1" smtClean="0">
              <a:solidFill>
                <a:srgbClr val="444B49"/>
              </a:solidFill>
              <a:latin typeface="BlinkMacSystemFont"/>
            </a:endParaRPr>
          </a:p>
          <a:p>
            <a:pPr algn="l"/>
            <a:endParaRPr lang="en-US" sz="4400" noProof="1" smtClean="0">
              <a:solidFill>
                <a:srgbClr val="444B49"/>
              </a:solidFill>
              <a:latin typeface="BlinkMacSystemFont"/>
            </a:endParaRPr>
          </a:p>
          <a:p>
            <a:endParaRPr lang="tr-TR" dirty="0"/>
          </a:p>
        </p:txBody>
      </p:sp>
    </p:spTree>
    <p:extLst>
      <p:ext uri="{BB962C8B-B14F-4D97-AF65-F5344CB8AC3E}">
        <p14:creationId xmlns:p14="http://schemas.microsoft.com/office/powerpoint/2010/main" val="2499528395"/>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938992"/>
          </a:xfrm>
          <a:prstGeom prst="rect">
            <a:avLst/>
          </a:prstGeom>
        </p:spPr>
        <p:txBody>
          <a:bodyPr wrap="square">
            <a:spAutoFit/>
          </a:bodyPr>
          <a:lstStyle/>
          <a:p>
            <a:r>
              <a:rPr lang="en-US" sz="6000" b="1" dirty="0" smtClean="0">
                <a:solidFill>
                  <a:srgbClr val="FF0000"/>
                </a:solidFill>
              </a:rPr>
              <a:t>KISA TEKRAR</a:t>
            </a:r>
          </a:p>
          <a:p>
            <a:endParaRPr lang="en-US" sz="6000" dirty="0" smtClean="0"/>
          </a:p>
        </p:txBody>
      </p:sp>
      <p:sp>
        <p:nvSpPr>
          <p:cNvPr id="2" name="Dikdörtgen 1"/>
          <p:cNvSpPr/>
          <p:nvPr/>
        </p:nvSpPr>
        <p:spPr>
          <a:xfrm>
            <a:off x="1457092" y="2196131"/>
            <a:ext cx="22609916" cy="10248960"/>
          </a:xfrm>
          <a:prstGeom prst="rect">
            <a:avLst/>
          </a:prstGeom>
        </p:spPr>
        <p:txBody>
          <a:bodyPr wrap="square">
            <a:spAutoFit/>
          </a:bodyPr>
          <a:lstStyle/>
          <a:p>
            <a:pPr algn="l"/>
            <a:r>
              <a:rPr lang="tr-TR" sz="4400" noProof="1"/>
              <a:t>Scrum</a:t>
            </a:r>
            <a:r>
              <a:rPr lang="tr-TR" sz="4400" dirty="0"/>
              <a:t> Takımı: Takım kendi kendini örgütler. </a:t>
            </a:r>
            <a:r>
              <a:rPr lang="en-US" sz="4400" dirty="0"/>
              <a:t>(</a:t>
            </a:r>
            <a:r>
              <a:rPr lang="en-US" sz="4400" dirty="0">
                <a:solidFill>
                  <a:srgbClr val="FF0000"/>
                </a:solidFill>
              </a:rPr>
              <a:t>Self Organized</a:t>
            </a:r>
            <a:r>
              <a:rPr lang="en-US" sz="4400" dirty="0"/>
              <a:t>) </a:t>
            </a:r>
          </a:p>
          <a:p>
            <a:pPr algn="l"/>
            <a:r>
              <a:rPr lang="en-US" sz="4400" dirty="0" smtClean="0"/>
              <a:t>1- </a:t>
            </a:r>
            <a:r>
              <a:rPr lang="en-US" sz="4400" dirty="0"/>
              <a:t>Product Owner (PO) </a:t>
            </a:r>
            <a:r>
              <a:rPr lang="tr-TR" sz="4400" dirty="0"/>
              <a:t>Ürün </a:t>
            </a:r>
            <a:r>
              <a:rPr lang="tr-TR" sz="4400" dirty="0" smtClean="0"/>
              <a:t>Sahibi</a:t>
            </a:r>
            <a:endParaRPr lang="en-US" sz="4400" dirty="0" smtClean="0"/>
          </a:p>
          <a:p>
            <a:pPr algn="l"/>
            <a:r>
              <a:rPr lang="en-US" sz="4400" dirty="0"/>
              <a:t> </a:t>
            </a:r>
            <a:r>
              <a:rPr lang="en-US" sz="4400" dirty="0" smtClean="0"/>
              <a:t>   	- </a:t>
            </a:r>
            <a:r>
              <a:rPr lang="tr-TR" altLang="tr-TR" sz="4400" dirty="0">
                <a:solidFill>
                  <a:srgbClr val="141412"/>
                </a:solidFill>
                <a:latin typeface="Source Sans Pro"/>
              </a:rPr>
              <a:t>İş Listesini </a:t>
            </a:r>
            <a:r>
              <a:rPr lang="en-US" altLang="tr-TR" sz="4400" dirty="0">
                <a:solidFill>
                  <a:srgbClr val="141412"/>
                </a:solidFill>
                <a:latin typeface="Source Sans Pro"/>
              </a:rPr>
              <a:t>(Product Backlog)</a:t>
            </a:r>
            <a:r>
              <a:rPr lang="tr-TR" altLang="tr-TR" sz="4400" dirty="0">
                <a:solidFill>
                  <a:srgbClr val="141412"/>
                </a:solidFill>
                <a:latin typeface="Source Sans Pro"/>
              </a:rPr>
              <a:t>yönetir. </a:t>
            </a:r>
            <a:endParaRPr lang="en-US" altLang="tr-TR" sz="4400" dirty="0" smtClean="0">
              <a:solidFill>
                <a:srgbClr val="141412"/>
              </a:solidFill>
              <a:latin typeface="Source Sans Pro"/>
            </a:endParaRPr>
          </a:p>
          <a:p>
            <a:pPr algn="l"/>
            <a:r>
              <a:rPr lang="en-US" altLang="tr-TR" sz="4400" dirty="0" smtClean="0">
                <a:solidFill>
                  <a:srgbClr val="141412"/>
                </a:solidFill>
                <a:latin typeface="Source Sans Pro"/>
              </a:rPr>
              <a:t>		- </a:t>
            </a:r>
            <a:r>
              <a:rPr lang="tr-TR" altLang="tr-TR" sz="4400" dirty="0" smtClean="0">
                <a:solidFill>
                  <a:srgbClr val="141412"/>
                </a:solidFill>
                <a:latin typeface="Source Sans Pro"/>
              </a:rPr>
              <a:t>Geliştirme </a:t>
            </a:r>
            <a:r>
              <a:rPr lang="tr-TR" altLang="tr-TR" sz="4400" dirty="0">
                <a:solidFill>
                  <a:srgbClr val="141412"/>
                </a:solidFill>
                <a:latin typeface="Source Sans Pro"/>
              </a:rPr>
              <a:t>Takımı ve </a:t>
            </a:r>
            <a:r>
              <a:rPr lang="en-US" altLang="tr-TR" sz="4400" dirty="0">
                <a:solidFill>
                  <a:srgbClr val="141412"/>
                </a:solidFill>
                <a:latin typeface="Source Sans Pro"/>
              </a:rPr>
              <a:t>Stakeholders</a:t>
            </a:r>
            <a:r>
              <a:rPr lang="tr-TR" altLang="tr-TR" sz="4400" dirty="0">
                <a:solidFill>
                  <a:srgbClr val="141412"/>
                </a:solidFill>
                <a:latin typeface="Source Sans Pro"/>
              </a:rPr>
              <a:t> arasındaki iletişimi gerçekleştirir</a:t>
            </a:r>
            <a:r>
              <a:rPr lang="tr-TR" altLang="tr-TR" sz="4400" dirty="0" smtClean="0">
                <a:solidFill>
                  <a:srgbClr val="141412"/>
                </a:solidFill>
                <a:latin typeface="Source Sans Pro"/>
              </a:rPr>
              <a:t>.</a:t>
            </a:r>
            <a:endParaRPr lang="en-US" altLang="tr-TR" sz="4400" dirty="0" smtClean="0">
              <a:solidFill>
                <a:srgbClr val="141412"/>
              </a:solidFill>
              <a:latin typeface="Source Sans Pro"/>
            </a:endParaRPr>
          </a:p>
          <a:p>
            <a:pPr algn="l"/>
            <a:r>
              <a:rPr lang="en-US" altLang="tr-TR" sz="4400" dirty="0">
                <a:solidFill>
                  <a:srgbClr val="141412"/>
                </a:solidFill>
                <a:latin typeface="Source Sans Pro"/>
              </a:rPr>
              <a:t>	</a:t>
            </a:r>
            <a:r>
              <a:rPr lang="en-US" altLang="tr-TR" sz="4400" dirty="0" smtClean="0">
                <a:solidFill>
                  <a:srgbClr val="141412"/>
                </a:solidFill>
                <a:latin typeface="Source Sans Pro"/>
              </a:rPr>
              <a:t>	- </a:t>
            </a:r>
            <a:r>
              <a:rPr lang="en-US" altLang="tr-TR" sz="4400" dirty="0">
                <a:solidFill>
                  <a:srgbClr val="141412"/>
                </a:solidFill>
                <a:latin typeface="Source Sans Pro"/>
              </a:rPr>
              <a:t>Development </a:t>
            </a:r>
            <a:r>
              <a:rPr lang="en-US" altLang="tr-TR" sz="4400" noProof="1">
                <a:solidFill>
                  <a:srgbClr val="141412"/>
                </a:solidFill>
                <a:latin typeface="Source Sans Pro"/>
              </a:rPr>
              <a:t>Team’in  ve Scrum’in </a:t>
            </a:r>
            <a:r>
              <a:rPr lang="tr-TR" altLang="tr-TR" sz="4400" dirty="0">
                <a:solidFill>
                  <a:srgbClr val="141412"/>
                </a:solidFill>
                <a:latin typeface="Source Sans Pro"/>
              </a:rPr>
              <a:t>yöneticisi değildir. </a:t>
            </a:r>
            <a:endParaRPr lang="en-US" sz="4400" dirty="0"/>
          </a:p>
          <a:p>
            <a:pPr algn="l"/>
            <a:r>
              <a:rPr lang="en-US" sz="4400" dirty="0"/>
              <a:t>2- Development Team</a:t>
            </a:r>
            <a:r>
              <a:rPr lang="tr-TR" sz="4400" dirty="0"/>
              <a:t> Geliştirme Ekibi </a:t>
            </a:r>
            <a:endParaRPr lang="en-US" sz="4400" dirty="0"/>
          </a:p>
          <a:p>
            <a:pPr algn="l"/>
            <a:r>
              <a:rPr lang="en-US" sz="4400" dirty="0"/>
              <a:t>			- Developers</a:t>
            </a:r>
          </a:p>
          <a:p>
            <a:pPr algn="l"/>
            <a:r>
              <a:rPr lang="en-US" sz="4400" dirty="0"/>
              <a:t>			- </a:t>
            </a:r>
            <a:r>
              <a:rPr lang="en-US" sz="4400" dirty="0" smtClean="0"/>
              <a:t>Testers (Manuel Testers </a:t>
            </a:r>
            <a:r>
              <a:rPr lang="en-US" sz="4400" noProof="1" smtClean="0"/>
              <a:t>ve</a:t>
            </a:r>
            <a:r>
              <a:rPr lang="en-US" sz="4400" dirty="0" smtClean="0"/>
              <a:t> Automation Testers)</a:t>
            </a:r>
            <a:endParaRPr lang="en-US" sz="4400" dirty="0"/>
          </a:p>
          <a:p>
            <a:pPr algn="l"/>
            <a:r>
              <a:rPr lang="en-US" sz="4400" dirty="0"/>
              <a:t>3- </a:t>
            </a:r>
            <a:r>
              <a:rPr lang="tr-TR" sz="4400" noProof="1"/>
              <a:t>Scrum Master’dan </a:t>
            </a:r>
            <a:r>
              <a:rPr lang="tr-TR" sz="4400" dirty="0"/>
              <a:t>oluşur. </a:t>
            </a:r>
            <a:endParaRPr lang="en-US" sz="4400" dirty="0" smtClean="0"/>
          </a:p>
          <a:p>
            <a:pPr algn="l"/>
            <a:r>
              <a:rPr lang="en-US" sz="4400" dirty="0"/>
              <a:t>	</a:t>
            </a:r>
            <a:r>
              <a:rPr lang="en-US" sz="4400" dirty="0" smtClean="0"/>
              <a:t>	- </a:t>
            </a:r>
            <a:r>
              <a:rPr lang="tr-TR" sz="4400" noProof="1"/>
              <a:t>Scrum Master’lar Scrum Guide’ı, yani Scrum’ı çok iyi bilen ve Scrum uygulanışını </a:t>
            </a:r>
            <a:r>
              <a:rPr lang="en-US" sz="4400" noProof="1" smtClean="0"/>
              <a:t>		</a:t>
            </a:r>
            <a:r>
              <a:rPr lang="tr-TR" sz="4400" noProof="1" smtClean="0"/>
              <a:t>destekleyen</a:t>
            </a:r>
            <a:r>
              <a:rPr lang="tr-TR" sz="4400" noProof="1"/>
              <a:t>, Scrum ekibi tarafından üretilen </a:t>
            </a:r>
            <a:r>
              <a:rPr lang="tr-TR" sz="4400" dirty="0"/>
              <a:t>değeri maksimize etmek için ekibe </a:t>
            </a:r>
            <a:r>
              <a:rPr lang="en-US" sz="4400" dirty="0" smtClean="0"/>
              <a:t>					- 	Developer Team’e </a:t>
            </a:r>
            <a:r>
              <a:rPr lang="tr-TR" sz="4400" dirty="0" smtClean="0"/>
              <a:t>yardım </a:t>
            </a:r>
            <a:r>
              <a:rPr lang="tr-TR" sz="4400" dirty="0"/>
              <a:t>eden, yol gösteren, rehberlik eden kişidir</a:t>
            </a:r>
            <a:r>
              <a:rPr lang="tr-TR" sz="4400" dirty="0" smtClean="0"/>
              <a:t>.</a:t>
            </a:r>
            <a:endParaRPr lang="en-US" sz="4400" dirty="0" smtClean="0"/>
          </a:p>
          <a:p>
            <a:pPr algn="l"/>
            <a:r>
              <a:rPr lang="en-US" sz="4400" dirty="0" smtClean="0"/>
              <a:t>		- PO </a:t>
            </a:r>
            <a:r>
              <a:rPr lang="tr-TR" sz="4400" dirty="0" smtClean="0"/>
              <a:t>tarafından </a:t>
            </a:r>
            <a:r>
              <a:rPr lang="tr-TR" sz="4400" dirty="0"/>
              <a:t>belirlenmiş işlerin takımdaki herkes tarafından anlaşıldığından emin </a:t>
            </a:r>
            <a:r>
              <a:rPr lang="en-US" sz="4400" dirty="0" smtClean="0"/>
              <a:t>			</a:t>
            </a:r>
            <a:r>
              <a:rPr lang="tr-TR" sz="4400" dirty="0" smtClean="0"/>
              <a:t>olur</a:t>
            </a:r>
            <a:r>
              <a:rPr lang="tr-TR" sz="4400" dirty="0"/>
              <a:t>; ürün sahibinin iş listesini etkili bir şekilde organize edebilmesi için teknikler </a:t>
            </a:r>
            <a:r>
              <a:rPr lang="en-US" sz="4400" dirty="0" smtClean="0"/>
              <a:t>					</a:t>
            </a:r>
            <a:r>
              <a:rPr lang="tr-TR" sz="4400" dirty="0" smtClean="0"/>
              <a:t>bularak </a:t>
            </a:r>
            <a:r>
              <a:rPr lang="tr-TR" sz="4400" dirty="0"/>
              <a:t>ona yardımcı </a:t>
            </a:r>
            <a:r>
              <a:rPr lang="tr-TR" sz="4400" dirty="0" smtClean="0"/>
              <a:t>olur</a:t>
            </a:r>
            <a:endParaRPr lang="en-US" sz="4400" dirty="0"/>
          </a:p>
        </p:txBody>
      </p:sp>
    </p:spTree>
    <p:extLst>
      <p:ext uri="{BB962C8B-B14F-4D97-AF65-F5344CB8AC3E}">
        <p14:creationId xmlns:p14="http://schemas.microsoft.com/office/powerpoint/2010/main" val="115800253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508105"/>
          </a:xfrm>
          <a:prstGeom prst="rect">
            <a:avLst/>
          </a:prstGeom>
        </p:spPr>
        <p:txBody>
          <a:bodyPr wrap="square">
            <a:spAutoFit/>
          </a:bodyPr>
          <a:lstStyle/>
          <a:p>
            <a:r>
              <a:rPr lang="en-US" sz="6000" b="1" dirty="0" smtClean="0">
                <a:solidFill>
                  <a:srgbClr val="FF0000"/>
                </a:solidFill>
              </a:rPr>
              <a:t>KISA TEKRAR</a:t>
            </a:r>
          </a:p>
          <a:p>
            <a:endParaRPr lang="en-US" sz="3200" dirty="0" smtClean="0"/>
          </a:p>
        </p:txBody>
      </p:sp>
      <p:pic>
        <p:nvPicPr>
          <p:cNvPr id="4" name="Picture 4" descr="Scrum - Vikiped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2245" y="4059044"/>
            <a:ext cx="21187858" cy="8464047"/>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1494259" y="3217373"/>
            <a:ext cx="6515885" cy="3816429"/>
          </a:xfrm>
          <a:prstGeom prst="rect">
            <a:avLst/>
          </a:prstGeom>
        </p:spPr>
        <p:txBody>
          <a:bodyPr wrap="square">
            <a:spAutoFit/>
          </a:bodyPr>
          <a:lstStyle/>
          <a:p>
            <a:r>
              <a:rPr lang="en-US" sz="4400" b="1" dirty="0" smtClean="0">
                <a:solidFill>
                  <a:schemeClr val="tx1"/>
                </a:solidFill>
                <a:latin typeface="-apple-system"/>
              </a:rPr>
              <a:t>SURECI OLUSTURAN PARCALAR</a:t>
            </a:r>
          </a:p>
          <a:p>
            <a:endParaRPr lang="en-US" sz="4400" b="1" dirty="0" smtClean="0">
              <a:solidFill>
                <a:schemeClr val="tx1"/>
              </a:solidFill>
              <a:latin typeface="-apple-system"/>
            </a:endParaRPr>
          </a:p>
          <a:p>
            <a:pPr marL="571500" indent="-571500" algn="l">
              <a:buFont typeface="Wingdings" panose="05000000000000000000" pitchFamily="2" charset="2"/>
              <a:buChar char="Ø"/>
            </a:pPr>
            <a:r>
              <a:rPr lang="en-US" sz="4400" noProof="1" smtClean="0">
                <a:solidFill>
                  <a:schemeClr val="tx1"/>
                </a:solidFill>
                <a:latin typeface="-apple-system"/>
              </a:rPr>
              <a:t>SCRUM</a:t>
            </a:r>
          </a:p>
          <a:p>
            <a:pPr marL="571500" indent="-571500" algn="l">
              <a:buFont typeface="Wingdings" panose="05000000000000000000" pitchFamily="2" charset="2"/>
              <a:buChar char="Ø"/>
            </a:pPr>
            <a:r>
              <a:rPr lang="en-US" sz="4400" noProof="1" smtClean="0">
                <a:solidFill>
                  <a:schemeClr val="tx1"/>
                </a:solidFill>
                <a:latin typeface="-apple-system"/>
              </a:rPr>
              <a:t>SPRINT</a:t>
            </a:r>
          </a:p>
          <a:p>
            <a:pPr algn="l"/>
            <a:r>
              <a:rPr lang="tr-TR" dirty="0">
                <a:latin typeface="-apple-system"/>
              </a:rPr>
              <a:t> </a:t>
            </a:r>
            <a:endParaRPr lang="tr-TR" dirty="0"/>
          </a:p>
        </p:txBody>
      </p:sp>
      <p:sp>
        <p:nvSpPr>
          <p:cNvPr id="6" name="Dikdörtgen 5"/>
          <p:cNvSpPr/>
          <p:nvPr/>
        </p:nvSpPr>
        <p:spPr>
          <a:xfrm>
            <a:off x="16960734" y="1980687"/>
            <a:ext cx="6995534" cy="5847755"/>
          </a:xfrm>
          <a:prstGeom prst="rect">
            <a:avLst/>
          </a:prstGeom>
        </p:spPr>
        <p:txBody>
          <a:bodyPr wrap="square">
            <a:spAutoFit/>
          </a:bodyPr>
          <a:lstStyle/>
          <a:p>
            <a:r>
              <a:rPr lang="en-US" sz="4400" b="1" dirty="0" smtClean="0">
                <a:solidFill>
                  <a:schemeClr val="tx1"/>
                </a:solidFill>
                <a:latin typeface="-apple-system"/>
              </a:rPr>
              <a:t>URUNU OLUSTURAN PARCALAR</a:t>
            </a:r>
          </a:p>
          <a:p>
            <a:endParaRPr lang="en-US" sz="4400" b="1" dirty="0" smtClean="0">
              <a:solidFill>
                <a:schemeClr val="tx1"/>
              </a:solidFill>
              <a:latin typeface="-apple-system"/>
            </a:endParaRPr>
          </a:p>
          <a:p>
            <a:pPr marL="571500" indent="-571500" algn="l">
              <a:buFont typeface="Wingdings" panose="05000000000000000000" pitchFamily="2" charset="2"/>
              <a:buChar char="Ø"/>
            </a:pPr>
            <a:r>
              <a:rPr lang="en-US" sz="4400" noProof="1" smtClean="0">
                <a:solidFill>
                  <a:schemeClr val="tx1"/>
                </a:solidFill>
                <a:latin typeface="-apple-system"/>
              </a:rPr>
              <a:t>PRODUCT BACKLOG</a:t>
            </a:r>
          </a:p>
          <a:p>
            <a:pPr marL="571500" indent="-571500" algn="l">
              <a:buFont typeface="Wingdings" panose="05000000000000000000" pitchFamily="2" charset="2"/>
              <a:buChar char="Ø"/>
            </a:pPr>
            <a:r>
              <a:rPr lang="en-US" sz="4400" noProof="1" smtClean="0">
                <a:solidFill>
                  <a:schemeClr val="tx1"/>
                </a:solidFill>
                <a:latin typeface="-apple-system"/>
              </a:rPr>
              <a:t>SPRINT BACKLOG</a:t>
            </a:r>
          </a:p>
          <a:p>
            <a:pPr marL="571500" indent="-571500" algn="l">
              <a:buFont typeface="Wingdings" panose="05000000000000000000" pitchFamily="2" charset="2"/>
              <a:buChar char="Ø"/>
            </a:pPr>
            <a:r>
              <a:rPr lang="en-US" sz="4400" noProof="1" smtClean="0">
                <a:solidFill>
                  <a:schemeClr val="tx1"/>
                </a:solidFill>
                <a:latin typeface="-apple-system"/>
              </a:rPr>
              <a:t>FEATURE</a:t>
            </a:r>
          </a:p>
          <a:p>
            <a:pPr marL="571500" indent="-571500" algn="l">
              <a:buFont typeface="Wingdings" panose="05000000000000000000" pitchFamily="2" charset="2"/>
              <a:buChar char="Ø"/>
            </a:pPr>
            <a:r>
              <a:rPr lang="en-US" sz="4400" noProof="1" smtClean="0">
                <a:solidFill>
                  <a:schemeClr val="tx1"/>
                </a:solidFill>
                <a:latin typeface="-apple-system"/>
              </a:rPr>
              <a:t>EPIC</a:t>
            </a:r>
          </a:p>
          <a:p>
            <a:pPr marL="571500" indent="-571500" algn="l">
              <a:buFont typeface="Wingdings" panose="05000000000000000000" pitchFamily="2" charset="2"/>
              <a:buChar char="Ø"/>
            </a:pPr>
            <a:r>
              <a:rPr lang="en-US" sz="4400" noProof="1" smtClean="0">
                <a:solidFill>
                  <a:schemeClr val="tx1"/>
                </a:solidFill>
                <a:latin typeface="-apple-system"/>
              </a:rPr>
              <a:t>USER STORY</a:t>
            </a:r>
          </a:p>
          <a:p>
            <a:pPr algn="l"/>
            <a:r>
              <a:rPr lang="tr-TR" dirty="0">
                <a:latin typeface="-apple-system"/>
              </a:rPr>
              <a:t> </a:t>
            </a:r>
            <a:endParaRPr lang="tr-TR" dirty="0"/>
          </a:p>
        </p:txBody>
      </p:sp>
    </p:spTree>
    <p:extLst>
      <p:ext uri="{BB962C8B-B14F-4D97-AF65-F5344CB8AC3E}">
        <p14:creationId xmlns:p14="http://schemas.microsoft.com/office/powerpoint/2010/main" val="3189882722"/>
      </p:ext>
    </p:extLst>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1141141" y="2047412"/>
            <a:ext cx="21893562" cy="1107996"/>
          </a:xfrm>
          <a:prstGeom prst="rect">
            <a:avLst/>
          </a:prstGeom>
        </p:spPr>
        <p:txBody>
          <a:bodyPr wrap="square">
            <a:spAutoFit/>
          </a:bodyPr>
          <a:lstStyle/>
          <a:p>
            <a:r>
              <a:rPr lang="en-US" sz="6600" b="1" dirty="0" smtClean="0">
                <a:solidFill>
                  <a:schemeClr val="tx1"/>
                </a:solidFill>
                <a:latin typeface="-apple-system"/>
              </a:rPr>
              <a:t>SPRINT BACKLOG</a:t>
            </a:r>
          </a:p>
        </p:txBody>
      </p:sp>
      <p:sp>
        <p:nvSpPr>
          <p:cNvPr id="4" name="Dikdörtgen 3"/>
          <p:cNvSpPr/>
          <p:nvPr/>
        </p:nvSpPr>
        <p:spPr>
          <a:xfrm>
            <a:off x="1141141" y="3155408"/>
            <a:ext cx="22071981" cy="3477875"/>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Sprint</a:t>
            </a:r>
            <a:r>
              <a:rPr lang="tr-TR" sz="4400" dirty="0" smtClean="0"/>
              <a:t> </a:t>
            </a:r>
            <a:r>
              <a:rPr lang="tr-TR" sz="4400" noProof="1" smtClean="0"/>
              <a:t>Backlog</a:t>
            </a:r>
            <a:r>
              <a:rPr lang="en-US" sz="4400" dirty="0" smtClean="0"/>
              <a:t>,</a:t>
            </a:r>
            <a:r>
              <a:rPr lang="tr-TR" sz="4400" dirty="0" smtClean="0"/>
              <a:t> </a:t>
            </a:r>
            <a:r>
              <a:rPr lang="tr-TR" sz="4400" dirty="0"/>
              <a:t>takımın Sprint boyunca yapacağı işlerin </a:t>
            </a:r>
            <a:r>
              <a:rPr lang="tr-TR" sz="4400" noProof="1" smtClean="0"/>
              <a:t>adımlandırılmış, detaylandırılmış, saatlendirilmiş içeriğini teşkil etmektedir</a:t>
            </a:r>
            <a:endParaRPr lang="en-US" sz="4400" noProof="1" smtClean="0"/>
          </a:p>
          <a:p>
            <a:pPr marL="571500" indent="-571500" algn="l">
              <a:buFont typeface="Wingdings" panose="05000000000000000000" pitchFamily="2" charset="2"/>
              <a:buChar char="Ø"/>
            </a:pPr>
            <a:r>
              <a:rPr lang="tr-TR" sz="4400" dirty="0"/>
              <a:t> Sprint </a:t>
            </a:r>
            <a:r>
              <a:rPr lang="tr-TR" sz="4400" noProof="1" smtClean="0"/>
              <a:t>Backlog Development Team’in </a:t>
            </a:r>
            <a:r>
              <a:rPr lang="tr-TR" sz="4400" dirty="0" smtClean="0"/>
              <a:t>oluşturduğu</a:t>
            </a:r>
            <a:r>
              <a:rPr lang="tr-TR" sz="4400" dirty="0"/>
              <a:t>, Development </a:t>
            </a:r>
            <a:r>
              <a:rPr lang="tr-TR" sz="4400" noProof="1" smtClean="0"/>
              <a:t>Team’in Sprint’te </a:t>
            </a:r>
            <a:r>
              <a:rPr lang="tr-TR" sz="4400" dirty="0" smtClean="0"/>
              <a:t>almış </a:t>
            </a:r>
            <a:r>
              <a:rPr lang="tr-TR" sz="4400" dirty="0"/>
              <a:t>olduğu işleri ve bu işleri nasıl tamamlayacaklarına ilişkin stratejilerini içeren bir çıktıdır.</a:t>
            </a:r>
            <a:endParaRPr lang="tr-TR" sz="4400" noProof="1" smtClean="0">
              <a:solidFill>
                <a:schemeClr val="tx1"/>
              </a:solidFill>
              <a:latin typeface="Montserrat"/>
            </a:endParaRPr>
          </a:p>
        </p:txBody>
      </p:sp>
      <p:sp>
        <p:nvSpPr>
          <p:cNvPr id="7" name="Dikdörtgen 6"/>
          <p:cNvSpPr/>
          <p:nvPr/>
        </p:nvSpPr>
        <p:spPr>
          <a:xfrm>
            <a:off x="14009648" y="6318233"/>
            <a:ext cx="9318702" cy="6186309"/>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Sprint </a:t>
            </a:r>
            <a:r>
              <a:rPr lang="en-US" sz="4400" noProof="1" smtClean="0"/>
              <a:t>Backlog’a alinacak </a:t>
            </a:r>
            <a:r>
              <a:rPr lang="en-US" sz="4400" dirty="0" smtClean="0"/>
              <a:t>user </a:t>
            </a:r>
            <a:r>
              <a:rPr lang="en-US" sz="4400" noProof="1" smtClean="0"/>
              <a:t>story’ler</a:t>
            </a:r>
            <a:r>
              <a:rPr lang="tr-TR" sz="4400" dirty="0" smtClean="0"/>
              <a:t> belirle</a:t>
            </a:r>
            <a:r>
              <a:rPr lang="en-US" sz="4400" noProof="1" smtClean="0"/>
              <a:t>nir</a:t>
            </a:r>
            <a:r>
              <a:rPr lang="tr-TR" sz="4400" noProof="1" smtClean="0"/>
              <a:t>ken</a:t>
            </a:r>
            <a:r>
              <a:rPr lang="tr-TR" sz="4400" dirty="0" smtClean="0"/>
              <a:t> </a:t>
            </a:r>
            <a:r>
              <a:rPr lang="tr-TR" sz="4400" dirty="0"/>
              <a:t>de </a:t>
            </a:r>
            <a:r>
              <a:rPr lang="tr-TR" sz="4400" noProof="1" smtClean="0"/>
              <a:t>product backlog</a:t>
            </a:r>
            <a:r>
              <a:rPr lang="en-US" sz="4400" noProof="1" smtClean="0"/>
              <a:t>’</a:t>
            </a:r>
            <a:r>
              <a:rPr lang="tr-TR" sz="4400" noProof="1" smtClean="0"/>
              <a:t>daki</a:t>
            </a:r>
            <a:r>
              <a:rPr lang="tr-TR" sz="4400" dirty="0" smtClean="0"/>
              <a:t> </a:t>
            </a:r>
            <a:r>
              <a:rPr lang="tr-TR" sz="4400" dirty="0"/>
              <a:t>öncelik sırasını </a:t>
            </a:r>
            <a:r>
              <a:rPr lang="tr-TR" sz="4400" noProof="1" smtClean="0"/>
              <a:t>gözeti</a:t>
            </a:r>
            <a:r>
              <a:rPr lang="en-US" sz="4400" dirty="0" smtClean="0"/>
              <a:t>li</a:t>
            </a:r>
            <a:r>
              <a:rPr lang="tr-TR" sz="4400" dirty="0" smtClean="0"/>
              <a:t>r</a:t>
            </a:r>
            <a:r>
              <a:rPr lang="tr-TR" sz="4400" dirty="0"/>
              <a:t>. düşük öncelikli olanları ilk </a:t>
            </a:r>
            <a:r>
              <a:rPr lang="tr-TR" sz="4400" noProof="1" smtClean="0"/>
              <a:t>sprint'lere</a:t>
            </a:r>
            <a:r>
              <a:rPr lang="tr-TR" sz="4400" dirty="0" smtClean="0"/>
              <a:t> </a:t>
            </a:r>
            <a:r>
              <a:rPr lang="tr-TR" sz="4400" dirty="0"/>
              <a:t>koymazlar</a:t>
            </a:r>
            <a:r>
              <a:rPr lang="tr-TR" sz="4400" dirty="0" smtClean="0"/>
              <a:t>.</a:t>
            </a:r>
            <a:endParaRPr lang="en-US" sz="4400" dirty="0" smtClean="0"/>
          </a:p>
          <a:p>
            <a:pPr algn="l"/>
            <a:endParaRPr lang="en-US" sz="4400" dirty="0" smtClean="0"/>
          </a:p>
          <a:p>
            <a:pPr marL="571500" indent="-571500" algn="l">
              <a:buFont typeface="Wingdings" panose="05000000000000000000" pitchFamily="2" charset="2"/>
              <a:buChar char="Ø"/>
            </a:pPr>
            <a:r>
              <a:rPr lang="en-US" sz="4400" noProof="1" smtClean="0"/>
              <a:t>Sprint Backlog’a alinacak user story miktari takimin verdigi </a:t>
            </a:r>
            <a:r>
              <a:rPr lang="en-US" sz="4400" noProof="1" smtClean="0">
                <a:solidFill>
                  <a:srgbClr val="FF0000"/>
                </a:solidFill>
              </a:rPr>
              <a:t>point</a:t>
            </a:r>
            <a:r>
              <a:rPr lang="en-US" sz="4400" noProof="1" smtClean="0"/>
              <a:t>’lere gore degisir</a:t>
            </a:r>
          </a:p>
        </p:txBody>
      </p:sp>
      <p:pic>
        <p:nvPicPr>
          <p:cNvPr id="20482" name="Picture 2" descr="How Sprint Backlog Differs From Product Backlog - PMWorldNetwor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604" y="6543179"/>
            <a:ext cx="12502320" cy="569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07996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2660340" y="1405053"/>
            <a:ext cx="19307562" cy="1507067"/>
          </a:xfrm>
        </p:spPr>
        <p:txBody>
          <a:bodyPr>
            <a:normAutofit/>
          </a:bodyPr>
          <a:lstStyle/>
          <a:p>
            <a:r>
              <a:rPr lang="en-US" dirty="0" smtClean="0"/>
              <a:t>Sdlc nedir</a:t>
            </a:r>
            <a:endParaRPr lang="tr-TR" dirty="0"/>
          </a:p>
        </p:txBody>
      </p:sp>
      <p:sp>
        <p:nvSpPr>
          <p:cNvPr id="3" name="Dikdörtgen 2"/>
          <p:cNvSpPr/>
          <p:nvPr/>
        </p:nvSpPr>
        <p:spPr>
          <a:xfrm>
            <a:off x="6418662" y="2478777"/>
            <a:ext cx="10584193" cy="1446550"/>
          </a:xfrm>
          <a:prstGeom prst="rect">
            <a:avLst/>
          </a:prstGeom>
        </p:spPr>
        <p:txBody>
          <a:bodyPr wrap="square">
            <a:spAutoFit/>
          </a:bodyPr>
          <a:lstStyle/>
          <a:p>
            <a:pPr algn="l"/>
            <a:r>
              <a:rPr lang="en-US" sz="4400" b="1" dirty="0" smtClean="0"/>
              <a:t>       </a:t>
            </a:r>
          </a:p>
          <a:p>
            <a:pPr algn="l"/>
            <a:r>
              <a:rPr lang="en-US" sz="4400" b="1" dirty="0"/>
              <a:t>SOFTWARE development KAZALARI</a:t>
            </a:r>
            <a:endParaRPr lang="en-US" sz="4400" b="1" dirty="0" smtClean="0"/>
          </a:p>
        </p:txBody>
      </p:sp>
      <p:sp>
        <p:nvSpPr>
          <p:cNvPr id="8" name="İçerik Yer Tutucusu 2"/>
          <p:cNvSpPr txBox="1">
            <a:spLocks/>
          </p:cNvSpPr>
          <p:nvPr/>
        </p:nvSpPr>
        <p:spPr>
          <a:xfrm>
            <a:off x="1230592" y="4419187"/>
            <a:ext cx="20960335" cy="789679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t">
            <a:normAutofit fontScale="85000" lnSpcReduction="20000"/>
          </a:bodyPr>
          <a:lstStyle>
            <a:lvl1pPr marL="63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1pPr>
            <a:lvl2pPr marL="1270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2pPr>
            <a:lvl3pPr marL="190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3pPr>
            <a:lvl4pPr marL="2540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4pPr>
            <a:lvl5pPr marL="3175000" marR="0" indent="-635000" algn="l" defTabSz="355600" rtl="0" latinLnBrk="0">
              <a:lnSpc>
                <a:spcPct val="100000"/>
              </a:lnSpc>
              <a:spcBef>
                <a:spcPts val="4300"/>
              </a:spcBef>
              <a:spcAft>
                <a:spcPts val="0"/>
              </a:spcAft>
              <a:buClrTx/>
              <a:buSzPct val="100000"/>
              <a:buFontTx/>
              <a:buBlip>
                <a:blip r:embed="rId2"/>
              </a:buBlip>
              <a:tabLst/>
              <a:defRPr sz="3600" b="1" i="0" u="none" strike="noStrike" cap="none" spc="36" baseline="0">
                <a:solidFill>
                  <a:schemeClr val="accent1">
                    <a:satOff val="36598"/>
                    <a:lumOff val="-17227"/>
                  </a:schemeClr>
                </a:solidFill>
                <a:uFillTx/>
                <a:latin typeface="+mn-lt"/>
                <a:ea typeface="+mn-ea"/>
                <a:cs typeface="+mn-cs"/>
                <a:sym typeface="Graphik"/>
              </a:defRPr>
            </a:lvl5pPr>
            <a:lvl6pPr marL="0" marR="0" indent="22860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6pPr>
            <a:lvl7pPr marL="0" marR="0" indent="27432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7pPr>
            <a:lvl8pPr marL="0" marR="0" indent="32004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8pPr>
            <a:lvl9pPr marL="0" marR="0" indent="3657600" algn="ctr" defTabSz="584200" rtl="0" latinLnBrk="0">
              <a:lnSpc>
                <a:spcPct val="120000"/>
              </a:lnSpc>
              <a:spcBef>
                <a:spcPts val="0"/>
              </a:spcBef>
              <a:spcAft>
                <a:spcPts val="0"/>
              </a:spcAft>
              <a:buClrTx/>
              <a:buSzTx/>
              <a:buFontTx/>
              <a:buNone/>
              <a:tabLst/>
              <a:defRPr sz="3600" b="1" i="0" u="none" strike="noStrike" cap="none" spc="107" baseline="0">
                <a:solidFill>
                  <a:schemeClr val="accent5"/>
                </a:solidFill>
                <a:uFillTx/>
                <a:latin typeface="+mn-lt"/>
                <a:ea typeface="+mn-ea"/>
                <a:cs typeface="+mn-cs"/>
                <a:sym typeface="Graphik"/>
              </a:defRPr>
            </a:lvl9pPr>
          </a:lstStyle>
          <a:p>
            <a:pPr hangingPunct="1"/>
            <a:r>
              <a:rPr lang="tr-TR" sz="4800" i="1" dirty="0" smtClean="0">
                <a:solidFill>
                  <a:schemeClr val="tx1"/>
                </a:solidFill>
              </a:rPr>
              <a:t>1- </a:t>
            </a:r>
            <a:r>
              <a:rPr lang="tr-TR" sz="4800" i="1" noProof="1" smtClean="0">
                <a:solidFill>
                  <a:schemeClr val="tx1"/>
                </a:solidFill>
              </a:rPr>
              <a:t>Ariane 5 Roket Kazası (4 Haziran 1996): Ariane 5 roketi fırlatıldıktan 40 saniye sonra parçalandı. Zarar yaklaşık yarım milyar dolardı. Ariane 4’ te kullanılan bir modül düzgün test edilmeden yeniden kullanılmıştı ve Ariane 5’e uyum sağlamamıştı. Parçalanmanın sebebi bir yazılım hatasıydı. 64 bitlik ondalıklı sayı, 16 bit işaretli tam sayıya çevrilirken bulunan sonuç beklenenden büyük çıkıyordu. Bu tarihteki en pahalıya mâl olan yazılım hatalarından </a:t>
            </a:r>
            <a:r>
              <a:rPr lang="tr-TR" sz="4800" i="1" dirty="0" smtClean="0">
                <a:solidFill>
                  <a:schemeClr val="tx1"/>
                </a:solidFill>
              </a:rPr>
              <a:t>biridir!</a:t>
            </a:r>
            <a:endParaRPr lang="en-US" sz="4800" i="1" dirty="0" smtClean="0">
              <a:solidFill>
                <a:schemeClr val="tx1"/>
              </a:solidFill>
            </a:endParaRPr>
          </a:p>
          <a:p>
            <a:pPr hangingPunct="1"/>
            <a:r>
              <a:rPr lang="tr-TR" sz="4800" i="1" dirty="0" smtClean="0">
                <a:solidFill>
                  <a:schemeClr val="tx1"/>
                </a:solidFill>
              </a:rPr>
              <a:t>2- Mars </a:t>
            </a:r>
            <a:r>
              <a:rPr lang="tr-TR" sz="4800" i="1" noProof="1" smtClean="0">
                <a:solidFill>
                  <a:schemeClr val="tx1"/>
                </a:solidFill>
              </a:rPr>
              <a:t>Climate Orbiter Hatası (23 Eylül 1999): Gezegenler arası ilk iklim uydusu olarak 1997’de fırlatıldı. Mars Orbiter, 1999’da Mars’ın yörüngesinde kayboldu. Kazanın yazılımda kullanılan İngiliz ölçü birimlerinin metrik sisteme yanlış çevrilmesinden kaynaklandığı belirtildi. NASA ekibi hesaplarında İngiliz ölçü birimini (inç, feet) kullanırken, projeye katılan diğer ekipse metrik (mm, cm, m) sistemi kullanmıştı. 125 milyon dolarlık uydu yörüngeye sabitlenmeye çalışırken Mars’a olması gerekenden fazla yaklaşarak imha olduğu düşünülüyor.</a:t>
            </a:r>
          </a:p>
        </p:txBody>
      </p:sp>
    </p:spTree>
    <p:extLst>
      <p:ext uri="{BB962C8B-B14F-4D97-AF65-F5344CB8AC3E}">
        <p14:creationId xmlns:p14="http://schemas.microsoft.com/office/powerpoint/2010/main" val="3179030521"/>
      </p:ext>
    </p:extLst>
  </p:cSld>
  <p:clrMapOvr>
    <a:masterClrMapping/>
  </p:clrMapOvr>
  <p:transition spd="med"/>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Resim 4"/>
          <p:cNvPicPr>
            <a:picLocks noChangeAspect="1"/>
          </p:cNvPicPr>
          <p:nvPr/>
        </p:nvPicPr>
        <p:blipFill>
          <a:blip r:embed="rId2"/>
          <a:stretch>
            <a:fillRect/>
          </a:stretch>
        </p:blipFill>
        <p:spPr>
          <a:xfrm>
            <a:off x="1082946" y="3485001"/>
            <a:ext cx="6380205" cy="8123745"/>
          </a:xfrm>
          <a:prstGeom prst="rect">
            <a:avLst/>
          </a:prstGeom>
        </p:spPr>
      </p:pic>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7898780" y="2273544"/>
            <a:ext cx="14269845" cy="1107996"/>
          </a:xfrm>
          <a:prstGeom prst="rect">
            <a:avLst/>
          </a:prstGeom>
        </p:spPr>
        <p:txBody>
          <a:bodyPr wrap="square">
            <a:spAutoFit/>
          </a:bodyPr>
          <a:lstStyle/>
          <a:p>
            <a:r>
              <a:rPr lang="en-US" sz="6600" b="1" dirty="0" smtClean="0">
                <a:solidFill>
                  <a:schemeClr val="tx1"/>
                </a:solidFill>
                <a:latin typeface="-apple-system"/>
              </a:rPr>
              <a:t>FEATURE – EPIC – USER STORY</a:t>
            </a:r>
          </a:p>
        </p:txBody>
      </p:sp>
      <p:sp>
        <p:nvSpPr>
          <p:cNvPr id="9" name="Dikdörtgen 8"/>
          <p:cNvSpPr/>
          <p:nvPr/>
        </p:nvSpPr>
        <p:spPr>
          <a:xfrm>
            <a:off x="7929796" y="3963661"/>
            <a:ext cx="14269845" cy="2123658"/>
          </a:xfrm>
          <a:prstGeom prst="rect">
            <a:avLst/>
          </a:prstGeom>
        </p:spPr>
        <p:txBody>
          <a:bodyPr wrap="square">
            <a:spAutoFit/>
          </a:bodyPr>
          <a:lstStyle/>
          <a:p>
            <a:pPr algn="l"/>
            <a:r>
              <a:rPr lang="en-US" sz="4400" b="1" dirty="0" smtClean="0">
                <a:solidFill>
                  <a:schemeClr val="tx1"/>
                </a:solidFill>
                <a:latin typeface="-apple-system"/>
              </a:rPr>
              <a:t>User Story </a:t>
            </a:r>
            <a:r>
              <a:rPr lang="tr-TR" sz="4400" dirty="0"/>
              <a:t>son kullanıcı tarafından kullanılacak bir </a:t>
            </a:r>
            <a:r>
              <a:rPr lang="tr-TR" sz="4400" dirty="0" smtClean="0"/>
              <a:t>özelliğin, </a:t>
            </a:r>
            <a:r>
              <a:rPr lang="tr-TR" sz="4400" dirty="0"/>
              <a:t>yine bu kullanıcı tarafından en basit ve anlaşılır şekilde açıklanmasıdır. </a:t>
            </a:r>
            <a:endParaRPr lang="en-US" sz="4400" b="1" dirty="0" smtClean="0">
              <a:solidFill>
                <a:schemeClr val="tx1"/>
              </a:solidFill>
              <a:latin typeface="-apple-system"/>
            </a:endParaRPr>
          </a:p>
        </p:txBody>
      </p:sp>
      <p:sp>
        <p:nvSpPr>
          <p:cNvPr id="6" name="Dikdörtgen 5"/>
          <p:cNvSpPr/>
          <p:nvPr/>
        </p:nvSpPr>
        <p:spPr>
          <a:xfrm>
            <a:off x="7898780" y="6530434"/>
            <a:ext cx="15429570" cy="5016758"/>
          </a:xfrm>
          <a:prstGeom prst="rect">
            <a:avLst/>
          </a:prstGeom>
        </p:spPr>
        <p:txBody>
          <a:bodyPr wrap="square">
            <a:spAutoFit/>
          </a:bodyPr>
          <a:lstStyle/>
          <a:p>
            <a:pPr marL="571500" indent="-571500" algn="l">
              <a:buFont typeface="Arial" panose="020B0604020202020204" pitchFamily="34" charset="0"/>
              <a:buChar char="•"/>
            </a:pPr>
            <a:r>
              <a:rPr lang="en-US" sz="4000" noProof="1" smtClean="0">
                <a:solidFill>
                  <a:srgbClr val="292929"/>
                </a:solidFill>
                <a:latin typeface="medium-content-serif-font"/>
              </a:rPr>
              <a:t>Susuz bir kisi olarak susuzlugumu gidermek icin su istiyorum</a:t>
            </a:r>
          </a:p>
          <a:p>
            <a:pPr marL="571500" indent="-571500" algn="l">
              <a:buFont typeface="Arial" panose="020B0604020202020204" pitchFamily="34" charset="0"/>
              <a:buChar char="•"/>
            </a:pPr>
            <a:r>
              <a:rPr lang="en-US" sz="4000" noProof="1" smtClean="0">
                <a:solidFill>
                  <a:srgbClr val="292929"/>
                </a:solidFill>
                <a:latin typeface="medium-content-serif-font"/>
              </a:rPr>
              <a:t>Modaya ilgi duyan bir insan olarak icecegimin guzel gorunmesi icin semsiye konulmasini istiyorum</a:t>
            </a:r>
          </a:p>
          <a:p>
            <a:pPr marL="571500" indent="-571500" algn="l">
              <a:buFont typeface="Arial" panose="020B0604020202020204" pitchFamily="34" charset="0"/>
              <a:buChar char="•"/>
            </a:pPr>
            <a:r>
              <a:rPr lang="en-US" sz="4000" noProof="1" smtClean="0">
                <a:solidFill>
                  <a:srgbClr val="292929"/>
                </a:solidFill>
                <a:latin typeface="medium-content-serif-font"/>
              </a:rPr>
              <a:t>Sicaktan bunaldigim icin suyumla birlikte beni ferahlatacak 1 dilim limon istiyorum</a:t>
            </a:r>
          </a:p>
          <a:p>
            <a:pPr marL="571500" indent="-571500" algn="l">
              <a:buFont typeface="Arial" panose="020B0604020202020204" pitchFamily="34" charset="0"/>
              <a:buChar char="•"/>
            </a:pPr>
            <a:r>
              <a:rPr lang="en-US" sz="4000" noProof="1" smtClean="0">
                <a:solidFill>
                  <a:srgbClr val="292929"/>
                </a:solidFill>
                <a:latin typeface="medium-content-serif-font"/>
              </a:rPr>
              <a:t>Cok susadigim icin buyuk bir bardak su istiyorum</a:t>
            </a:r>
          </a:p>
          <a:p>
            <a:pPr marL="571500" indent="-571500" algn="l">
              <a:buFont typeface="Arial" panose="020B0604020202020204" pitchFamily="34" charset="0"/>
              <a:buChar char="•"/>
            </a:pPr>
            <a:r>
              <a:rPr lang="en-US" sz="4000" noProof="1" smtClean="0">
                <a:solidFill>
                  <a:srgbClr val="292929"/>
                </a:solidFill>
                <a:latin typeface="medium-content-serif-font"/>
              </a:rPr>
              <a:t>Hava sicak oldugu icin suyumun soguk olmasini istiyorum</a:t>
            </a:r>
          </a:p>
          <a:p>
            <a:pPr marL="571500" indent="-571500" algn="l">
              <a:buFont typeface="Arial" panose="020B0604020202020204" pitchFamily="34" charset="0"/>
              <a:buChar char="•"/>
            </a:pPr>
            <a:r>
              <a:rPr lang="en-US" sz="4000" noProof="1" smtClean="0">
                <a:solidFill>
                  <a:srgbClr val="292929"/>
                </a:solidFill>
                <a:latin typeface="medium-content-serif-font"/>
              </a:rPr>
              <a:t>Cool gorunmek icin suyu icecegim bir pipet istiyorum</a:t>
            </a:r>
            <a:endParaRPr lang="en-US" sz="4000" noProof="1"/>
          </a:p>
        </p:txBody>
      </p:sp>
    </p:spTree>
    <p:extLst>
      <p:ext uri="{BB962C8B-B14F-4D97-AF65-F5344CB8AC3E}">
        <p14:creationId xmlns:p14="http://schemas.microsoft.com/office/powerpoint/2010/main" val="4101308131"/>
      </p:ext>
    </p:extLst>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2412380" y="2034640"/>
            <a:ext cx="21696557" cy="1107996"/>
          </a:xfrm>
          <a:prstGeom prst="rect">
            <a:avLst/>
          </a:prstGeom>
        </p:spPr>
        <p:txBody>
          <a:bodyPr wrap="square">
            <a:spAutoFit/>
          </a:bodyPr>
          <a:lstStyle/>
          <a:p>
            <a:pPr algn="l"/>
            <a:r>
              <a:rPr lang="en-US" sz="6600" b="1" dirty="0" smtClean="0">
                <a:solidFill>
                  <a:schemeClr val="tx1"/>
                </a:solidFill>
                <a:latin typeface="-apple-system"/>
              </a:rPr>
              <a:t>FEATURE   –    EPIC         –        USER STORY</a:t>
            </a:r>
          </a:p>
        </p:txBody>
      </p:sp>
      <p:pic>
        <p:nvPicPr>
          <p:cNvPr id="7" name="Resim 6"/>
          <p:cNvPicPr>
            <a:picLocks noChangeAspect="1"/>
          </p:cNvPicPr>
          <p:nvPr/>
        </p:nvPicPr>
        <p:blipFill>
          <a:blip r:embed="rId2"/>
          <a:stretch>
            <a:fillRect/>
          </a:stretch>
        </p:blipFill>
        <p:spPr>
          <a:xfrm>
            <a:off x="1002446" y="3381540"/>
            <a:ext cx="6089729" cy="8000582"/>
          </a:xfrm>
          <a:prstGeom prst="rect">
            <a:avLst/>
          </a:prstGeom>
        </p:spPr>
      </p:pic>
      <p:pic>
        <p:nvPicPr>
          <p:cNvPr id="8" name="Resim 7"/>
          <p:cNvPicPr>
            <a:picLocks noChangeAspect="1"/>
          </p:cNvPicPr>
          <p:nvPr/>
        </p:nvPicPr>
        <p:blipFill>
          <a:blip r:embed="rId3"/>
          <a:stretch>
            <a:fillRect/>
          </a:stretch>
        </p:blipFill>
        <p:spPr>
          <a:xfrm>
            <a:off x="7318336" y="4381244"/>
            <a:ext cx="5817801" cy="7818191"/>
          </a:xfrm>
          <a:prstGeom prst="rect">
            <a:avLst/>
          </a:prstGeom>
        </p:spPr>
      </p:pic>
      <p:pic>
        <p:nvPicPr>
          <p:cNvPr id="10" name="Resim 9"/>
          <p:cNvPicPr>
            <a:picLocks noChangeAspect="1"/>
          </p:cNvPicPr>
          <p:nvPr/>
        </p:nvPicPr>
        <p:blipFill>
          <a:blip r:embed="rId4"/>
          <a:stretch>
            <a:fillRect/>
          </a:stretch>
        </p:blipFill>
        <p:spPr>
          <a:xfrm>
            <a:off x="13362298" y="5962218"/>
            <a:ext cx="10590522" cy="6417473"/>
          </a:xfrm>
          <a:prstGeom prst="rect">
            <a:avLst/>
          </a:prstGeom>
        </p:spPr>
      </p:pic>
    </p:spTree>
    <p:extLst>
      <p:ext uri="{BB962C8B-B14F-4D97-AF65-F5344CB8AC3E}">
        <p14:creationId xmlns:p14="http://schemas.microsoft.com/office/powerpoint/2010/main" val="3921218936"/>
      </p:ext>
    </p:extLst>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2412381" y="2034640"/>
            <a:ext cx="19421708" cy="1107996"/>
          </a:xfrm>
          <a:prstGeom prst="rect">
            <a:avLst/>
          </a:prstGeom>
        </p:spPr>
        <p:txBody>
          <a:bodyPr wrap="square">
            <a:spAutoFit/>
          </a:bodyPr>
          <a:lstStyle/>
          <a:p>
            <a:r>
              <a:rPr lang="en-US" sz="6600" b="1" dirty="0" smtClean="0">
                <a:solidFill>
                  <a:schemeClr val="tx1"/>
                </a:solidFill>
                <a:latin typeface="-apple-system"/>
              </a:rPr>
              <a:t>USER STORY</a:t>
            </a:r>
          </a:p>
        </p:txBody>
      </p:sp>
      <p:pic>
        <p:nvPicPr>
          <p:cNvPr id="4" name="Resim 3"/>
          <p:cNvPicPr>
            <a:picLocks noChangeAspect="1"/>
          </p:cNvPicPr>
          <p:nvPr/>
        </p:nvPicPr>
        <p:blipFill>
          <a:blip r:embed="rId2"/>
          <a:stretch>
            <a:fillRect/>
          </a:stretch>
        </p:blipFill>
        <p:spPr>
          <a:xfrm>
            <a:off x="10719729" y="3074835"/>
            <a:ext cx="12924576" cy="6001254"/>
          </a:xfrm>
          <a:prstGeom prst="rect">
            <a:avLst/>
          </a:prstGeom>
        </p:spPr>
      </p:pic>
      <p:pic>
        <p:nvPicPr>
          <p:cNvPr id="5" name="Resim 4"/>
          <p:cNvPicPr>
            <a:picLocks noChangeAspect="1"/>
          </p:cNvPicPr>
          <p:nvPr/>
        </p:nvPicPr>
        <p:blipFill>
          <a:blip r:embed="rId3"/>
          <a:stretch>
            <a:fillRect/>
          </a:stretch>
        </p:blipFill>
        <p:spPr>
          <a:xfrm>
            <a:off x="16146974" y="1966696"/>
            <a:ext cx="7339354" cy="1176083"/>
          </a:xfrm>
          <a:prstGeom prst="rect">
            <a:avLst/>
          </a:prstGeom>
        </p:spPr>
      </p:pic>
      <p:sp>
        <p:nvSpPr>
          <p:cNvPr id="6" name="Dikdörtgen 5"/>
          <p:cNvSpPr/>
          <p:nvPr/>
        </p:nvSpPr>
        <p:spPr>
          <a:xfrm>
            <a:off x="1144858" y="3399906"/>
            <a:ext cx="10128939" cy="4832092"/>
          </a:xfrm>
          <a:prstGeom prst="rect">
            <a:avLst/>
          </a:prstGeom>
        </p:spPr>
        <p:txBody>
          <a:bodyPr wrap="square">
            <a:spAutoFit/>
          </a:bodyPr>
          <a:lstStyle/>
          <a:p>
            <a:pPr algn="l"/>
            <a:r>
              <a:rPr lang="tr-TR" sz="4400" noProof="1" smtClean="0">
                <a:solidFill>
                  <a:srgbClr val="292929"/>
                </a:solidFill>
                <a:latin typeface="medium-content-serif-font"/>
              </a:rPr>
              <a:t>User storyler 3 bölümden oluşur. Bunlar;</a:t>
            </a:r>
            <a:endParaRPr lang="en-US" sz="4400" noProof="1" smtClean="0">
              <a:solidFill>
                <a:srgbClr val="292929"/>
              </a:solidFill>
              <a:latin typeface="medium-content-serif-font"/>
            </a:endParaRPr>
          </a:p>
          <a:p>
            <a:pPr algn="l"/>
            <a:endParaRPr lang="tr-TR" sz="4400" noProof="1" smtClean="0">
              <a:solidFill>
                <a:srgbClr val="292929"/>
              </a:solidFill>
              <a:latin typeface="medium-content-serif-font"/>
            </a:endParaRPr>
          </a:p>
          <a:p>
            <a:pPr algn="l">
              <a:buFont typeface="Arial" panose="020B0604020202020204" pitchFamily="34" charset="0"/>
              <a:buChar char="•"/>
            </a:pPr>
            <a:r>
              <a:rPr lang="tr-TR" sz="4400" noProof="1" smtClean="0">
                <a:solidFill>
                  <a:srgbClr val="292929"/>
                </a:solidFill>
                <a:latin typeface="medium-content-serif-font"/>
              </a:rPr>
              <a:t>Kullanıcının hikaye tanımı (Value statement)</a:t>
            </a:r>
          </a:p>
          <a:p>
            <a:pPr algn="l">
              <a:buFont typeface="Arial" panose="020B0604020202020204" pitchFamily="34" charset="0"/>
              <a:buChar char="•"/>
            </a:pPr>
            <a:r>
              <a:rPr lang="tr-TR" sz="4400" noProof="1" smtClean="0">
                <a:solidFill>
                  <a:srgbClr val="292929"/>
                </a:solidFill>
                <a:latin typeface="medium-content-serif-font"/>
              </a:rPr>
              <a:t>Kabul kriterleri (Acceptance criterias)</a:t>
            </a:r>
          </a:p>
          <a:p>
            <a:pPr algn="l">
              <a:buFont typeface="Arial" panose="020B0604020202020204" pitchFamily="34" charset="0"/>
              <a:buChar char="•"/>
            </a:pPr>
            <a:r>
              <a:rPr lang="tr-TR" sz="4400" noProof="1" smtClean="0">
                <a:solidFill>
                  <a:srgbClr val="292929"/>
                </a:solidFill>
                <a:latin typeface="medium-content-serif-font"/>
              </a:rPr>
              <a:t>Bitti tanımı (Definition of done)</a:t>
            </a:r>
            <a:endParaRPr lang="tr-TR" sz="4400" noProof="1">
              <a:solidFill>
                <a:srgbClr val="292929"/>
              </a:solidFill>
              <a:latin typeface="medium-content-serif-font"/>
            </a:endParaRPr>
          </a:p>
        </p:txBody>
      </p:sp>
      <p:sp>
        <p:nvSpPr>
          <p:cNvPr id="11" name="Dikdörtgen 10"/>
          <p:cNvSpPr/>
          <p:nvPr/>
        </p:nvSpPr>
        <p:spPr>
          <a:xfrm>
            <a:off x="784300" y="9076089"/>
            <a:ext cx="22361913" cy="3477875"/>
          </a:xfrm>
          <a:prstGeom prst="rect">
            <a:avLst/>
          </a:prstGeom>
        </p:spPr>
        <p:txBody>
          <a:bodyPr wrap="square">
            <a:spAutoFit/>
          </a:bodyPr>
          <a:lstStyle/>
          <a:p>
            <a:pPr algn="l"/>
            <a:r>
              <a:rPr lang="tr-TR" sz="4400" noProof="1" smtClean="0">
                <a:solidFill>
                  <a:schemeClr val="tx1"/>
                </a:solidFill>
              </a:rPr>
              <a:t>Agile dönüşümünü hedefleyen bir şirket içerisine küçük değişimler eklemek daha kolay olur. </a:t>
            </a:r>
            <a:endParaRPr lang="en-US" sz="4400" noProof="1" smtClean="0">
              <a:solidFill>
                <a:schemeClr val="tx1"/>
              </a:solidFill>
            </a:endParaRPr>
          </a:p>
          <a:p>
            <a:pPr algn="l"/>
            <a:r>
              <a:rPr lang="tr-TR" sz="4400" noProof="1" smtClean="0">
                <a:solidFill>
                  <a:schemeClr val="tx1"/>
                </a:solidFill>
              </a:rPr>
              <a:t>Gelen taleplerin fazlalığı, net olmayan storyler, gerçek talep sahibinin belli olmadığı karmaşık bir süreç ve en önemlisi know/how eksikliği</a:t>
            </a:r>
            <a:r>
              <a:rPr lang="en-US" sz="4400" noProof="1" smtClean="0">
                <a:solidFill>
                  <a:schemeClr val="tx1"/>
                </a:solidFill>
              </a:rPr>
              <a:t> olmamasi icin user story’ler duzgun olusturulmalidir</a:t>
            </a:r>
            <a:r>
              <a:rPr lang="tr-TR" sz="4400" noProof="1" smtClean="0">
                <a:solidFill>
                  <a:schemeClr val="tx1"/>
                </a:solidFill>
              </a:rPr>
              <a:t>.</a:t>
            </a:r>
            <a:endParaRPr lang="tr-TR" sz="4400" noProof="1">
              <a:solidFill>
                <a:schemeClr val="tx1"/>
              </a:solidFill>
              <a:latin typeface="medium-content-serif-font"/>
            </a:endParaRPr>
          </a:p>
        </p:txBody>
      </p:sp>
    </p:spTree>
    <p:extLst>
      <p:ext uri="{BB962C8B-B14F-4D97-AF65-F5344CB8AC3E}">
        <p14:creationId xmlns:p14="http://schemas.microsoft.com/office/powerpoint/2010/main" val="2182794338"/>
      </p:ext>
    </p:extLst>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2412381" y="2034640"/>
            <a:ext cx="19421708" cy="1107996"/>
          </a:xfrm>
          <a:prstGeom prst="rect">
            <a:avLst/>
          </a:prstGeom>
        </p:spPr>
        <p:txBody>
          <a:bodyPr wrap="square">
            <a:spAutoFit/>
          </a:bodyPr>
          <a:lstStyle/>
          <a:p>
            <a:r>
              <a:rPr lang="en-US" sz="6600" b="1" dirty="0" smtClean="0">
                <a:solidFill>
                  <a:schemeClr val="tx1"/>
                </a:solidFill>
                <a:latin typeface="-apple-system"/>
              </a:rPr>
              <a:t>USER STORY</a:t>
            </a:r>
          </a:p>
        </p:txBody>
      </p:sp>
      <p:pic>
        <p:nvPicPr>
          <p:cNvPr id="7" name="Resim 6"/>
          <p:cNvPicPr>
            <a:picLocks noChangeAspect="1"/>
          </p:cNvPicPr>
          <p:nvPr/>
        </p:nvPicPr>
        <p:blipFill>
          <a:blip r:embed="rId2"/>
          <a:stretch>
            <a:fillRect/>
          </a:stretch>
        </p:blipFill>
        <p:spPr>
          <a:xfrm>
            <a:off x="2412381" y="3485002"/>
            <a:ext cx="20016008" cy="8451989"/>
          </a:xfrm>
          <a:prstGeom prst="rect">
            <a:avLst/>
          </a:prstGeom>
        </p:spPr>
      </p:pic>
    </p:spTree>
    <p:extLst>
      <p:ext uri="{BB962C8B-B14F-4D97-AF65-F5344CB8AC3E}">
        <p14:creationId xmlns:p14="http://schemas.microsoft.com/office/powerpoint/2010/main" val="2451087371"/>
      </p:ext>
    </p:extLst>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Resim 6"/>
          <p:cNvPicPr>
            <a:picLocks noChangeAspect="1"/>
          </p:cNvPicPr>
          <p:nvPr/>
        </p:nvPicPr>
        <p:blipFill>
          <a:blip r:embed="rId2"/>
          <a:stretch>
            <a:fillRect/>
          </a:stretch>
        </p:blipFill>
        <p:spPr>
          <a:xfrm>
            <a:off x="2698224" y="3485002"/>
            <a:ext cx="18534065" cy="7696349"/>
          </a:xfrm>
          <a:prstGeom prst="rect">
            <a:avLst/>
          </a:prstGeom>
        </p:spPr>
      </p:pic>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2412381" y="2034640"/>
            <a:ext cx="19421708" cy="1107996"/>
          </a:xfrm>
          <a:prstGeom prst="rect">
            <a:avLst/>
          </a:prstGeom>
        </p:spPr>
        <p:txBody>
          <a:bodyPr wrap="square">
            <a:spAutoFit/>
          </a:bodyPr>
          <a:lstStyle/>
          <a:p>
            <a:r>
              <a:rPr lang="en-US" sz="6600" b="1" dirty="0" smtClean="0">
                <a:solidFill>
                  <a:schemeClr val="tx1"/>
                </a:solidFill>
                <a:latin typeface="-apple-system"/>
              </a:rPr>
              <a:t>USER STORY – EPIC KARSILASTIRMASI</a:t>
            </a:r>
          </a:p>
        </p:txBody>
      </p:sp>
    </p:spTree>
    <p:extLst>
      <p:ext uri="{BB962C8B-B14F-4D97-AF65-F5344CB8AC3E}">
        <p14:creationId xmlns:p14="http://schemas.microsoft.com/office/powerpoint/2010/main" val="56499275"/>
      </p:ext>
    </p:extLst>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2369880"/>
          </a:xfrm>
          <a:prstGeom prst="rect">
            <a:avLst/>
          </a:prstGeom>
        </p:spPr>
        <p:txBody>
          <a:bodyPr wrap="square">
            <a:spAutoFit/>
          </a:bodyPr>
          <a:lstStyle/>
          <a:p>
            <a:r>
              <a:rPr lang="en-US" sz="6000" dirty="0" smtClean="0"/>
              <a:t>BUTUNU OLUSTURAN PARCALAR</a:t>
            </a:r>
          </a:p>
          <a:p>
            <a:pPr algn="l" hangingPunct="1"/>
            <a:endParaRPr lang="tr-TR" sz="4400" dirty="0">
              <a:solidFill>
                <a:schemeClr val="tx1"/>
              </a:solidFill>
            </a:endParaRPr>
          </a:p>
          <a:p>
            <a:pPr marL="571500" indent="-571500" algn="l">
              <a:buFont typeface="Wingdings" panose="05000000000000000000" pitchFamily="2" charset="2"/>
              <a:buChar char="Ø"/>
            </a:pPr>
            <a:endParaRPr lang="en-US" sz="4400" noProof="1"/>
          </a:p>
        </p:txBody>
      </p:sp>
      <p:sp>
        <p:nvSpPr>
          <p:cNvPr id="2" name="Dikdörtgen 1"/>
          <p:cNvSpPr/>
          <p:nvPr/>
        </p:nvSpPr>
        <p:spPr>
          <a:xfrm>
            <a:off x="2412381" y="2034640"/>
            <a:ext cx="19421708" cy="1107996"/>
          </a:xfrm>
          <a:prstGeom prst="rect">
            <a:avLst/>
          </a:prstGeom>
        </p:spPr>
        <p:txBody>
          <a:bodyPr wrap="square">
            <a:spAutoFit/>
          </a:bodyPr>
          <a:lstStyle/>
          <a:p>
            <a:r>
              <a:rPr lang="en-US" sz="6600" b="1" dirty="0" smtClean="0">
                <a:solidFill>
                  <a:schemeClr val="tx1"/>
                </a:solidFill>
                <a:latin typeface="-apple-system"/>
              </a:rPr>
              <a:t>Team Capacity </a:t>
            </a:r>
            <a:r>
              <a:rPr lang="en-US" sz="6600" b="1" noProof="1" smtClean="0">
                <a:solidFill>
                  <a:schemeClr val="tx1"/>
                </a:solidFill>
                <a:latin typeface="-apple-system"/>
              </a:rPr>
              <a:t>ve</a:t>
            </a:r>
            <a:r>
              <a:rPr lang="en-US" sz="6600" b="1" dirty="0" smtClean="0">
                <a:solidFill>
                  <a:schemeClr val="tx1"/>
                </a:solidFill>
                <a:latin typeface="-apple-system"/>
              </a:rPr>
              <a:t> Point</a:t>
            </a:r>
          </a:p>
        </p:txBody>
      </p:sp>
      <p:pic>
        <p:nvPicPr>
          <p:cNvPr id="22530" name="Picture 2" descr="When story points misfire. Trying to figure out how to estimate… | by  Albina Popova | XING Enginee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16807" y="4062154"/>
            <a:ext cx="9302196" cy="6933148"/>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1144858" y="3399906"/>
            <a:ext cx="22495727" cy="8894743"/>
          </a:xfrm>
          <a:prstGeom prst="rect">
            <a:avLst/>
          </a:prstGeom>
        </p:spPr>
        <p:txBody>
          <a:bodyPr wrap="square">
            <a:spAutoFit/>
          </a:bodyPr>
          <a:lstStyle/>
          <a:p>
            <a:pPr marL="571500" indent="-571500" algn="l">
              <a:buFont typeface="Wingdings" panose="05000000000000000000" pitchFamily="2" charset="2"/>
              <a:buChar char="Ø"/>
            </a:pPr>
            <a:r>
              <a:rPr lang="tr-TR" sz="4400" noProof="1" smtClean="0">
                <a:solidFill>
                  <a:srgbClr val="292929"/>
                </a:solidFill>
                <a:latin typeface="medium-content-serif-font"/>
              </a:rPr>
              <a:t>User storyler </a:t>
            </a:r>
            <a:r>
              <a:rPr lang="en-US" sz="4400" noProof="1" smtClean="0">
                <a:solidFill>
                  <a:srgbClr val="292929"/>
                </a:solidFill>
                <a:latin typeface="medium-content-serif-font"/>
              </a:rPr>
              <a:t>sprint backlog’a alinirken takim tarafindan puanlanir (</a:t>
            </a:r>
            <a:r>
              <a:rPr lang="en-US" sz="4400" noProof="1" smtClean="0">
                <a:solidFill>
                  <a:srgbClr val="FF0000"/>
                </a:solidFill>
                <a:latin typeface="medium-content-serif-font"/>
              </a:rPr>
              <a:t>POINT</a:t>
            </a:r>
            <a:r>
              <a:rPr lang="en-US" sz="4400" noProof="1" smtClean="0">
                <a:solidFill>
                  <a:srgbClr val="292929"/>
                </a:solidFill>
                <a:latin typeface="medium-content-serif-font"/>
              </a:rPr>
              <a:t>)</a:t>
            </a:r>
          </a:p>
          <a:p>
            <a:pPr marL="571500" indent="-571500" algn="l">
              <a:buFont typeface="Wingdings" panose="05000000000000000000" pitchFamily="2" charset="2"/>
              <a:buChar char="Ø"/>
            </a:pPr>
            <a:r>
              <a:rPr lang="en-US" sz="4400" noProof="1" smtClean="0">
                <a:solidFill>
                  <a:srgbClr val="292929"/>
                </a:solidFill>
                <a:latin typeface="medium-content-serif-font"/>
              </a:rPr>
              <a:t>Sprint baslangic toplantisi veya refinement </a:t>
            </a:r>
          </a:p>
          <a:p>
            <a:pPr algn="l"/>
            <a:r>
              <a:rPr lang="en-US" sz="4400" noProof="1">
                <a:solidFill>
                  <a:srgbClr val="292929"/>
                </a:solidFill>
                <a:latin typeface="medium-content-serif-font"/>
              </a:rPr>
              <a:t> </a:t>
            </a:r>
            <a:r>
              <a:rPr lang="en-US" sz="4400" noProof="1" smtClean="0">
                <a:solidFill>
                  <a:srgbClr val="292929"/>
                </a:solidFill>
                <a:latin typeface="medium-content-serif-font"/>
              </a:rPr>
              <a:t>	toplantisinda User Story okunur ve development </a:t>
            </a:r>
          </a:p>
          <a:p>
            <a:pPr algn="l"/>
            <a:r>
              <a:rPr lang="en-US" sz="4400" noProof="1">
                <a:solidFill>
                  <a:srgbClr val="292929"/>
                </a:solidFill>
                <a:latin typeface="medium-content-serif-font"/>
              </a:rPr>
              <a:t>	</a:t>
            </a:r>
            <a:r>
              <a:rPr lang="en-US" sz="4400" noProof="1" smtClean="0">
                <a:solidFill>
                  <a:srgbClr val="292929"/>
                </a:solidFill>
                <a:latin typeface="medium-content-serif-font"/>
              </a:rPr>
              <a:t>team’in tum uyeleri user story’e point verir</a:t>
            </a:r>
          </a:p>
          <a:p>
            <a:pPr marL="571500" indent="-571500" algn="l">
              <a:buFont typeface="Wingdings" panose="05000000000000000000" pitchFamily="2" charset="2"/>
              <a:buChar char="Ø"/>
            </a:pPr>
            <a:r>
              <a:rPr lang="en-US" sz="4400" noProof="1" smtClean="0">
                <a:solidFill>
                  <a:srgbClr val="292929"/>
                </a:solidFill>
                <a:latin typeface="medium-content-serif-font"/>
              </a:rPr>
              <a:t>Verilen pointler kartlara yazilarak gosterilir</a:t>
            </a:r>
          </a:p>
          <a:p>
            <a:pPr marL="571500" indent="-571500" algn="l">
              <a:buFont typeface="Wingdings" panose="05000000000000000000" pitchFamily="2" charset="2"/>
              <a:buChar char="Ø"/>
            </a:pPr>
            <a:r>
              <a:rPr lang="en-US" sz="4400" noProof="1" smtClean="0">
                <a:solidFill>
                  <a:srgbClr val="292929"/>
                </a:solidFill>
                <a:latin typeface="medium-content-serif-font"/>
              </a:rPr>
              <a:t>Pointler Fibonacci Serisindeki sayilara gore </a:t>
            </a:r>
          </a:p>
          <a:p>
            <a:pPr algn="l"/>
            <a:r>
              <a:rPr lang="en-US" sz="4400" noProof="1" smtClean="0">
                <a:solidFill>
                  <a:srgbClr val="292929"/>
                </a:solidFill>
                <a:latin typeface="medium-content-serif-font"/>
              </a:rPr>
              <a:t>    verilir.  1 1 2 3 5 8 13 21 34 …..</a:t>
            </a:r>
          </a:p>
          <a:p>
            <a:pPr marL="571500" indent="-571500" algn="l">
              <a:buFont typeface="Wingdings" panose="05000000000000000000" pitchFamily="2" charset="2"/>
              <a:buChar char="Ø"/>
            </a:pPr>
            <a:r>
              <a:rPr lang="en-US" sz="4400" noProof="1" smtClean="0">
                <a:solidFill>
                  <a:srgbClr val="292929"/>
                </a:solidFill>
                <a:latin typeface="medium-content-serif-font"/>
              </a:rPr>
              <a:t>Her uye nicin bu point’i verdigini aciklar ve team’in</a:t>
            </a:r>
          </a:p>
          <a:p>
            <a:pPr algn="l"/>
            <a:r>
              <a:rPr lang="en-US" sz="4400" noProof="1">
                <a:solidFill>
                  <a:srgbClr val="292929"/>
                </a:solidFill>
                <a:latin typeface="medium-content-serif-font"/>
              </a:rPr>
              <a:t> </a:t>
            </a:r>
            <a:r>
              <a:rPr lang="en-US" sz="4400" noProof="1" smtClean="0">
                <a:solidFill>
                  <a:srgbClr val="292929"/>
                </a:solidFill>
                <a:latin typeface="medium-content-serif-font"/>
              </a:rPr>
              <a:t>   ortak karariyla user story’nin point’i belirlenir</a:t>
            </a:r>
          </a:p>
          <a:p>
            <a:pPr marL="571500" indent="-571500" algn="l">
              <a:buFont typeface="Wingdings" panose="05000000000000000000" pitchFamily="2" charset="2"/>
              <a:buChar char="Ø"/>
            </a:pPr>
            <a:r>
              <a:rPr lang="en-US" sz="4400" noProof="1" smtClean="0">
                <a:solidFill>
                  <a:srgbClr val="292929"/>
                </a:solidFill>
                <a:latin typeface="medium-content-serif-font"/>
              </a:rPr>
              <a:t>Team’deki developer ve QA sayisina gore team </a:t>
            </a:r>
          </a:p>
          <a:p>
            <a:pPr algn="l"/>
            <a:r>
              <a:rPr lang="en-US" sz="4400" noProof="1">
                <a:solidFill>
                  <a:srgbClr val="292929"/>
                </a:solidFill>
                <a:latin typeface="medium-content-serif-font"/>
              </a:rPr>
              <a:t> </a:t>
            </a:r>
            <a:r>
              <a:rPr lang="en-US" sz="4400" noProof="1" smtClean="0">
                <a:solidFill>
                  <a:srgbClr val="292929"/>
                </a:solidFill>
                <a:latin typeface="medium-content-serif-font"/>
              </a:rPr>
              <a:t>   Capacity belirlenir.</a:t>
            </a:r>
          </a:p>
          <a:p>
            <a:pPr algn="l"/>
            <a:r>
              <a:rPr lang="en-US" sz="4400" noProof="1">
                <a:solidFill>
                  <a:srgbClr val="292929"/>
                </a:solidFill>
                <a:latin typeface="medium-content-serif-font"/>
              </a:rPr>
              <a:t>	</a:t>
            </a:r>
            <a:r>
              <a:rPr lang="en-US" sz="4400" noProof="1" smtClean="0">
                <a:solidFill>
                  <a:srgbClr val="292929"/>
                </a:solidFill>
                <a:latin typeface="medium-content-serif-font"/>
              </a:rPr>
              <a:t>	Ornek : 5 developer : gunluk 8 saat = 1 point =&gt; 2 haftalik 50 point</a:t>
            </a:r>
          </a:p>
          <a:p>
            <a:pPr algn="l"/>
            <a:r>
              <a:rPr lang="en-US" sz="4400" noProof="1">
                <a:solidFill>
                  <a:srgbClr val="292929"/>
                </a:solidFill>
                <a:latin typeface="medium-content-serif-font"/>
              </a:rPr>
              <a:t> </a:t>
            </a:r>
            <a:r>
              <a:rPr lang="en-US" sz="4400" noProof="1" smtClean="0">
                <a:solidFill>
                  <a:srgbClr val="292929"/>
                </a:solidFill>
                <a:latin typeface="medium-content-serif-font"/>
              </a:rPr>
              <a:t>                2 QA																						   =&gt; </a:t>
            </a:r>
            <a:r>
              <a:rPr lang="en-US" sz="4400" noProof="1">
                <a:solidFill>
                  <a:srgbClr val="292929"/>
                </a:solidFill>
                <a:latin typeface="medium-content-serif-font"/>
              </a:rPr>
              <a:t>2 haftalik </a:t>
            </a:r>
            <a:r>
              <a:rPr lang="en-US" sz="4400" noProof="1" smtClean="0">
                <a:solidFill>
                  <a:srgbClr val="292929"/>
                </a:solidFill>
                <a:latin typeface="medium-content-serif-font"/>
              </a:rPr>
              <a:t>20 point</a:t>
            </a:r>
          </a:p>
        </p:txBody>
      </p:sp>
    </p:spTree>
    <p:extLst>
      <p:ext uri="{BB962C8B-B14F-4D97-AF65-F5344CB8AC3E}">
        <p14:creationId xmlns:p14="http://schemas.microsoft.com/office/powerpoint/2010/main" val="893236481"/>
      </p:ext>
    </p:extLst>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13384745" y="10679222"/>
            <a:ext cx="10301684" cy="1446550"/>
          </a:xfrm>
          <a:prstGeom prst="rect">
            <a:avLst/>
          </a:prstGeom>
        </p:spPr>
        <p:txBody>
          <a:bodyPr wrap="square">
            <a:spAutoFit/>
          </a:bodyPr>
          <a:lstStyle/>
          <a:p>
            <a:pPr algn="l"/>
            <a:r>
              <a:rPr lang="en-US" sz="4400" dirty="0" smtClean="0">
                <a:solidFill>
                  <a:schemeClr val="tx1"/>
                </a:solidFill>
              </a:rPr>
              <a:t>Sprint Retrospective </a:t>
            </a:r>
          </a:p>
          <a:p>
            <a:pPr algn="l"/>
            <a:r>
              <a:rPr lang="en-US" sz="4400" dirty="0">
                <a:solidFill>
                  <a:schemeClr val="tx1"/>
                </a:solidFill>
              </a:rPr>
              <a:t>	</a:t>
            </a:r>
            <a:r>
              <a:rPr lang="tr-TR" sz="4400" dirty="0" smtClean="0">
                <a:solidFill>
                  <a:schemeClr val="tx1"/>
                </a:solidFill>
              </a:rPr>
              <a:t>(Geriye </a:t>
            </a:r>
            <a:r>
              <a:rPr lang="tr-TR" sz="4400" dirty="0">
                <a:solidFill>
                  <a:schemeClr val="tx1"/>
                </a:solidFill>
              </a:rPr>
              <a:t>dönük Sprint Değerlendirmesi)</a:t>
            </a:r>
            <a:endParaRPr lang="en-US" sz="4400" dirty="0">
              <a:solidFill>
                <a:schemeClr val="tx1"/>
              </a:solidFill>
            </a:endParaRPr>
          </a:p>
        </p:txBody>
      </p:sp>
      <p:pic>
        <p:nvPicPr>
          <p:cNvPr id="2050" name="Picture 2" descr="Sprint Planning Meeting - One Stop for Testing and T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6567" y="3161670"/>
            <a:ext cx="12655833" cy="7628232"/>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7532240" y="2405969"/>
            <a:ext cx="6154189" cy="1446550"/>
          </a:xfrm>
          <a:prstGeom prst="rect">
            <a:avLst/>
          </a:prstGeom>
        </p:spPr>
        <p:txBody>
          <a:bodyPr wrap="square">
            <a:spAutoFit/>
          </a:bodyPr>
          <a:lstStyle/>
          <a:p>
            <a:pPr algn="l" fontAlgn="t"/>
            <a:r>
              <a:rPr lang="en-US" sz="4400" dirty="0">
                <a:solidFill>
                  <a:schemeClr val="tx1"/>
                </a:solidFill>
              </a:rPr>
              <a:t>Sprint Planning</a:t>
            </a:r>
          </a:p>
          <a:p>
            <a:pPr algn="l" fontAlgn="t"/>
            <a:r>
              <a:rPr lang="en-US" sz="4400" dirty="0">
                <a:solidFill>
                  <a:schemeClr val="tx1"/>
                </a:solidFill>
              </a:rPr>
              <a:t>	(Sprint Planlama</a:t>
            </a:r>
            <a:r>
              <a:rPr lang="tr-TR" sz="4400" dirty="0">
                <a:solidFill>
                  <a:schemeClr val="tx1"/>
                </a:solidFill>
              </a:rPr>
              <a:t>)</a:t>
            </a:r>
            <a:endParaRPr lang="en-US" sz="4400" dirty="0">
              <a:solidFill>
                <a:schemeClr val="tx1"/>
              </a:solidFill>
            </a:endParaRPr>
          </a:p>
        </p:txBody>
      </p:sp>
      <p:sp>
        <p:nvSpPr>
          <p:cNvPr id="5" name="Dikdörtgen 4"/>
          <p:cNvSpPr/>
          <p:nvPr/>
        </p:nvSpPr>
        <p:spPr>
          <a:xfrm>
            <a:off x="834666" y="1822853"/>
            <a:ext cx="12192000" cy="2123658"/>
          </a:xfrm>
          <a:prstGeom prst="rect">
            <a:avLst/>
          </a:prstGeom>
        </p:spPr>
        <p:txBody>
          <a:bodyPr>
            <a:spAutoFit/>
          </a:bodyPr>
          <a:lstStyle/>
          <a:p>
            <a:pPr algn="l" fontAlgn="t"/>
            <a:endParaRPr lang="en-US" sz="4400" dirty="0">
              <a:solidFill>
                <a:schemeClr val="tx1"/>
              </a:solidFill>
            </a:endParaRPr>
          </a:p>
          <a:p>
            <a:pPr algn="l" fontAlgn="t"/>
            <a:r>
              <a:rPr lang="en-US" sz="4400" dirty="0">
                <a:solidFill>
                  <a:schemeClr val="tx1"/>
                </a:solidFill>
              </a:rPr>
              <a:t>Daily Scrum (Daily StandUP)</a:t>
            </a:r>
          </a:p>
          <a:p>
            <a:pPr lvl="1" indent="0" algn="l" fontAlgn="t"/>
            <a:r>
              <a:rPr lang="en-US" sz="4400" dirty="0">
                <a:solidFill>
                  <a:schemeClr val="tx1"/>
                </a:solidFill>
              </a:rPr>
              <a:t>	</a:t>
            </a:r>
            <a:r>
              <a:rPr lang="tr-TR" sz="4400" dirty="0">
                <a:solidFill>
                  <a:schemeClr val="tx1"/>
                </a:solidFill>
              </a:rPr>
              <a:t>(</a:t>
            </a:r>
            <a:r>
              <a:rPr lang="en-US" sz="4400" dirty="0">
                <a:solidFill>
                  <a:schemeClr val="tx1"/>
                </a:solidFill>
              </a:rPr>
              <a:t>Günlük Scrum</a:t>
            </a:r>
            <a:r>
              <a:rPr lang="tr-TR" sz="4400" dirty="0">
                <a:solidFill>
                  <a:schemeClr val="tx1"/>
                </a:solidFill>
              </a:rPr>
              <a:t>)</a:t>
            </a:r>
            <a:endParaRPr lang="en-US" sz="4400" dirty="0">
              <a:solidFill>
                <a:schemeClr val="tx1"/>
              </a:solidFill>
            </a:endParaRPr>
          </a:p>
        </p:txBody>
      </p:sp>
      <p:sp>
        <p:nvSpPr>
          <p:cNvPr id="6" name="Dikdörtgen 5"/>
          <p:cNvSpPr/>
          <p:nvPr/>
        </p:nvSpPr>
        <p:spPr>
          <a:xfrm>
            <a:off x="834666" y="10679222"/>
            <a:ext cx="5542125" cy="1446550"/>
          </a:xfrm>
          <a:prstGeom prst="rect">
            <a:avLst/>
          </a:prstGeom>
        </p:spPr>
        <p:txBody>
          <a:bodyPr wrap="square">
            <a:spAutoFit/>
          </a:bodyPr>
          <a:lstStyle/>
          <a:p>
            <a:pPr algn="l"/>
            <a:r>
              <a:rPr lang="en-US" sz="4400" dirty="0">
                <a:solidFill>
                  <a:schemeClr val="tx1"/>
                </a:solidFill>
              </a:rPr>
              <a:t>Sprint Review </a:t>
            </a:r>
          </a:p>
          <a:p>
            <a:pPr algn="l"/>
            <a:r>
              <a:rPr lang="en-US" sz="4400" dirty="0">
                <a:solidFill>
                  <a:schemeClr val="tx1"/>
                </a:solidFill>
              </a:rPr>
              <a:t>	</a:t>
            </a:r>
            <a:r>
              <a:rPr lang="tr-TR" sz="4400" dirty="0">
                <a:solidFill>
                  <a:schemeClr val="tx1"/>
                </a:solidFill>
              </a:rPr>
              <a:t>(Sprint İncelemesi)</a:t>
            </a:r>
            <a:endParaRPr lang="en-US" sz="4400" dirty="0">
              <a:solidFill>
                <a:schemeClr val="tx1"/>
              </a:solidFill>
            </a:endParaRPr>
          </a:p>
        </p:txBody>
      </p:sp>
    </p:spTree>
    <p:extLst>
      <p:ext uri="{BB962C8B-B14F-4D97-AF65-F5344CB8AC3E}">
        <p14:creationId xmlns:p14="http://schemas.microsoft.com/office/powerpoint/2010/main" val="2017661973"/>
      </p:ext>
    </p:extLst>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rint Planning Meetings in Scrum Framework - Tech Agili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2165" y="2981468"/>
            <a:ext cx="9094557" cy="5866506"/>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4779225" y="2387550"/>
            <a:ext cx="14639306" cy="769441"/>
          </a:xfrm>
          <a:prstGeom prst="rect">
            <a:avLst/>
          </a:prstGeom>
        </p:spPr>
        <p:txBody>
          <a:bodyPr wrap="square">
            <a:spAutoFit/>
          </a:bodyPr>
          <a:lstStyle/>
          <a:p>
            <a:pPr fontAlgn="t"/>
            <a:r>
              <a:rPr lang="en-US" sz="4400" dirty="0" smtClean="0">
                <a:solidFill>
                  <a:schemeClr val="tx1"/>
                </a:solidFill>
              </a:rPr>
              <a:t>Sprint Planning  (Sprint Planlama</a:t>
            </a:r>
            <a:r>
              <a:rPr lang="tr-TR" sz="4400" dirty="0" smtClean="0">
                <a:solidFill>
                  <a:schemeClr val="tx1"/>
                </a:solidFill>
              </a:rPr>
              <a:t>)</a:t>
            </a:r>
            <a:endParaRPr lang="en-US" sz="4400" dirty="0" smtClean="0">
              <a:solidFill>
                <a:schemeClr val="tx1"/>
              </a:solidFill>
            </a:endParaRPr>
          </a:p>
        </p:txBody>
      </p:sp>
      <p:sp>
        <p:nvSpPr>
          <p:cNvPr id="2" name="Dikdörtgen 1"/>
          <p:cNvSpPr/>
          <p:nvPr/>
        </p:nvSpPr>
        <p:spPr>
          <a:xfrm>
            <a:off x="9498675" y="3138520"/>
            <a:ext cx="14885325" cy="5509200"/>
          </a:xfrm>
          <a:prstGeom prst="rect">
            <a:avLst/>
          </a:prstGeom>
        </p:spPr>
        <p:txBody>
          <a:bodyPr wrap="square">
            <a:spAutoFit/>
          </a:bodyPr>
          <a:lstStyle/>
          <a:p>
            <a:pPr marL="571500" indent="-571500" algn="l">
              <a:buFont typeface="Wingdings" panose="05000000000000000000" pitchFamily="2" charset="2"/>
              <a:buChar char="Ø"/>
            </a:pPr>
            <a:r>
              <a:rPr lang="en-US" sz="4400" dirty="0"/>
              <a:t>Bu, her Sprint'i başlatan </a:t>
            </a:r>
            <a:r>
              <a:rPr lang="en-US" sz="4400" dirty="0" smtClean="0"/>
              <a:t>etkinliktir</a:t>
            </a:r>
          </a:p>
          <a:p>
            <a:pPr marL="571500" indent="-571500" algn="l">
              <a:buFont typeface="Wingdings" panose="05000000000000000000" pitchFamily="2" charset="2"/>
              <a:buChar char="Ø"/>
            </a:pPr>
            <a:r>
              <a:rPr lang="tr-TR" sz="4400" dirty="0" smtClean="0"/>
              <a:t>Product </a:t>
            </a:r>
            <a:r>
              <a:rPr lang="tr-TR" sz="4400" dirty="0"/>
              <a:t>Owner </a:t>
            </a:r>
            <a:r>
              <a:rPr lang="en-US" sz="4400" dirty="0"/>
              <a:t>ve </a:t>
            </a:r>
            <a:r>
              <a:rPr lang="tr-TR" sz="4400" dirty="0"/>
              <a:t>Development ekibinin </a:t>
            </a:r>
            <a:r>
              <a:rPr lang="en-US" sz="4400" dirty="0"/>
              <a:t>Sprint'e hangi Ürün İş Listesi Öğelerinin (PBI'ler) dahil edileceğini tartıştığı yerdir.</a:t>
            </a:r>
          </a:p>
          <a:p>
            <a:pPr marL="571500" indent="-571500" algn="l">
              <a:buFont typeface="Wingdings" panose="05000000000000000000" pitchFamily="2" charset="2"/>
              <a:buChar char="Ø"/>
            </a:pPr>
            <a:r>
              <a:rPr lang="tr-TR" sz="4400" dirty="0"/>
              <a:t>Product Owner </a:t>
            </a:r>
            <a:r>
              <a:rPr lang="en-US" sz="4400" dirty="0"/>
              <a:t>Sprint'e potansiyel olarak dahil edilmek üzere her PBI'ya öncelik verme hakkına sahip olsa da, Geliştirme ekibi yanıt vermeye, sorunları gündeme getirmeye ve gerektiğinde geri itmeye teşvik edilir. </a:t>
            </a:r>
          </a:p>
        </p:txBody>
      </p:sp>
      <p:sp>
        <p:nvSpPr>
          <p:cNvPr id="6" name="Dikdörtgen 5"/>
          <p:cNvSpPr/>
          <p:nvPr/>
        </p:nvSpPr>
        <p:spPr>
          <a:xfrm>
            <a:off x="735169" y="8981085"/>
            <a:ext cx="22906228" cy="3477875"/>
          </a:xfrm>
          <a:prstGeom prst="rect">
            <a:avLst/>
          </a:prstGeom>
        </p:spPr>
        <p:txBody>
          <a:bodyPr wrap="square">
            <a:spAutoFit/>
          </a:bodyPr>
          <a:lstStyle/>
          <a:p>
            <a:pPr marL="571500" indent="-571500" algn="l">
              <a:buFont typeface="Wingdings" panose="05000000000000000000" pitchFamily="2" charset="2"/>
              <a:buChar char="Ø"/>
            </a:pPr>
            <a:r>
              <a:rPr lang="tr-TR" sz="4400" dirty="0"/>
              <a:t>Development team </a:t>
            </a:r>
            <a:r>
              <a:rPr lang="en-US" sz="4400" dirty="0"/>
              <a:t>daha sonra hız, kaynaklar ve mevcut zaman ve kaynakları etkileyebilecek faktörler hakkında bilgi sahibi olduklarında Sprint'te kaç PBI sunabileceklerini tahmin eder.</a:t>
            </a:r>
          </a:p>
          <a:p>
            <a:pPr marL="571500" indent="-571500" algn="l">
              <a:buFont typeface="Wingdings" panose="05000000000000000000" pitchFamily="2" charset="2"/>
              <a:buChar char="Ø"/>
            </a:pPr>
            <a:r>
              <a:rPr lang="en-US" sz="4400" b="1" dirty="0">
                <a:solidFill>
                  <a:srgbClr val="FF0000"/>
                </a:solidFill>
              </a:rPr>
              <a:t>Sprint Planlama Toplantısının sonucu, herkesin kabul ettiği gerçekçi ve ulaşılabilir bir Sprint Hedefi ve Sprint İş Listesi elde etmektir.</a:t>
            </a:r>
          </a:p>
        </p:txBody>
      </p:sp>
    </p:spTree>
    <p:extLst>
      <p:ext uri="{BB962C8B-B14F-4D97-AF65-F5344CB8AC3E}">
        <p14:creationId xmlns:p14="http://schemas.microsoft.com/office/powerpoint/2010/main" val="528205973"/>
      </p:ext>
    </p:extLst>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4762599" y="2130785"/>
            <a:ext cx="14639306" cy="769441"/>
          </a:xfrm>
          <a:prstGeom prst="rect">
            <a:avLst/>
          </a:prstGeom>
        </p:spPr>
        <p:txBody>
          <a:bodyPr wrap="square">
            <a:spAutoFit/>
          </a:bodyPr>
          <a:lstStyle/>
          <a:p>
            <a:pPr fontAlgn="t"/>
            <a:r>
              <a:rPr lang="en-US" sz="4400" dirty="0" smtClean="0">
                <a:solidFill>
                  <a:schemeClr val="tx1"/>
                </a:solidFill>
              </a:rPr>
              <a:t>Sprint Planning  (Sprint Planlama</a:t>
            </a:r>
            <a:r>
              <a:rPr lang="tr-TR" sz="4400" dirty="0" smtClean="0">
                <a:solidFill>
                  <a:schemeClr val="tx1"/>
                </a:solidFill>
              </a:rPr>
              <a:t>)</a:t>
            </a:r>
            <a:endParaRPr lang="en-US" sz="4400" dirty="0" smtClean="0">
              <a:solidFill>
                <a:schemeClr val="tx1"/>
              </a:solidFill>
            </a:endParaRPr>
          </a:p>
        </p:txBody>
      </p:sp>
      <p:sp>
        <p:nvSpPr>
          <p:cNvPr id="2" name="Dikdörtgen 1"/>
          <p:cNvSpPr/>
          <p:nvPr/>
        </p:nvSpPr>
        <p:spPr>
          <a:xfrm>
            <a:off x="602166" y="2900226"/>
            <a:ext cx="11135406" cy="7540526"/>
          </a:xfrm>
          <a:prstGeom prst="rect">
            <a:avLst/>
          </a:prstGeom>
        </p:spPr>
        <p:txBody>
          <a:bodyPr wrap="square">
            <a:spAutoFit/>
          </a:bodyPr>
          <a:lstStyle/>
          <a:p>
            <a:pPr algn="l"/>
            <a:r>
              <a:rPr lang="tr-TR" sz="4400" dirty="0"/>
              <a:t>Sprint Planlama şu sorulara cevap verir</a:t>
            </a:r>
            <a:r>
              <a:rPr lang="tr-TR" sz="4400" dirty="0" smtClean="0"/>
              <a:t>;</a:t>
            </a:r>
            <a:endParaRPr lang="en-US" sz="4400" dirty="0" smtClean="0"/>
          </a:p>
          <a:p>
            <a:pPr algn="l"/>
            <a:endParaRPr lang="en-US" sz="4400" dirty="0" smtClean="0"/>
          </a:p>
          <a:p>
            <a:pPr marL="571500" indent="-571500" algn="l">
              <a:buFont typeface="Wingdings" panose="05000000000000000000" pitchFamily="2" charset="2"/>
              <a:buChar char="Ø"/>
            </a:pPr>
            <a:r>
              <a:rPr lang="tr-TR" sz="4400" dirty="0" smtClean="0"/>
              <a:t>Başlayan </a:t>
            </a:r>
            <a:r>
              <a:rPr lang="tr-TR" sz="4400" dirty="0"/>
              <a:t>Sprintte Increment olarak ne teslim edilebilir? (Ne </a:t>
            </a:r>
            <a:r>
              <a:rPr lang="tr-TR" sz="4400" dirty="0" smtClean="0"/>
              <a:t>Yapacağız)</a:t>
            </a:r>
            <a:endParaRPr lang="en-US" sz="4400" dirty="0" smtClean="0"/>
          </a:p>
          <a:p>
            <a:pPr marL="571500" indent="-571500" algn="l">
              <a:buFont typeface="Wingdings" panose="05000000000000000000" pitchFamily="2" charset="2"/>
              <a:buChar char="Ø"/>
            </a:pPr>
            <a:r>
              <a:rPr lang="tr-TR" sz="4400" dirty="0" smtClean="0"/>
              <a:t>Increment'ı </a:t>
            </a:r>
            <a:r>
              <a:rPr lang="tr-TR" sz="4400" dirty="0"/>
              <a:t>teslim etmek için gerekli olan iş nasıl başarılacak? (Nasıl Yapacağız</a:t>
            </a:r>
            <a:r>
              <a:rPr lang="tr-TR" sz="4400" dirty="0" smtClean="0"/>
              <a:t>)</a:t>
            </a:r>
            <a:endParaRPr lang="en-US" sz="4400" dirty="0" smtClean="0"/>
          </a:p>
          <a:p>
            <a:pPr algn="l"/>
            <a:r>
              <a:rPr lang="en-US" sz="4400" dirty="0"/>
              <a:t>	</a:t>
            </a:r>
            <a:endParaRPr lang="en-US" sz="4400" dirty="0" smtClean="0"/>
          </a:p>
          <a:p>
            <a:pPr algn="l"/>
            <a:r>
              <a:rPr lang="en-US" sz="4400" dirty="0" smtClean="0"/>
              <a:t>2</a:t>
            </a:r>
            <a:r>
              <a:rPr lang="en-US" sz="4400" dirty="0"/>
              <a:t>. madde icin gerekirse Sprint suresi </a:t>
            </a:r>
            <a:r>
              <a:rPr lang="en-US" sz="4400" dirty="0" smtClean="0"/>
              <a:t>	icerisinde </a:t>
            </a:r>
            <a:r>
              <a:rPr lang="tr-TR" sz="4400" dirty="0"/>
              <a:t>eski </a:t>
            </a:r>
            <a:r>
              <a:rPr lang="en-US" sz="4400" dirty="0"/>
              <a:t>	</a:t>
            </a:r>
            <a:r>
              <a:rPr lang="tr-TR" sz="4400" dirty="0"/>
              <a:t>adıyla grooming yeni </a:t>
            </a:r>
            <a:r>
              <a:rPr lang="en-US" sz="4400" dirty="0" smtClean="0"/>
              <a:t>	</a:t>
            </a:r>
            <a:r>
              <a:rPr lang="tr-TR" sz="4400" dirty="0" smtClean="0"/>
              <a:t>adıyla</a:t>
            </a:r>
            <a:r>
              <a:rPr lang="en-US" sz="4400" dirty="0" smtClean="0"/>
              <a:t> </a:t>
            </a:r>
            <a:r>
              <a:rPr lang="tr-TR" sz="4400" dirty="0"/>
              <a:t>refinement</a:t>
            </a:r>
            <a:r>
              <a:rPr lang="en-US" sz="4400" dirty="0"/>
              <a:t> </a:t>
            </a:r>
            <a:r>
              <a:rPr lang="tr-TR" sz="4400" dirty="0"/>
              <a:t>(detaylandırma) </a:t>
            </a:r>
            <a:r>
              <a:rPr lang="en-US" sz="4400" dirty="0" smtClean="0"/>
              <a:t>	</a:t>
            </a:r>
            <a:r>
              <a:rPr lang="tr-TR" sz="4400" dirty="0" smtClean="0"/>
              <a:t>aktivitesi</a:t>
            </a:r>
            <a:r>
              <a:rPr lang="en-US" sz="4400" dirty="0" smtClean="0"/>
              <a:t> </a:t>
            </a:r>
            <a:r>
              <a:rPr lang="tr-TR" sz="4400" dirty="0" smtClean="0"/>
              <a:t>gerçekleşti</a:t>
            </a:r>
            <a:r>
              <a:rPr lang="en-US" sz="4400" noProof="1" smtClean="0"/>
              <a:t>rilebilir.</a:t>
            </a:r>
            <a:endParaRPr lang="en-US" sz="4400" noProof="1"/>
          </a:p>
        </p:txBody>
      </p:sp>
      <p:pic>
        <p:nvPicPr>
          <p:cNvPr id="6" name="Picture 4" descr="Scrum Academy :: International Scrum Master Foundation - Chapter 6.2 - Sprint  Plan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5257" y="3490188"/>
            <a:ext cx="11110259" cy="5555130"/>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853142" y="10779306"/>
            <a:ext cx="22475208" cy="1446550"/>
          </a:xfrm>
          <a:prstGeom prst="rect">
            <a:avLst/>
          </a:prstGeom>
        </p:spPr>
        <p:txBody>
          <a:bodyPr wrap="square">
            <a:spAutoFit/>
          </a:bodyPr>
          <a:lstStyle/>
          <a:p>
            <a:pPr algn="l"/>
            <a:r>
              <a:rPr lang="tr-TR" sz="4400" dirty="0" smtClean="0"/>
              <a:t>Scrum </a:t>
            </a:r>
            <a:r>
              <a:rPr lang="tr-TR" sz="4400" dirty="0"/>
              <a:t>Master, toplantının yapılmasını ve Development Team'in etkinliğin amacını anlamasını sağlar.</a:t>
            </a:r>
            <a:endParaRPr lang="en-US" sz="4400" dirty="0"/>
          </a:p>
        </p:txBody>
      </p:sp>
    </p:spTree>
    <p:extLst>
      <p:ext uri="{BB962C8B-B14F-4D97-AF65-F5344CB8AC3E}">
        <p14:creationId xmlns:p14="http://schemas.microsoft.com/office/powerpoint/2010/main" val="3845896335"/>
      </p:ext>
    </p:extLst>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hapter 19 of &quot;Essential Scrum&quot;: Sprint Planning | Innolu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41819" y="1115123"/>
            <a:ext cx="8120519" cy="8280406"/>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4762599" y="2130785"/>
            <a:ext cx="14639306" cy="769441"/>
          </a:xfrm>
          <a:prstGeom prst="rect">
            <a:avLst/>
          </a:prstGeom>
        </p:spPr>
        <p:txBody>
          <a:bodyPr wrap="square">
            <a:spAutoFit/>
          </a:bodyPr>
          <a:lstStyle/>
          <a:p>
            <a:pPr fontAlgn="t"/>
            <a:r>
              <a:rPr lang="en-US" sz="4400" dirty="0" smtClean="0">
                <a:solidFill>
                  <a:schemeClr val="tx1"/>
                </a:solidFill>
              </a:rPr>
              <a:t>Sprint Planning  (Sprint Planlama</a:t>
            </a:r>
            <a:r>
              <a:rPr lang="tr-TR" sz="4400" dirty="0" smtClean="0">
                <a:solidFill>
                  <a:schemeClr val="tx1"/>
                </a:solidFill>
              </a:rPr>
              <a:t>)</a:t>
            </a:r>
            <a:endParaRPr lang="en-US" sz="4400" dirty="0" smtClean="0">
              <a:solidFill>
                <a:schemeClr val="tx1"/>
              </a:solidFill>
            </a:endParaRPr>
          </a:p>
        </p:txBody>
      </p:sp>
      <p:sp>
        <p:nvSpPr>
          <p:cNvPr id="2" name="Dikdörtgen 1"/>
          <p:cNvSpPr/>
          <p:nvPr/>
        </p:nvSpPr>
        <p:spPr>
          <a:xfrm>
            <a:off x="549660" y="3299169"/>
            <a:ext cx="11634170" cy="2800767"/>
          </a:xfrm>
          <a:prstGeom prst="rect">
            <a:avLst/>
          </a:prstGeom>
        </p:spPr>
        <p:txBody>
          <a:bodyPr wrap="square">
            <a:spAutoFit/>
          </a:bodyPr>
          <a:lstStyle/>
          <a:p>
            <a:pPr algn="l"/>
            <a:r>
              <a:rPr lang="tr-TR" sz="4400" dirty="0" smtClean="0"/>
              <a:t>Bir </a:t>
            </a:r>
            <a:r>
              <a:rPr lang="tr-TR" sz="4400" dirty="0"/>
              <a:t>önceki Sprint Retrospektif Toplantısı’nda alınan kararlar içinde Sprint Planlama Toplantısını etkileyen aksiyonlar varsa bunları yerine </a:t>
            </a:r>
            <a:r>
              <a:rPr lang="tr-TR" sz="4400" dirty="0" smtClean="0"/>
              <a:t>getir</a:t>
            </a:r>
            <a:r>
              <a:rPr lang="en-US" sz="4400" noProof="1" smtClean="0"/>
              <a:t>ildigi</a:t>
            </a:r>
            <a:r>
              <a:rPr lang="en-US" sz="4400" dirty="0" smtClean="0"/>
              <a:t> </a:t>
            </a:r>
            <a:r>
              <a:rPr lang="en-US" sz="4400" noProof="1" smtClean="0"/>
              <a:t>kontrol</a:t>
            </a:r>
            <a:r>
              <a:rPr lang="en-US" sz="4400" dirty="0" smtClean="0"/>
              <a:t> </a:t>
            </a:r>
            <a:r>
              <a:rPr lang="en-US" sz="4400" noProof="1" smtClean="0"/>
              <a:t>edilir</a:t>
            </a:r>
            <a:r>
              <a:rPr lang="en-US" sz="4400" dirty="0" smtClean="0"/>
              <a:t>.</a:t>
            </a:r>
          </a:p>
        </p:txBody>
      </p:sp>
      <p:pic>
        <p:nvPicPr>
          <p:cNvPr id="1026" name="Picture 2" descr="Product Backlog Refinement Mee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72" y="6615258"/>
            <a:ext cx="6704945" cy="5039186"/>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7970222" y="9417674"/>
            <a:ext cx="16413778" cy="2800767"/>
          </a:xfrm>
          <a:prstGeom prst="rect">
            <a:avLst/>
          </a:prstGeom>
        </p:spPr>
        <p:txBody>
          <a:bodyPr wrap="square">
            <a:spAutoFit/>
          </a:bodyPr>
          <a:lstStyle/>
          <a:p>
            <a:pPr algn="l"/>
            <a:r>
              <a:rPr lang="tr-TR" sz="4400" dirty="0"/>
              <a:t>Herşeyin başlangıcı iyi bir planlamadır. Sprint’e iyi başlarsanız başarılı bir şekilde bitirme şansınız yüksek olur. İyi Scrum Master, Scrum Takımı’nın iyi planlama yapmasını sağlar. </a:t>
            </a:r>
            <a:endParaRPr lang="en-US" sz="4400" dirty="0" smtClean="0"/>
          </a:p>
          <a:p>
            <a:pPr algn="l"/>
            <a:r>
              <a:rPr lang="tr-TR" sz="4400" dirty="0" smtClean="0"/>
              <a:t>İş </a:t>
            </a:r>
            <a:r>
              <a:rPr lang="tr-TR" sz="4400" dirty="0"/>
              <a:t>Listesi Maddeleri’nde kabul kriterleri belirtilmiş mi?</a:t>
            </a:r>
          </a:p>
        </p:txBody>
      </p:sp>
    </p:spTree>
    <p:extLst>
      <p:ext uri="{BB962C8B-B14F-4D97-AF65-F5344CB8AC3E}">
        <p14:creationId xmlns:p14="http://schemas.microsoft.com/office/powerpoint/2010/main" val="3120889665"/>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Unvan 1"/>
          <p:cNvSpPr>
            <a:spLocks noGrp="1"/>
          </p:cNvSpPr>
          <p:nvPr>
            <p:ph type="title"/>
          </p:nvPr>
        </p:nvSpPr>
        <p:spPr>
          <a:xfrm>
            <a:off x="4328162" y="1382751"/>
            <a:ext cx="14111094" cy="1507067"/>
          </a:xfrm>
        </p:spPr>
        <p:txBody>
          <a:bodyPr>
            <a:normAutofit/>
          </a:bodyPr>
          <a:lstStyle/>
          <a:p>
            <a:pPr algn="l"/>
            <a:r>
              <a:rPr lang="en-US" sz="9600" dirty="0"/>
              <a:t>SDLC NIN FAYDALARI</a:t>
            </a:r>
          </a:p>
        </p:txBody>
      </p:sp>
      <p:sp>
        <p:nvSpPr>
          <p:cNvPr id="3" name="Dikdörtgen 2"/>
          <p:cNvSpPr/>
          <p:nvPr/>
        </p:nvSpPr>
        <p:spPr>
          <a:xfrm>
            <a:off x="11383709" y="3202051"/>
            <a:ext cx="10584193" cy="6863417"/>
          </a:xfrm>
          <a:prstGeom prst="rect">
            <a:avLst/>
          </a:prstGeom>
        </p:spPr>
        <p:txBody>
          <a:bodyPr wrap="square">
            <a:spAutoFit/>
          </a:bodyPr>
          <a:lstStyle/>
          <a:p>
            <a:pPr marL="742950" indent="-742950" algn="l">
              <a:buAutoNum type="arabicParenR"/>
            </a:pPr>
            <a:r>
              <a:rPr lang="en-US" sz="4400" b="1" noProof="1" smtClean="0"/>
              <a:t>Projenin takibini ve kontrolunu saglar</a:t>
            </a:r>
          </a:p>
          <a:p>
            <a:pPr marL="742950" indent="-742950" algn="l">
              <a:buAutoNum type="arabicParenR"/>
            </a:pPr>
            <a:r>
              <a:rPr lang="en-US" sz="4400" b="1" noProof="1" smtClean="0"/>
              <a:t>Tum Planlama ve Process’in yatirimcilar tarafindan gorulebilmesine imkan tanir</a:t>
            </a:r>
          </a:p>
          <a:p>
            <a:pPr marL="742950" indent="-742950" algn="l">
              <a:buAutoNum type="arabicParenR"/>
            </a:pPr>
            <a:r>
              <a:rPr lang="en-US" sz="4400" b="1" noProof="1" smtClean="0"/>
              <a:t>Yapilan planlama ve toplantilarla Projenin Olusturulma ve gelistirme (Development) hizini artirir</a:t>
            </a:r>
          </a:p>
          <a:p>
            <a:pPr marL="742950" indent="-742950" algn="l">
              <a:buAutoNum type="arabicParenR"/>
            </a:pPr>
            <a:r>
              <a:rPr lang="en-US" sz="4400" b="1" noProof="1" smtClean="0"/>
              <a:t>Tum ekibin iletisimini guclendirir</a:t>
            </a:r>
          </a:p>
          <a:p>
            <a:pPr marL="742950" indent="-742950" algn="l">
              <a:buAutoNum type="arabicParenR"/>
            </a:pPr>
            <a:r>
              <a:rPr lang="en-US" sz="4400" b="1" noProof="1" smtClean="0"/>
              <a:t>Projenin risklerini azaltir</a:t>
            </a:r>
          </a:p>
        </p:txBody>
      </p:sp>
      <p:pic>
        <p:nvPicPr>
          <p:cNvPr id="5" name="Picture 6" descr="Eski Twitter Düzenine Nasıl Geri Dönülür? - Eniyiandroid.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859" y="2659594"/>
            <a:ext cx="10277917" cy="8082983"/>
          </a:xfrm>
          <a:prstGeom prst="rect">
            <a:avLst/>
          </a:prstGeom>
          <a:noFill/>
          <a:extLst>
            <a:ext uri="{909E8E84-426E-40DD-AFC4-6F175D3DCCD1}">
              <a14:hiddenFill xmlns:a14="http://schemas.microsoft.com/office/drawing/2010/main">
                <a:solidFill>
                  <a:srgbClr val="FFFFFF"/>
                </a:solidFill>
              </a14:hiddenFill>
            </a:ext>
          </a:extLst>
        </p:spPr>
      </p:pic>
      <p:sp>
        <p:nvSpPr>
          <p:cNvPr id="2" name="Dikdörtgen 1"/>
          <p:cNvSpPr/>
          <p:nvPr/>
        </p:nvSpPr>
        <p:spPr>
          <a:xfrm>
            <a:off x="1159727" y="11054810"/>
            <a:ext cx="9121698" cy="1446550"/>
          </a:xfrm>
          <a:prstGeom prst="rect">
            <a:avLst/>
          </a:prstGeom>
        </p:spPr>
        <p:txBody>
          <a:bodyPr wrap="square">
            <a:spAutoFit/>
          </a:bodyPr>
          <a:lstStyle/>
          <a:p>
            <a:r>
              <a:rPr lang="en-US" dirty="0" smtClean="0"/>
              <a:t>2004 de 14 Kisilik bir ekiple baslamis</a:t>
            </a:r>
          </a:p>
          <a:p>
            <a:r>
              <a:rPr lang="en-US" dirty="0" smtClean="0"/>
              <a:t>2006 da ismi konmus</a:t>
            </a:r>
          </a:p>
          <a:p>
            <a:r>
              <a:rPr lang="en-US" dirty="0" smtClean="0"/>
              <a:t>2020 de 340 milyon aktif kullaniciya ulasmis</a:t>
            </a:r>
            <a:r>
              <a:rPr lang="tr-TR" dirty="0"/>
              <a:t/>
            </a:r>
            <a:br>
              <a:rPr lang="tr-TR" dirty="0"/>
            </a:br>
            <a:endParaRPr lang="tr-TR" dirty="0"/>
          </a:p>
        </p:txBody>
      </p:sp>
    </p:spTree>
    <p:extLst>
      <p:ext uri="{BB962C8B-B14F-4D97-AF65-F5344CB8AC3E}">
        <p14:creationId xmlns:p14="http://schemas.microsoft.com/office/powerpoint/2010/main" val="1270753242"/>
      </p:ext>
    </p:extLst>
  </p:cSld>
  <p:clrMapOvr>
    <a:masterClrMapping/>
  </p:clrMapOvr>
  <p:transition spd="med"/>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8 Bad Habits that ruin Daily Scrum meetings | by Anuraj S.L | Agile  Coaching Playbook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67112" y="3646512"/>
            <a:ext cx="10750188" cy="6112630"/>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5938529" y="2503928"/>
            <a:ext cx="12053455" cy="769441"/>
          </a:xfrm>
          <a:prstGeom prst="rect">
            <a:avLst/>
          </a:prstGeom>
        </p:spPr>
        <p:txBody>
          <a:bodyPr wrap="square">
            <a:spAutoFit/>
          </a:bodyPr>
          <a:lstStyle/>
          <a:p>
            <a:pPr algn="l" fontAlgn="t"/>
            <a:r>
              <a:rPr lang="en-US" sz="4400" dirty="0" smtClean="0">
                <a:solidFill>
                  <a:schemeClr val="tx1"/>
                </a:solidFill>
              </a:rPr>
              <a:t>Daily Scrum </a:t>
            </a:r>
            <a:r>
              <a:rPr lang="tr-TR" sz="4400" dirty="0">
                <a:solidFill>
                  <a:schemeClr val="tx1"/>
                </a:solidFill>
              </a:rPr>
              <a:t>(</a:t>
            </a:r>
            <a:r>
              <a:rPr lang="en-US" sz="4400" dirty="0">
                <a:solidFill>
                  <a:schemeClr val="tx1"/>
                </a:solidFill>
              </a:rPr>
              <a:t>Günlük Scrum</a:t>
            </a:r>
            <a:r>
              <a:rPr lang="tr-TR" sz="4400" dirty="0" smtClean="0">
                <a:solidFill>
                  <a:schemeClr val="tx1"/>
                </a:solidFill>
              </a:rPr>
              <a:t>)</a:t>
            </a:r>
            <a:r>
              <a:rPr lang="en-US" sz="4400" dirty="0" smtClean="0">
                <a:solidFill>
                  <a:schemeClr val="tx1"/>
                </a:solidFill>
              </a:rPr>
              <a:t> (Daily StandUP)</a:t>
            </a:r>
          </a:p>
        </p:txBody>
      </p:sp>
      <p:sp>
        <p:nvSpPr>
          <p:cNvPr id="2" name="Dikdörtgen 1"/>
          <p:cNvSpPr/>
          <p:nvPr/>
        </p:nvSpPr>
        <p:spPr>
          <a:xfrm>
            <a:off x="602165" y="3646512"/>
            <a:ext cx="13845355" cy="6863417"/>
          </a:xfrm>
          <a:prstGeom prst="rect">
            <a:avLst/>
          </a:prstGeom>
        </p:spPr>
        <p:txBody>
          <a:bodyPr wrap="square">
            <a:spAutoFit/>
          </a:bodyPr>
          <a:lstStyle/>
          <a:p>
            <a:pPr marL="571500" indent="-571500" algn="l">
              <a:buFont typeface="Wingdings" panose="05000000000000000000" pitchFamily="2" charset="2"/>
              <a:buChar char="Ø"/>
            </a:pPr>
            <a:r>
              <a:rPr lang="en-US" sz="4400" dirty="0"/>
              <a:t>Scrum zamanınızı ve kaynaklarınızı verimli bir şekilde kullanmayı amaçlar. </a:t>
            </a:r>
          </a:p>
          <a:p>
            <a:pPr marL="571500" indent="-571500" algn="l">
              <a:buFont typeface="Wingdings" panose="05000000000000000000" pitchFamily="2" charset="2"/>
              <a:buChar char="Ø"/>
            </a:pPr>
            <a:r>
              <a:rPr lang="en-US" sz="4400" dirty="0" smtClean="0"/>
              <a:t>Yaklasik15 </a:t>
            </a:r>
            <a:r>
              <a:rPr lang="en-US" sz="4400" dirty="0"/>
              <a:t>dakika kadar </a:t>
            </a:r>
            <a:r>
              <a:rPr lang="tr-TR" sz="4400" dirty="0"/>
              <a:t>sürer</a:t>
            </a:r>
            <a:r>
              <a:rPr lang="en-US" sz="4400" dirty="0"/>
              <a:t>. Ayağa kalkmak zorunlu değildir. Ancak, birçok takım bu toplantıyı kısa ve öz tutmak için yararlı bir teknik bulmaktadır.</a:t>
            </a:r>
            <a:endParaRPr lang="tr-TR" sz="4400" dirty="0"/>
          </a:p>
          <a:p>
            <a:pPr marL="571500" indent="-571500" algn="l">
              <a:buFont typeface="Wingdings" panose="05000000000000000000" pitchFamily="2" charset="2"/>
              <a:buChar char="Ø"/>
            </a:pPr>
            <a:r>
              <a:rPr lang="en-US" sz="4400" dirty="0" smtClean="0"/>
              <a:t>Geliştirme </a:t>
            </a:r>
            <a:r>
              <a:rPr lang="en-US" sz="4400" dirty="0"/>
              <a:t>Ekibinin </a:t>
            </a:r>
            <a:r>
              <a:rPr lang="en-US" sz="4400" noProof="1" smtClean="0"/>
              <a:t>oto-kontrol</a:t>
            </a:r>
            <a:r>
              <a:rPr lang="en-US" sz="4400" dirty="0" smtClean="0"/>
              <a:t> </a:t>
            </a:r>
            <a:r>
              <a:rPr lang="en-US" sz="4400" dirty="0"/>
              <a:t>yapması, Sprint Hedefi'ne ulaşma yolundaki ilerlemeyi değerlendirmesi ve önümüzdeki 24 saat boyunca faaliyetlerini gözden geçirmesi ve planlaması için bir fırsattır</a:t>
            </a:r>
            <a:r>
              <a:rPr lang="en-US" sz="4400" dirty="0" smtClean="0"/>
              <a:t>.</a:t>
            </a:r>
            <a:endParaRPr lang="tr-TR" sz="4400" dirty="0"/>
          </a:p>
        </p:txBody>
      </p:sp>
      <p:sp>
        <p:nvSpPr>
          <p:cNvPr id="9" name="Dikdörtgen 8"/>
          <p:cNvSpPr/>
          <p:nvPr/>
        </p:nvSpPr>
        <p:spPr>
          <a:xfrm>
            <a:off x="602165" y="10765120"/>
            <a:ext cx="21202996" cy="1446550"/>
          </a:xfrm>
          <a:prstGeom prst="rect">
            <a:avLst/>
          </a:prstGeom>
        </p:spPr>
        <p:txBody>
          <a:bodyPr wrap="square">
            <a:spAutoFit/>
          </a:bodyPr>
          <a:lstStyle/>
          <a:p>
            <a:pPr marL="571500" indent="-571500" algn="l">
              <a:buFont typeface="Wingdings" panose="05000000000000000000" pitchFamily="2" charset="2"/>
              <a:buChar char="Ø"/>
            </a:pPr>
            <a:r>
              <a:rPr lang="tr-TR" sz="4400" dirty="0"/>
              <a:t>Genelde dün neler yaptık</a:t>
            </a:r>
            <a:r>
              <a:rPr lang="en-US" sz="4400" dirty="0"/>
              <a:t>?</a:t>
            </a:r>
            <a:r>
              <a:rPr lang="tr-TR" sz="4400" dirty="0"/>
              <a:t> Bugün ne üzerinde çalışacağız</a:t>
            </a:r>
            <a:r>
              <a:rPr lang="en-US" sz="4400" dirty="0"/>
              <a:t>?</a:t>
            </a:r>
            <a:r>
              <a:rPr lang="tr-TR" sz="4400" dirty="0"/>
              <a:t> </a:t>
            </a:r>
            <a:r>
              <a:rPr lang="en-US" sz="4400" dirty="0"/>
              <a:t>H</a:t>
            </a:r>
            <a:r>
              <a:rPr lang="tr-TR" sz="4400" dirty="0"/>
              <a:t>er hangi bir sıkıntı</a:t>
            </a:r>
            <a:r>
              <a:rPr lang="en-US" sz="4400" dirty="0"/>
              <a:t> </a:t>
            </a:r>
            <a:r>
              <a:rPr lang="tr-TR" sz="4400" dirty="0"/>
              <a:t>(impediment veya Blocker) ile karşılaştık mı</a:t>
            </a:r>
            <a:r>
              <a:rPr lang="en-US" sz="4400" dirty="0"/>
              <a:t>?</a:t>
            </a:r>
          </a:p>
        </p:txBody>
      </p:sp>
    </p:spTree>
    <p:extLst>
      <p:ext uri="{BB962C8B-B14F-4D97-AF65-F5344CB8AC3E}">
        <p14:creationId xmlns:p14="http://schemas.microsoft.com/office/powerpoint/2010/main" val="4163235681"/>
      </p:ext>
    </p:extLst>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ily Standup - One Stop for Testing and Too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226" y="1980929"/>
            <a:ext cx="8069321" cy="6272571"/>
          </a:xfrm>
          <a:prstGeom prst="rect">
            <a:avLst/>
          </a:prstGeom>
          <a:noFill/>
          <a:extLst>
            <a:ext uri="{909E8E84-426E-40DD-AFC4-6F175D3DCCD1}">
              <a14:hiddenFill xmlns:a14="http://schemas.microsoft.com/office/drawing/2010/main">
                <a:solidFill>
                  <a:srgbClr val="FFFFFF"/>
                </a:solidFill>
              </a14:hiddenFill>
            </a:ext>
          </a:extLst>
        </p:spPr>
      </p:pic>
      <p:sp>
        <p:nvSpPr>
          <p:cNvPr id="6" name="Dikdörtgen 5"/>
          <p:cNvSpPr/>
          <p:nvPr/>
        </p:nvSpPr>
        <p:spPr>
          <a:xfrm>
            <a:off x="9620393" y="2156337"/>
            <a:ext cx="12965557" cy="4154984"/>
          </a:xfrm>
          <a:prstGeom prst="rect">
            <a:avLst/>
          </a:prstGeom>
        </p:spPr>
        <p:txBody>
          <a:bodyPr wrap="square">
            <a:spAutoFit/>
          </a:bodyPr>
          <a:lstStyle/>
          <a:p>
            <a:pPr algn="l"/>
            <a:r>
              <a:rPr lang="tr-TR" sz="4400" dirty="0">
                <a:solidFill>
                  <a:srgbClr val="141412"/>
                </a:solidFill>
                <a:latin typeface="Source Sans Pro"/>
              </a:rPr>
              <a:t>Sorulara verilecek cevaplar açık ve net olmalıdır. </a:t>
            </a:r>
            <a:endParaRPr lang="en-US" sz="4400" dirty="0" smtClean="0">
              <a:solidFill>
                <a:srgbClr val="141412"/>
              </a:solidFill>
              <a:latin typeface="Source Sans Pro"/>
            </a:endParaRPr>
          </a:p>
          <a:p>
            <a:pPr algn="l"/>
            <a:endParaRPr lang="en-US" sz="4400" dirty="0">
              <a:solidFill>
                <a:srgbClr val="141412"/>
              </a:solidFill>
              <a:latin typeface="Source Sans Pro"/>
            </a:endParaRPr>
          </a:p>
          <a:p>
            <a:pPr algn="l"/>
            <a:r>
              <a:rPr lang="tr-TR" sz="4400" dirty="0" smtClean="0">
                <a:solidFill>
                  <a:srgbClr val="141412"/>
                </a:solidFill>
                <a:latin typeface="Source Sans Pro"/>
              </a:rPr>
              <a:t>7 </a:t>
            </a:r>
            <a:r>
              <a:rPr lang="tr-TR" sz="4400" dirty="0">
                <a:solidFill>
                  <a:srgbClr val="141412"/>
                </a:solidFill>
                <a:latin typeface="Source Sans Pro"/>
              </a:rPr>
              <a:t>kişiden oluşan bir </a:t>
            </a:r>
            <a:r>
              <a:rPr lang="tr-TR" sz="4400" dirty="0">
                <a:solidFill>
                  <a:schemeClr val="tx1"/>
                </a:solidFill>
                <a:latin typeface="Source Sans Pro"/>
              </a:rPr>
              <a:t>Development </a:t>
            </a:r>
            <a:r>
              <a:rPr lang="tr-TR" sz="4400" noProof="1" smtClean="0">
                <a:solidFill>
                  <a:schemeClr val="tx1"/>
                </a:solidFill>
                <a:latin typeface="Source Sans Pro"/>
              </a:rPr>
              <a:t>Team’i</a:t>
            </a:r>
            <a:r>
              <a:rPr lang="tr-TR" sz="4400" dirty="0" smtClean="0">
                <a:solidFill>
                  <a:schemeClr val="tx1"/>
                </a:solidFill>
                <a:latin typeface="Source Sans Pro"/>
              </a:rPr>
              <a:t> </a:t>
            </a:r>
            <a:r>
              <a:rPr lang="tr-TR" sz="4400" dirty="0">
                <a:solidFill>
                  <a:srgbClr val="141412"/>
                </a:solidFill>
                <a:latin typeface="Source Sans Pro"/>
              </a:rPr>
              <a:t>düşünürsek bir üyenin konuşabileceği 128 saniyesi olacaktır. Her soruya cevap verilecek süre ise 43 saniyedir.</a:t>
            </a:r>
            <a:endParaRPr lang="tr-TR" sz="4400" dirty="0"/>
          </a:p>
        </p:txBody>
      </p:sp>
      <p:sp>
        <p:nvSpPr>
          <p:cNvPr id="7" name="Dikdörtgen 6"/>
          <p:cNvSpPr/>
          <p:nvPr/>
        </p:nvSpPr>
        <p:spPr>
          <a:xfrm>
            <a:off x="9493135" y="6283355"/>
            <a:ext cx="13538661" cy="2123658"/>
          </a:xfrm>
          <a:prstGeom prst="rect">
            <a:avLst/>
          </a:prstGeom>
        </p:spPr>
        <p:txBody>
          <a:bodyPr wrap="square">
            <a:spAutoFit/>
          </a:bodyPr>
          <a:lstStyle/>
          <a:p>
            <a:pPr algn="l"/>
            <a:r>
              <a:rPr lang="tr-TR" sz="4400" dirty="0">
                <a:solidFill>
                  <a:srgbClr val="FF0000"/>
                </a:solidFill>
              </a:rPr>
              <a:t>İyi örnek:</a:t>
            </a:r>
          </a:p>
          <a:p>
            <a:pPr algn="l"/>
            <a:r>
              <a:rPr lang="tr-TR" sz="4400" dirty="0"/>
              <a:t>Dün müşteri tanımlama ekranını test ettim, herhangi bir sorunla karşılaşmadım</a:t>
            </a:r>
            <a:r>
              <a:rPr lang="tr-TR" sz="4400" dirty="0" smtClean="0"/>
              <a:t>.</a:t>
            </a:r>
            <a:endParaRPr lang="tr-TR" sz="4400" dirty="0"/>
          </a:p>
        </p:txBody>
      </p:sp>
      <p:sp>
        <p:nvSpPr>
          <p:cNvPr id="8" name="Dikdörtgen 7"/>
          <p:cNvSpPr/>
          <p:nvPr/>
        </p:nvSpPr>
        <p:spPr>
          <a:xfrm>
            <a:off x="803968" y="8556870"/>
            <a:ext cx="22904333" cy="4154984"/>
          </a:xfrm>
          <a:prstGeom prst="rect">
            <a:avLst/>
          </a:prstGeom>
        </p:spPr>
        <p:txBody>
          <a:bodyPr wrap="square">
            <a:spAutoFit/>
          </a:bodyPr>
          <a:lstStyle/>
          <a:p>
            <a:pPr algn="l"/>
            <a:r>
              <a:rPr lang="tr-TR" sz="4400" dirty="0"/>
              <a:t>Bugünse müşteri tanımlama ekranının, bireysel kredi planı çıkarma ekranı arkasındaki bağlantıyı test edeceğim eğer vaktim kalırsa da vadeli müşteri hesap ekranındaki ya da doğası gereği riskli ekranını test edeceğim. Sonra da Zeynep ile </a:t>
            </a:r>
            <a:r>
              <a:rPr lang="tr-TR" sz="4400" noProof="1" smtClean="0"/>
              <a:t>code review </a:t>
            </a:r>
            <a:r>
              <a:rPr lang="tr-TR" sz="4400" dirty="0" smtClean="0"/>
              <a:t>yapmayı </a:t>
            </a:r>
            <a:r>
              <a:rPr lang="tr-TR" sz="4400" dirty="0"/>
              <a:t>planlıyorum.</a:t>
            </a:r>
          </a:p>
          <a:p>
            <a:pPr algn="l"/>
            <a:r>
              <a:rPr lang="tr-TR" sz="4400" dirty="0"/>
              <a:t>Önümde </a:t>
            </a:r>
            <a:r>
              <a:rPr lang="tr-TR" sz="4400" noProof="1" smtClean="0"/>
              <a:t>veritabanı</a:t>
            </a:r>
            <a:r>
              <a:rPr lang="tr-TR" sz="4400" dirty="0" smtClean="0"/>
              <a:t> </a:t>
            </a:r>
            <a:r>
              <a:rPr lang="tr-TR" sz="4400" dirty="0"/>
              <a:t>bağlantı hatası var. Sürekli aynı hatayı alıyorum. Sizlerden biri karşılaştıysa beraber bakabilir miyiz?</a:t>
            </a:r>
          </a:p>
        </p:txBody>
      </p:sp>
      <p:sp>
        <p:nvSpPr>
          <p:cNvPr id="10" name="Dikdörtgen 9"/>
          <p:cNvSpPr/>
          <p:nvPr/>
        </p:nvSpPr>
        <p:spPr>
          <a:xfrm>
            <a:off x="5955154" y="1211488"/>
            <a:ext cx="12053455" cy="769441"/>
          </a:xfrm>
          <a:prstGeom prst="rect">
            <a:avLst/>
          </a:prstGeom>
        </p:spPr>
        <p:txBody>
          <a:bodyPr wrap="square">
            <a:spAutoFit/>
          </a:bodyPr>
          <a:lstStyle/>
          <a:p>
            <a:pPr algn="l" fontAlgn="t"/>
            <a:r>
              <a:rPr lang="en-US" sz="4400" dirty="0" smtClean="0">
                <a:solidFill>
                  <a:schemeClr val="tx1"/>
                </a:solidFill>
              </a:rPr>
              <a:t>Daily Scrum </a:t>
            </a:r>
            <a:r>
              <a:rPr lang="tr-TR" sz="4400" dirty="0">
                <a:solidFill>
                  <a:schemeClr val="tx1"/>
                </a:solidFill>
              </a:rPr>
              <a:t>(</a:t>
            </a:r>
            <a:r>
              <a:rPr lang="en-US" sz="4400" dirty="0">
                <a:solidFill>
                  <a:schemeClr val="tx1"/>
                </a:solidFill>
              </a:rPr>
              <a:t>Günlük Scrum</a:t>
            </a:r>
            <a:r>
              <a:rPr lang="tr-TR" sz="4400" dirty="0" smtClean="0">
                <a:solidFill>
                  <a:schemeClr val="tx1"/>
                </a:solidFill>
              </a:rPr>
              <a:t>)</a:t>
            </a:r>
            <a:r>
              <a:rPr lang="en-US" sz="4400" dirty="0" smtClean="0">
                <a:solidFill>
                  <a:schemeClr val="tx1"/>
                </a:solidFill>
              </a:rPr>
              <a:t> (Daily StandUP)</a:t>
            </a:r>
          </a:p>
        </p:txBody>
      </p:sp>
    </p:spTree>
    <p:extLst>
      <p:ext uri="{BB962C8B-B14F-4D97-AF65-F5344CB8AC3E}">
        <p14:creationId xmlns:p14="http://schemas.microsoft.com/office/powerpoint/2010/main" val="2680355159"/>
      </p:ext>
    </p:extLst>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8137567" y="2130785"/>
            <a:ext cx="8803771" cy="769441"/>
          </a:xfrm>
          <a:prstGeom prst="rect">
            <a:avLst/>
          </a:prstGeom>
        </p:spPr>
        <p:txBody>
          <a:bodyPr wrap="square">
            <a:spAutoFit/>
          </a:bodyPr>
          <a:lstStyle/>
          <a:p>
            <a:pPr algn="l"/>
            <a:r>
              <a:rPr lang="en-US" sz="4400" dirty="0" smtClean="0">
                <a:solidFill>
                  <a:schemeClr val="tx1"/>
                </a:solidFill>
              </a:rPr>
              <a:t>Sprint Review </a:t>
            </a:r>
            <a:r>
              <a:rPr lang="tr-TR" sz="4400" dirty="0" smtClean="0">
                <a:solidFill>
                  <a:schemeClr val="tx1"/>
                </a:solidFill>
              </a:rPr>
              <a:t>(Sprint </a:t>
            </a:r>
            <a:r>
              <a:rPr lang="tr-TR" sz="4400" dirty="0">
                <a:solidFill>
                  <a:schemeClr val="tx1"/>
                </a:solidFill>
              </a:rPr>
              <a:t>İncelemesi</a:t>
            </a:r>
            <a:r>
              <a:rPr lang="tr-TR" sz="4400" dirty="0" smtClean="0">
                <a:solidFill>
                  <a:schemeClr val="tx1"/>
                </a:solidFill>
              </a:rPr>
              <a:t>)</a:t>
            </a:r>
            <a:endParaRPr lang="en-US" sz="4400" dirty="0" smtClean="0">
              <a:solidFill>
                <a:schemeClr val="tx1"/>
              </a:solidFill>
            </a:endParaRPr>
          </a:p>
        </p:txBody>
      </p:sp>
      <p:sp>
        <p:nvSpPr>
          <p:cNvPr id="2" name="Dikdörtgen 1"/>
          <p:cNvSpPr/>
          <p:nvPr/>
        </p:nvSpPr>
        <p:spPr>
          <a:xfrm>
            <a:off x="602165" y="3146448"/>
            <a:ext cx="22186735" cy="2123658"/>
          </a:xfrm>
          <a:prstGeom prst="rect">
            <a:avLst/>
          </a:prstGeom>
        </p:spPr>
        <p:txBody>
          <a:bodyPr wrap="square">
            <a:spAutoFit/>
          </a:bodyPr>
          <a:lstStyle/>
          <a:p>
            <a:pPr marL="571500" indent="-571500" algn="l" fontAlgn="t">
              <a:buFont typeface="Wingdings" panose="05000000000000000000" pitchFamily="2" charset="2"/>
              <a:buChar char="Ø"/>
            </a:pPr>
            <a:r>
              <a:rPr lang="en-US" sz="4400" dirty="0"/>
              <a:t>G</a:t>
            </a:r>
            <a:r>
              <a:rPr lang="en-US" sz="4400" dirty="0" smtClean="0"/>
              <a:t>enellikle </a:t>
            </a:r>
            <a:r>
              <a:rPr lang="en-US" sz="4400" dirty="0"/>
              <a:t>Sprint'in son gününde yapılır ve </a:t>
            </a:r>
            <a:r>
              <a:rPr lang="tr-TR" sz="4400" noProof="1" smtClean="0"/>
              <a:t>Stakeholder</a:t>
            </a:r>
            <a:r>
              <a:rPr lang="en-US" sz="4400" dirty="0" smtClean="0"/>
              <a:t>’</a:t>
            </a:r>
            <a:r>
              <a:rPr lang="tr-TR" sz="4400" noProof="1" smtClean="0"/>
              <a:t>lara</a:t>
            </a:r>
            <a:r>
              <a:rPr lang="en-US" sz="4400" dirty="0" smtClean="0"/>
              <a:t> </a:t>
            </a:r>
            <a:r>
              <a:rPr lang="en-US" sz="4400" dirty="0"/>
              <a:t>(müşteriler, yönetim ve ilgili ve ilgilenilen diğer herkes) “done” </a:t>
            </a:r>
            <a:r>
              <a:rPr lang="tr-TR" sz="4400" dirty="0"/>
              <a:t>(tamamlanmış) </a:t>
            </a:r>
            <a:r>
              <a:rPr lang="en-US" sz="4400" dirty="0"/>
              <a:t>yap</a:t>
            </a:r>
            <a:r>
              <a:rPr lang="tr-TR" sz="4400" dirty="0"/>
              <a:t>ı</a:t>
            </a:r>
            <a:r>
              <a:rPr lang="en-US" sz="4400" dirty="0"/>
              <a:t>lan i</a:t>
            </a:r>
            <a:r>
              <a:rPr lang="tr-TR" sz="4400" dirty="0"/>
              <a:t>şi </a:t>
            </a:r>
            <a:r>
              <a:rPr lang="en-US" sz="4400" dirty="0"/>
              <a:t>gösterme fırsatı verir</a:t>
            </a:r>
            <a:r>
              <a:rPr lang="en-US" sz="4400" dirty="0" smtClean="0"/>
              <a:t>.</a:t>
            </a:r>
            <a:endParaRPr lang="en-US" sz="4400" dirty="0"/>
          </a:p>
        </p:txBody>
      </p:sp>
      <p:pic>
        <p:nvPicPr>
          <p:cNvPr id="5122" name="Picture 2" descr="The Sprint Review - Zen Ex Machi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2864" y="4646923"/>
            <a:ext cx="14261602" cy="5814672"/>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835059" y="10365445"/>
            <a:ext cx="22260396" cy="2123658"/>
          </a:xfrm>
          <a:prstGeom prst="rect">
            <a:avLst/>
          </a:prstGeom>
        </p:spPr>
        <p:txBody>
          <a:bodyPr wrap="square">
            <a:spAutoFit/>
          </a:bodyPr>
          <a:lstStyle/>
          <a:p>
            <a:pPr marL="571500" indent="-571500" algn="l">
              <a:buFont typeface="Wingdings" panose="05000000000000000000" pitchFamily="2" charset="2"/>
              <a:buChar char="Ø"/>
            </a:pPr>
            <a:r>
              <a:rPr lang="en-US" sz="4400" dirty="0"/>
              <a:t>Sprint sırasında üretilen çalışma özelliklerini göstermenin yanı sıra, gelecekteki sprint'ler için çalışmayı yönlendirmeye yardımcı olabilecek Ürün İş Listesi'ni ekleyebileceğiniz yararlı geri bildirimler de alıyorsunuz</a:t>
            </a:r>
            <a:r>
              <a:rPr lang="tr-TR" sz="4400" dirty="0"/>
              <a:t>.</a:t>
            </a:r>
            <a:endParaRPr lang="en-US" sz="4400" dirty="0"/>
          </a:p>
        </p:txBody>
      </p:sp>
    </p:spTree>
    <p:extLst>
      <p:ext uri="{BB962C8B-B14F-4D97-AF65-F5344CB8AC3E}">
        <p14:creationId xmlns:p14="http://schemas.microsoft.com/office/powerpoint/2010/main" val="4123179974"/>
      </p:ext>
    </p:extLst>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4" name="Dikdörtgen 3"/>
          <p:cNvSpPr/>
          <p:nvPr/>
        </p:nvSpPr>
        <p:spPr>
          <a:xfrm>
            <a:off x="8137567" y="2130785"/>
            <a:ext cx="8803771" cy="769441"/>
          </a:xfrm>
          <a:prstGeom prst="rect">
            <a:avLst/>
          </a:prstGeom>
        </p:spPr>
        <p:txBody>
          <a:bodyPr wrap="square">
            <a:spAutoFit/>
          </a:bodyPr>
          <a:lstStyle/>
          <a:p>
            <a:pPr algn="l"/>
            <a:r>
              <a:rPr lang="en-US" sz="4400" dirty="0" smtClean="0">
                <a:solidFill>
                  <a:schemeClr val="tx1"/>
                </a:solidFill>
              </a:rPr>
              <a:t>Sprint Review </a:t>
            </a:r>
            <a:r>
              <a:rPr lang="tr-TR" sz="4400" dirty="0" smtClean="0">
                <a:solidFill>
                  <a:schemeClr val="tx1"/>
                </a:solidFill>
              </a:rPr>
              <a:t>(Sprint </a:t>
            </a:r>
            <a:r>
              <a:rPr lang="tr-TR" sz="4400" dirty="0">
                <a:solidFill>
                  <a:schemeClr val="tx1"/>
                </a:solidFill>
              </a:rPr>
              <a:t>İncelemesi</a:t>
            </a:r>
            <a:r>
              <a:rPr lang="tr-TR" sz="4400" dirty="0" smtClean="0">
                <a:solidFill>
                  <a:schemeClr val="tx1"/>
                </a:solidFill>
              </a:rPr>
              <a:t>)</a:t>
            </a:r>
            <a:endParaRPr lang="en-US" sz="4400" dirty="0" smtClean="0">
              <a:solidFill>
                <a:schemeClr val="tx1"/>
              </a:solidFill>
            </a:endParaRPr>
          </a:p>
        </p:txBody>
      </p:sp>
      <p:sp>
        <p:nvSpPr>
          <p:cNvPr id="2" name="Dikdörtgen 1"/>
          <p:cNvSpPr/>
          <p:nvPr/>
        </p:nvSpPr>
        <p:spPr>
          <a:xfrm>
            <a:off x="602166" y="3146448"/>
            <a:ext cx="12897704" cy="1446550"/>
          </a:xfrm>
          <a:prstGeom prst="rect">
            <a:avLst/>
          </a:prstGeom>
        </p:spPr>
        <p:txBody>
          <a:bodyPr wrap="square">
            <a:spAutoFit/>
          </a:bodyPr>
          <a:lstStyle/>
          <a:p>
            <a:pPr marL="571500" indent="-571500" algn="l" fontAlgn="t">
              <a:buFont typeface="Wingdings" panose="05000000000000000000" pitchFamily="2" charset="2"/>
              <a:buChar char="Ø"/>
            </a:pPr>
            <a:r>
              <a:rPr lang="en-US" sz="4400" dirty="0" smtClean="0"/>
              <a:t>Sprint</a:t>
            </a:r>
            <a:r>
              <a:rPr lang="en-US" sz="4400" dirty="0"/>
              <a:t> </a:t>
            </a:r>
            <a:r>
              <a:rPr lang="en-US" sz="4400" dirty="0" smtClean="0"/>
              <a:t>Review </a:t>
            </a:r>
            <a:r>
              <a:rPr lang="en-US" sz="4400" dirty="0"/>
              <a:t>Toplantısı’nın sahibi Product Owner’dır.</a:t>
            </a:r>
            <a:r>
              <a:rPr lang="en-US" dirty="0"/>
              <a:t> </a:t>
            </a:r>
            <a:endParaRPr lang="en-US" sz="4400" dirty="0"/>
          </a:p>
        </p:txBody>
      </p:sp>
      <p:sp>
        <p:nvSpPr>
          <p:cNvPr id="5" name="Dikdörtgen 4"/>
          <p:cNvSpPr/>
          <p:nvPr/>
        </p:nvSpPr>
        <p:spPr>
          <a:xfrm>
            <a:off x="653867" y="4930597"/>
            <a:ext cx="13612461" cy="7540526"/>
          </a:xfrm>
          <a:prstGeom prst="rect">
            <a:avLst/>
          </a:prstGeom>
        </p:spPr>
        <p:txBody>
          <a:bodyPr wrap="square">
            <a:spAutoFit/>
          </a:bodyPr>
          <a:lstStyle/>
          <a:p>
            <a:pPr marL="571500" indent="-571500" algn="l">
              <a:buFont typeface="Wingdings" panose="05000000000000000000" pitchFamily="2" charset="2"/>
              <a:buChar char="Ø"/>
            </a:pPr>
            <a:r>
              <a:rPr lang="tr-TR" sz="4400" dirty="0"/>
              <a:t>Burada yapılması gereken şey </a:t>
            </a:r>
            <a:r>
              <a:rPr lang="en-US" sz="4400" dirty="0" smtClean="0"/>
              <a:t>stakeholders’a </a:t>
            </a:r>
            <a:r>
              <a:rPr lang="tr-TR" sz="4400" b="1" dirty="0" smtClean="0"/>
              <a:t>“ürünün </a:t>
            </a:r>
            <a:r>
              <a:rPr lang="tr-TR" sz="4400" b="1" dirty="0"/>
              <a:t>onların ürünü”</a:t>
            </a:r>
            <a:r>
              <a:rPr lang="tr-TR" sz="4400" dirty="0"/>
              <a:t> olduğunu vurgulamaktır. Onlara anlatacaklarınızla, göstereceklerinizle sizden istediklerinin örtüşüp örtüşmediğinin bu toplantıda anlaşılacağını anlatmaktır</a:t>
            </a:r>
            <a:r>
              <a:rPr lang="tr-TR" sz="4400" dirty="0" smtClean="0"/>
              <a:t>.</a:t>
            </a:r>
            <a:endParaRPr lang="en-US" sz="4400" dirty="0" smtClean="0"/>
          </a:p>
          <a:p>
            <a:pPr algn="l"/>
            <a:endParaRPr lang="en-US" sz="4400" dirty="0" smtClean="0"/>
          </a:p>
          <a:p>
            <a:pPr marL="571500" indent="-571500" algn="l">
              <a:buFont typeface="Wingdings" panose="05000000000000000000" pitchFamily="2" charset="2"/>
              <a:buChar char="Ø"/>
            </a:pPr>
            <a:r>
              <a:rPr lang="en-US" sz="4400" dirty="0" smtClean="0"/>
              <a:t>Stakeholders c</a:t>
            </a:r>
            <a:r>
              <a:rPr lang="tr-TR" sz="4400" dirty="0" smtClean="0"/>
              <a:t>alışan </a:t>
            </a:r>
            <a:r>
              <a:rPr lang="tr-TR" sz="4400" dirty="0"/>
              <a:t>ürünü </a:t>
            </a:r>
            <a:r>
              <a:rPr lang="tr-TR" sz="4400" dirty="0" smtClean="0"/>
              <a:t>görerek </a:t>
            </a:r>
            <a:r>
              <a:rPr lang="tr-TR" sz="4400" dirty="0"/>
              <a:t>bu ürüne eklenmesi </a:t>
            </a:r>
            <a:r>
              <a:rPr lang="tr-TR" sz="4400" dirty="0" smtClean="0"/>
              <a:t>iste</a:t>
            </a:r>
            <a:r>
              <a:rPr lang="en-US" sz="4400" dirty="0" smtClean="0"/>
              <a:t>dikleri</a:t>
            </a:r>
            <a:r>
              <a:rPr lang="tr-TR" sz="4400" dirty="0" smtClean="0"/>
              <a:t> </a:t>
            </a:r>
            <a:r>
              <a:rPr lang="tr-TR" sz="4400" dirty="0"/>
              <a:t>yeni özellikler ya da </a:t>
            </a:r>
            <a:r>
              <a:rPr lang="tr-TR" sz="4400" dirty="0" smtClean="0"/>
              <a:t>değiştirilmesi</a:t>
            </a:r>
            <a:r>
              <a:rPr lang="en-US" sz="4400" dirty="0" smtClean="0"/>
              <a:t>ni</a:t>
            </a:r>
            <a:r>
              <a:rPr lang="tr-TR" sz="4400" dirty="0" smtClean="0"/>
              <a:t> iste</a:t>
            </a:r>
            <a:r>
              <a:rPr lang="en-US" sz="4400" dirty="0" smtClean="0"/>
              <a:t>dikleri</a:t>
            </a:r>
            <a:r>
              <a:rPr lang="tr-TR" sz="4400" dirty="0" smtClean="0"/>
              <a:t> </a:t>
            </a:r>
            <a:r>
              <a:rPr lang="tr-TR" sz="4400" dirty="0"/>
              <a:t>özelliklerin hangi niteliğe, görselliğe, yetkinliğe sahip olması gerektiğini yüz yüze, birinci ağızdan söyleyebilirler.</a:t>
            </a:r>
            <a:endParaRPr lang="en-US" sz="4400" dirty="0"/>
          </a:p>
        </p:txBody>
      </p:sp>
      <p:pic>
        <p:nvPicPr>
          <p:cNvPr id="6146" name="Picture 2" descr="sprint review - Google'da A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3898" y="2900226"/>
            <a:ext cx="8963957" cy="8953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838058"/>
      </p:ext>
    </p:extLst>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sp>
        <p:nvSpPr>
          <p:cNvPr id="2" name="Dikdörtgen 1"/>
          <p:cNvSpPr/>
          <p:nvPr/>
        </p:nvSpPr>
        <p:spPr>
          <a:xfrm>
            <a:off x="834922" y="3146449"/>
            <a:ext cx="10648186" cy="8217634"/>
          </a:xfrm>
          <a:prstGeom prst="rect">
            <a:avLst/>
          </a:prstGeom>
        </p:spPr>
        <p:txBody>
          <a:bodyPr wrap="square">
            <a:spAutoFit/>
          </a:bodyPr>
          <a:lstStyle/>
          <a:p>
            <a:pPr marL="571500" indent="-571500" algn="l">
              <a:buFont typeface="Wingdings" panose="05000000000000000000" pitchFamily="2" charset="2"/>
              <a:buChar char="Ø"/>
            </a:pPr>
            <a:r>
              <a:rPr lang="en-US" sz="4400" dirty="0" smtClean="0"/>
              <a:t>Sprint'teki </a:t>
            </a:r>
            <a:r>
              <a:rPr lang="en-US" sz="4400" dirty="0"/>
              <a:t>son </a:t>
            </a:r>
            <a:r>
              <a:rPr lang="en-US" sz="4400" noProof="1" smtClean="0"/>
              <a:t>toplantı</a:t>
            </a:r>
            <a:r>
              <a:rPr lang="tr-TR" sz="4400" dirty="0" smtClean="0"/>
              <a:t>dır</a:t>
            </a:r>
            <a:r>
              <a:rPr lang="en-US" sz="4400" dirty="0"/>
              <a:t> </a:t>
            </a:r>
            <a:r>
              <a:rPr lang="tr-TR" sz="4400" dirty="0"/>
              <a:t> ve “sprint review” toplantısının hemen ardından yapılır</a:t>
            </a:r>
            <a:r>
              <a:rPr lang="tr-TR" sz="4400" dirty="0" smtClean="0"/>
              <a:t>.</a:t>
            </a:r>
            <a:r>
              <a:rPr lang="en-US" sz="4400" dirty="0" smtClean="0"/>
              <a:t> </a:t>
            </a:r>
          </a:p>
          <a:p>
            <a:pPr marL="571500" indent="-571500" algn="l">
              <a:buFont typeface="Wingdings" panose="05000000000000000000" pitchFamily="2" charset="2"/>
              <a:buChar char="Ø"/>
            </a:pPr>
            <a:r>
              <a:rPr lang="en-US" sz="4400" dirty="0" smtClean="0"/>
              <a:t>Scrum </a:t>
            </a:r>
            <a:r>
              <a:rPr lang="en-US" sz="4400" dirty="0"/>
              <a:t>ekibi gelecekteki Sprint'ler için nelerin geliştirilebileceğini ve nasıl yapmaları gerektiğini gözden </a:t>
            </a:r>
            <a:r>
              <a:rPr lang="en-US" sz="4400" noProof="1" smtClean="0"/>
              <a:t>geçir</a:t>
            </a:r>
            <a:r>
              <a:rPr lang="tr-TR" sz="4400" dirty="0" smtClean="0"/>
              <a:t>ir</a:t>
            </a:r>
            <a:r>
              <a:rPr lang="en-US" sz="4400" dirty="0" smtClean="0"/>
              <a:t>.</a:t>
            </a:r>
          </a:p>
          <a:p>
            <a:pPr algn="l"/>
            <a:endParaRPr lang="en-US" sz="4400" dirty="0"/>
          </a:p>
          <a:p>
            <a:pPr marL="571500" indent="-571500" algn="l">
              <a:buFont typeface="Wingdings" panose="05000000000000000000" pitchFamily="2" charset="2"/>
              <a:buChar char="Ø"/>
            </a:pPr>
            <a:r>
              <a:rPr lang="en-US" sz="4400" dirty="0"/>
              <a:t>Ne tür engellerle (</a:t>
            </a:r>
            <a:r>
              <a:rPr lang="tr-TR" sz="4400" dirty="0"/>
              <a:t>impediment</a:t>
            </a:r>
            <a:r>
              <a:rPr lang="en-US" sz="4400" dirty="0"/>
              <a:t>) karşılaştılar ve hangi fikirlerin ve </a:t>
            </a:r>
            <a:r>
              <a:rPr lang="tr-TR" sz="4400" dirty="0"/>
              <a:t>güncellemelerin</a:t>
            </a:r>
            <a:r>
              <a:rPr lang="en-US" sz="4400" dirty="0"/>
              <a:t> daha fazla </a:t>
            </a:r>
            <a:r>
              <a:rPr lang="tr-TR" sz="4400" dirty="0"/>
              <a:t>gelişim sağlamalarına katkıda bulunduğunu değerlendirirler</a:t>
            </a:r>
            <a:r>
              <a:rPr lang="en-US" sz="4400" dirty="0"/>
              <a:t>.</a:t>
            </a:r>
          </a:p>
        </p:txBody>
      </p:sp>
      <p:sp>
        <p:nvSpPr>
          <p:cNvPr id="7" name="Dikdörtgen 6"/>
          <p:cNvSpPr/>
          <p:nvPr/>
        </p:nvSpPr>
        <p:spPr>
          <a:xfrm>
            <a:off x="4689006" y="1961985"/>
            <a:ext cx="15278165" cy="769441"/>
          </a:xfrm>
          <a:prstGeom prst="rect">
            <a:avLst/>
          </a:prstGeom>
        </p:spPr>
        <p:txBody>
          <a:bodyPr wrap="square">
            <a:spAutoFit/>
          </a:bodyPr>
          <a:lstStyle/>
          <a:p>
            <a:pPr algn="l"/>
            <a:r>
              <a:rPr lang="en-US" sz="4400" dirty="0" smtClean="0">
                <a:solidFill>
                  <a:schemeClr val="tx1"/>
                </a:solidFill>
              </a:rPr>
              <a:t>Sprint Retrospective </a:t>
            </a:r>
            <a:r>
              <a:rPr lang="tr-TR" sz="4400" dirty="0" smtClean="0">
                <a:solidFill>
                  <a:schemeClr val="tx1"/>
                </a:solidFill>
              </a:rPr>
              <a:t>(Geriye </a:t>
            </a:r>
            <a:r>
              <a:rPr lang="tr-TR" sz="4400" dirty="0">
                <a:solidFill>
                  <a:schemeClr val="tx1"/>
                </a:solidFill>
              </a:rPr>
              <a:t>dönük Sprint Değerlendirmesi)</a:t>
            </a:r>
            <a:endParaRPr lang="en-US" sz="4400" dirty="0">
              <a:solidFill>
                <a:schemeClr val="tx1"/>
              </a:solidFill>
            </a:endParaRPr>
          </a:p>
        </p:txBody>
      </p:sp>
      <p:pic>
        <p:nvPicPr>
          <p:cNvPr id="7172" name="Picture 4" descr="Sprint Review vs Sprint Retrospective | Infin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1340" y="3146448"/>
            <a:ext cx="13200151" cy="8632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980546"/>
      </p:ext>
    </p:extLst>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smtClean="0"/>
              <a:t>TOPLANTILAR</a:t>
            </a:r>
          </a:p>
        </p:txBody>
      </p:sp>
      <p:pic>
        <p:nvPicPr>
          <p:cNvPr id="8194" name="Picture 2" descr="What is a Sprint Retrospective and How to Run it? « Geekbot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57" y="3146448"/>
            <a:ext cx="10725516" cy="8927943"/>
          </a:xfrm>
          <a:prstGeom prst="rect">
            <a:avLst/>
          </a:prstGeom>
          <a:noFill/>
          <a:extLst>
            <a:ext uri="{909E8E84-426E-40DD-AFC4-6F175D3DCCD1}">
              <a14:hiddenFill xmlns:a14="http://schemas.microsoft.com/office/drawing/2010/main">
                <a:solidFill>
                  <a:srgbClr val="FFFFFF"/>
                </a:solidFill>
              </a14:hiddenFill>
            </a:ext>
          </a:extLst>
        </p:spPr>
      </p:pic>
      <p:sp>
        <p:nvSpPr>
          <p:cNvPr id="8" name="Dikdörtgen 7"/>
          <p:cNvSpPr/>
          <p:nvPr/>
        </p:nvSpPr>
        <p:spPr>
          <a:xfrm>
            <a:off x="9787636" y="2130785"/>
            <a:ext cx="4355241" cy="769441"/>
          </a:xfrm>
          <a:prstGeom prst="rect">
            <a:avLst/>
          </a:prstGeom>
        </p:spPr>
        <p:txBody>
          <a:bodyPr wrap="square">
            <a:spAutoFit/>
          </a:bodyPr>
          <a:lstStyle/>
          <a:p>
            <a:pPr algn="l"/>
            <a:r>
              <a:rPr lang="en-US" sz="4400" dirty="0" smtClean="0">
                <a:solidFill>
                  <a:schemeClr val="tx1"/>
                </a:solidFill>
              </a:rPr>
              <a:t>HATIRLAYALIM</a:t>
            </a:r>
            <a:endParaRPr lang="en-US" sz="4400" dirty="0">
              <a:solidFill>
                <a:schemeClr val="tx1"/>
              </a:solidFill>
            </a:endParaRPr>
          </a:p>
        </p:txBody>
      </p:sp>
      <p:sp>
        <p:nvSpPr>
          <p:cNvPr id="9" name="Dikdörtgen 8"/>
          <p:cNvSpPr/>
          <p:nvPr/>
        </p:nvSpPr>
        <p:spPr>
          <a:xfrm>
            <a:off x="385033" y="2757356"/>
            <a:ext cx="10301684" cy="1446550"/>
          </a:xfrm>
          <a:prstGeom prst="rect">
            <a:avLst/>
          </a:prstGeom>
        </p:spPr>
        <p:txBody>
          <a:bodyPr wrap="square">
            <a:spAutoFit/>
          </a:bodyPr>
          <a:lstStyle/>
          <a:p>
            <a:pPr algn="l"/>
            <a:r>
              <a:rPr lang="en-US" sz="4400" dirty="0" smtClean="0">
                <a:solidFill>
                  <a:schemeClr val="tx1"/>
                </a:solidFill>
              </a:rPr>
              <a:t>Sprint Retrospective </a:t>
            </a:r>
          </a:p>
          <a:p>
            <a:pPr algn="l"/>
            <a:r>
              <a:rPr lang="en-US" sz="4400" dirty="0">
                <a:solidFill>
                  <a:schemeClr val="tx1"/>
                </a:solidFill>
              </a:rPr>
              <a:t>	</a:t>
            </a:r>
            <a:r>
              <a:rPr lang="tr-TR" sz="4400" dirty="0" smtClean="0">
                <a:solidFill>
                  <a:schemeClr val="tx1"/>
                </a:solidFill>
              </a:rPr>
              <a:t>(Geriye </a:t>
            </a:r>
            <a:r>
              <a:rPr lang="tr-TR" sz="4400" dirty="0">
                <a:solidFill>
                  <a:schemeClr val="tx1"/>
                </a:solidFill>
              </a:rPr>
              <a:t>dönük Sprint Değerlendirmesi)</a:t>
            </a:r>
            <a:endParaRPr lang="en-US" sz="4400" dirty="0">
              <a:solidFill>
                <a:schemeClr val="tx1"/>
              </a:solidFill>
            </a:endParaRPr>
          </a:p>
        </p:txBody>
      </p:sp>
      <p:sp>
        <p:nvSpPr>
          <p:cNvPr id="10" name="Dikdörtgen 9"/>
          <p:cNvSpPr/>
          <p:nvPr/>
        </p:nvSpPr>
        <p:spPr>
          <a:xfrm>
            <a:off x="17532240" y="2604911"/>
            <a:ext cx="6154189" cy="1446550"/>
          </a:xfrm>
          <a:prstGeom prst="rect">
            <a:avLst/>
          </a:prstGeom>
        </p:spPr>
        <p:txBody>
          <a:bodyPr wrap="square">
            <a:spAutoFit/>
          </a:bodyPr>
          <a:lstStyle/>
          <a:p>
            <a:pPr algn="l" fontAlgn="t"/>
            <a:r>
              <a:rPr lang="en-US" sz="4400" dirty="0">
                <a:solidFill>
                  <a:schemeClr val="tx1"/>
                </a:solidFill>
              </a:rPr>
              <a:t>Sprint Planning</a:t>
            </a:r>
          </a:p>
          <a:p>
            <a:pPr algn="l" fontAlgn="t"/>
            <a:r>
              <a:rPr lang="en-US" sz="4400" dirty="0">
                <a:solidFill>
                  <a:schemeClr val="tx1"/>
                </a:solidFill>
              </a:rPr>
              <a:t>	(Sprint Planlama</a:t>
            </a:r>
            <a:r>
              <a:rPr lang="tr-TR" sz="4400" dirty="0">
                <a:solidFill>
                  <a:schemeClr val="tx1"/>
                </a:solidFill>
              </a:rPr>
              <a:t>)</a:t>
            </a:r>
            <a:endParaRPr lang="en-US" sz="4400" dirty="0">
              <a:solidFill>
                <a:schemeClr val="tx1"/>
              </a:solidFill>
            </a:endParaRPr>
          </a:p>
        </p:txBody>
      </p:sp>
      <p:sp>
        <p:nvSpPr>
          <p:cNvPr id="11" name="Dikdörtgen 10"/>
          <p:cNvSpPr/>
          <p:nvPr/>
        </p:nvSpPr>
        <p:spPr>
          <a:xfrm>
            <a:off x="16163335" y="9617393"/>
            <a:ext cx="8220665" cy="2123658"/>
          </a:xfrm>
          <a:prstGeom prst="rect">
            <a:avLst/>
          </a:prstGeom>
        </p:spPr>
        <p:txBody>
          <a:bodyPr wrap="square">
            <a:spAutoFit/>
          </a:bodyPr>
          <a:lstStyle/>
          <a:p>
            <a:pPr algn="l" fontAlgn="t"/>
            <a:endParaRPr lang="en-US" sz="4400" dirty="0">
              <a:solidFill>
                <a:schemeClr val="tx1"/>
              </a:solidFill>
            </a:endParaRPr>
          </a:p>
          <a:p>
            <a:pPr algn="l" fontAlgn="t"/>
            <a:r>
              <a:rPr lang="en-US" sz="4400" dirty="0">
                <a:solidFill>
                  <a:schemeClr val="tx1"/>
                </a:solidFill>
              </a:rPr>
              <a:t>Daily Scrum (Daily StandUP)</a:t>
            </a:r>
          </a:p>
          <a:p>
            <a:pPr lvl="1" indent="0" algn="l" fontAlgn="t"/>
            <a:r>
              <a:rPr lang="en-US" sz="4400" dirty="0">
                <a:solidFill>
                  <a:schemeClr val="tx1"/>
                </a:solidFill>
              </a:rPr>
              <a:t>	</a:t>
            </a:r>
            <a:r>
              <a:rPr lang="tr-TR" sz="4400" dirty="0">
                <a:solidFill>
                  <a:schemeClr val="tx1"/>
                </a:solidFill>
              </a:rPr>
              <a:t>(</a:t>
            </a:r>
            <a:r>
              <a:rPr lang="en-US" sz="4400" dirty="0">
                <a:solidFill>
                  <a:schemeClr val="tx1"/>
                </a:solidFill>
              </a:rPr>
              <a:t>Günlük Scrum</a:t>
            </a:r>
            <a:r>
              <a:rPr lang="tr-TR" sz="4400" dirty="0">
                <a:solidFill>
                  <a:schemeClr val="tx1"/>
                </a:solidFill>
              </a:rPr>
              <a:t>)</a:t>
            </a:r>
            <a:endParaRPr lang="en-US" sz="4400" dirty="0">
              <a:solidFill>
                <a:schemeClr val="tx1"/>
              </a:solidFill>
            </a:endParaRPr>
          </a:p>
        </p:txBody>
      </p:sp>
      <p:sp>
        <p:nvSpPr>
          <p:cNvPr id="12" name="Dikdörtgen 11"/>
          <p:cNvSpPr/>
          <p:nvPr/>
        </p:nvSpPr>
        <p:spPr>
          <a:xfrm>
            <a:off x="1119569" y="5974218"/>
            <a:ext cx="5542125" cy="1446550"/>
          </a:xfrm>
          <a:prstGeom prst="rect">
            <a:avLst/>
          </a:prstGeom>
        </p:spPr>
        <p:txBody>
          <a:bodyPr wrap="square">
            <a:spAutoFit/>
          </a:bodyPr>
          <a:lstStyle/>
          <a:p>
            <a:pPr algn="l"/>
            <a:r>
              <a:rPr lang="en-US" sz="4400" dirty="0">
                <a:solidFill>
                  <a:schemeClr val="tx1"/>
                </a:solidFill>
              </a:rPr>
              <a:t>Sprint Review </a:t>
            </a:r>
          </a:p>
          <a:p>
            <a:pPr algn="l"/>
            <a:r>
              <a:rPr lang="en-US" sz="4400" dirty="0">
                <a:solidFill>
                  <a:schemeClr val="tx1"/>
                </a:solidFill>
              </a:rPr>
              <a:t>	</a:t>
            </a:r>
            <a:r>
              <a:rPr lang="tr-TR" sz="4400" dirty="0">
                <a:solidFill>
                  <a:schemeClr val="tx1"/>
                </a:solidFill>
              </a:rPr>
              <a:t>(Sprint İncelemesi)</a:t>
            </a:r>
            <a:endParaRPr lang="en-US" sz="4400" dirty="0">
              <a:solidFill>
                <a:schemeClr val="tx1"/>
              </a:solidFill>
            </a:endParaRPr>
          </a:p>
        </p:txBody>
      </p:sp>
      <p:sp>
        <p:nvSpPr>
          <p:cNvPr id="13" name="Dikdörtgen 12"/>
          <p:cNvSpPr/>
          <p:nvPr/>
        </p:nvSpPr>
        <p:spPr>
          <a:xfrm>
            <a:off x="920064" y="9615987"/>
            <a:ext cx="6276660" cy="1446550"/>
          </a:xfrm>
          <a:prstGeom prst="rect">
            <a:avLst/>
          </a:prstGeom>
        </p:spPr>
        <p:txBody>
          <a:bodyPr wrap="square">
            <a:spAutoFit/>
          </a:bodyPr>
          <a:lstStyle/>
          <a:p>
            <a:pPr algn="l"/>
            <a:r>
              <a:rPr lang="en-US" sz="4400" dirty="0" smtClean="0">
                <a:solidFill>
                  <a:schemeClr val="tx1"/>
                </a:solidFill>
              </a:rPr>
              <a:t>Grooming-</a:t>
            </a:r>
            <a:r>
              <a:rPr lang="tr-TR" sz="4400" dirty="0" smtClean="0"/>
              <a:t>refinement</a:t>
            </a:r>
            <a:r>
              <a:rPr lang="en-US" sz="4400" dirty="0" smtClean="0"/>
              <a:t> </a:t>
            </a:r>
            <a:r>
              <a:rPr lang="tr-TR" sz="4400" dirty="0"/>
              <a:t>(detaylandırma) </a:t>
            </a:r>
            <a:endParaRPr lang="en-US" sz="4400" dirty="0">
              <a:solidFill>
                <a:schemeClr val="tx1"/>
              </a:solidFill>
            </a:endParaRPr>
          </a:p>
        </p:txBody>
      </p:sp>
    </p:spTree>
    <p:extLst>
      <p:ext uri="{BB962C8B-B14F-4D97-AF65-F5344CB8AC3E}">
        <p14:creationId xmlns:p14="http://schemas.microsoft.com/office/powerpoint/2010/main" val="3770680379"/>
      </p:ext>
    </p:extLst>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dirty="0"/>
              <a:t>Principles of Agile </a:t>
            </a:r>
            <a:endParaRPr lang="en-US" sz="6000" dirty="0">
              <a:solidFill>
                <a:schemeClr val="tx1"/>
              </a:solidFill>
            </a:endParaRPr>
          </a:p>
        </p:txBody>
      </p:sp>
      <p:sp>
        <p:nvSpPr>
          <p:cNvPr id="8" name="Dikdörtgen 7"/>
          <p:cNvSpPr/>
          <p:nvPr/>
        </p:nvSpPr>
        <p:spPr>
          <a:xfrm>
            <a:off x="2160707" y="2982840"/>
            <a:ext cx="15046637" cy="7540526"/>
          </a:xfrm>
          <a:prstGeom prst="rect">
            <a:avLst/>
          </a:prstGeom>
        </p:spPr>
        <p:txBody>
          <a:bodyPr wrap="square">
            <a:spAutoFit/>
          </a:bodyPr>
          <a:lstStyle/>
          <a:p>
            <a:pPr algn="l"/>
            <a:r>
              <a:rPr lang="en-US" sz="4400" dirty="0" smtClean="0"/>
              <a:t> 1</a:t>
            </a:r>
            <a:r>
              <a:rPr lang="en-US" sz="4400" dirty="0"/>
              <a:t>. </a:t>
            </a:r>
            <a:r>
              <a:rPr lang="tr-TR" sz="4400" dirty="0"/>
              <a:t>Değişime ve gelişime sürekli açıktır</a:t>
            </a:r>
            <a:endParaRPr lang="en-US" sz="4400" dirty="0"/>
          </a:p>
          <a:p>
            <a:pPr algn="l"/>
            <a:r>
              <a:rPr lang="en-US" sz="4400" dirty="0"/>
              <a:t> 2. Sürekli </a:t>
            </a:r>
            <a:r>
              <a:rPr lang="tr-TR" sz="4400" dirty="0"/>
              <a:t>ürün teslimatı yapılır</a:t>
            </a:r>
            <a:endParaRPr lang="en-US" sz="4400" dirty="0"/>
          </a:p>
          <a:p>
            <a:pPr algn="l"/>
            <a:r>
              <a:rPr lang="en-US" sz="4400" dirty="0"/>
              <a:t> 3. Müşteri işbirliği</a:t>
            </a:r>
            <a:endParaRPr lang="tr-TR" sz="4400" dirty="0"/>
          </a:p>
          <a:p>
            <a:pPr algn="l"/>
            <a:r>
              <a:rPr lang="en-US" sz="4400" dirty="0"/>
              <a:t> 4. Motive olmuş bireyler</a:t>
            </a:r>
            <a:r>
              <a:rPr lang="tr-TR" sz="4400" dirty="0"/>
              <a:t> </a:t>
            </a:r>
            <a:endParaRPr lang="en-US" sz="4400" dirty="0"/>
          </a:p>
          <a:p>
            <a:pPr algn="l"/>
            <a:r>
              <a:rPr lang="en-US" sz="4400" dirty="0"/>
              <a:t> 5. Yüz yüze </a:t>
            </a:r>
            <a:r>
              <a:rPr lang="en-US" sz="4400" noProof="1" smtClean="0"/>
              <a:t>görüşme</a:t>
            </a:r>
            <a:r>
              <a:rPr lang="tr-TR" sz="4400" dirty="0" smtClean="0"/>
              <a:t>ler </a:t>
            </a:r>
            <a:r>
              <a:rPr lang="tr-TR" sz="4400" dirty="0"/>
              <a:t>(</a:t>
            </a:r>
            <a:r>
              <a:rPr lang="tr-TR" sz="4400" dirty="0" smtClean="0"/>
              <a:t>KT</a:t>
            </a:r>
            <a:r>
              <a:rPr lang="en-US" sz="4400" dirty="0" smtClean="0"/>
              <a:t> Knowledge Transfer</a:t>
            </a:r>
            <a:r>
              <a:rPr lang="tr-TR" sz="4400" dirty="0" smtClean="0"/>
              <a:t>)</a:t>
            </a:r>
            <a:endParaRPr lang="en-US" sz="4400" dirty="0"/>
          </a:p>
          <a:p>
            <a:pPr algn="l"/>
            <a:r>
              <a:rPr lang="en-US" sz="4400" dirty="0"/>
              <a:t> 6. </a:t>
            </a:r>
            <a:r>
              <a:rPr lang="tr-TR" sz="4400" dirty="0"/>
              <a:t>Aktif </a:t>
            </a:r>
            <a:r>
              <a:rPr lang="en-US" sz="4400" dirty="0"/>
              <a:t>yazılım</a:t>
            </a:r>
            <a:r>
              <a:rPr lang="tr-TR" sz="4400" dirty="0"/>
              <a:t> yapılır </a:t>
            </a:r>
            <a:endParaRPr lang="en-US" sz="4400" dirty="0"/>
          </a:p>
          <a:p>
            <a:pPr algn="l"/>
            <a:r>
              <a:rPr lang="en-US" sz="4400" dirty="0"/>
              <a:t> 7. Sürdürülebilir </a:t>
            </a:r>
            <a:r>
              <a:rPr lang="tr-TR" sz="4400" dirty="0"/>
              <a:t>gelişim</a:t>
            </a:r>
            <a:endParaRPr lang="en-US" sz="4400" dirty="0"/>
          </a:p>
          <a:p>
            <a:pPr algn="l"/>
            <a:r>
              <a:rPr lang="en-US" sz="4400" dirty="0"/>
              <a:t> 8. Technical excellence </a:t>
            </a:r>
            <a:r>
              <a:rPr lang="tr-TR" sz="4400" dirty="0"/>
              <a:t>(</a:t>
            </a:r>
            <a:r>
              <a:rPr lang="en-US" sz="4400" dirty="0"/>
              <a:t>Teknik mükemmellik</a:t>
            </a:r>
            <a:r>
              <a:rPr lang="tr-TR" sz="4400" dirty="0"/>
              <a:t>)</a:t>
            </a:r>
            <a:endParaRPr lang="en-US" sz="4400" dirty="0"/>
          </a:p>
          <a:p>
            <a:pPr algn="l"/>
            <a:r>
              <a:rPr lang="en-US" sz="4400" dirty="0"/>
              <a:t> 9. Basitlik</a:t>
            </a:r>
            <a:r>
              <a:rPr lang="tr-TR" sz="4400" dirty="0"/>
              <a:t> öngörülür</a:t>
            </a:r>
            <a:r>
              <a:rPr lang="en-US" sz="4400" dirty="0"/>
              <a:t> </a:t>
            </a:r>
          </a:p>
          <a:p>
            <a:pPr algn="l"/>
            <a:r>
              <a:rPr lang="en-US" sz="4400" dirty="0"/>
              <a:t> 10. Self-organization </a:t>
            </a:r>
            <a:r>
              <a:rPr lang="tr-TR" sz="4400" dirty="0"/>
              <a:t>(Kendi kendini idare edebilen)</a:t>
            </a:r>
            <a:endParaRPr lang="en-US" sz="4400" dirty="0"/>
          </a:p>
          <a:p>
            <a:pPr algn="l"/>
            <a:r>
              <a:rPr lang="en-US" sz="4400" dirty="0"/>
              <a:t> 11. Sürekli</a:t>
            </a:r>
            <a:r>
              <a:rPr lang="tr-TR" sz="4400" dirty="0"/>
              <a:t> </a:t>
            </a:r>
            <a:r>
              <a:rPr lang="en-US" sz="4400" dirty="0"/>
              <a:t>geliş</a:t>
            </a:r>
            <a:r>
              <a:rPr lang="tr-TR" sz="4400" dirty="0"/>
              <a:t>im </a:t>
            </a:r>
            <a:endParaRPr lang="en-US" sz="4400" dirty="0"/>
          </a:p>
        </p:txBody>
      </p:sp>
    </p:spTree>
    <p:extLst>
      <p:ext uri="{BB962C8B-B14F-4D97-AF65-F5344CB8AC3E}">
        <p14:creationId xmlns:p14="http://schemas.microsoft.com/office/powerpoint/2010/main" val="1667478173"/>
      </p:ext>
    </p:extLst>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914399" y="1449660"/>
            <a:ext cx="22726185" cy="8894743"/>
          </a:xfrm>
          <a:prstGeom prst="rect">
            <a:avLst/>
          </a:prstGeom>
        </p:spPr>
        <p:txBody>
          <a:bodyPr wrap="square">
            <a:spAutoFit/>
          </a:bodyPr>
          <a:lstStyle/>
          <a:p>
            <a:r>
              <a:rPr lang="en-US" sz="8800" b="1" dirty="0" smtClean="0">
                <a:solidFill>
                  <a:srgbClr val="FF0000"/>
                </a:solidFill>
              </a:rPr>
              <a:t>STLC</a:t>
            </a:r>
            <a:r>
              <a:rPr lang="en-US" sz="900" dirty="0"/>
              <a:t/>
            </a:r>
            <a:br>
              <a:rPr lang="en-US" sz="900" dirty="0"/>
            </a:br>
            <a:r>
              <a:rPr lang="en-US" sz="6600" dirty="0"/>
              <a:t>Software </a:t>
            </a:r>
            <a:r>
              <a:rPr lang="en-US" sz="6600" dirty="0" smtClean="0"/>
              <a:t>Testing Life Cycle</a:t>
            </a:r>
          </a:p>
          <a:p>
            <a:endParaRPr lang="en-US" sz="6600" dirty="0"/>
          </a:p>
          <a:p>
            <a:endParaRPr lang="en-US" sz="2400" dirty="0"/>
          </a:p>
          <a:p>
            <a:pPr>
              <a:spcBef>
                <a:spcPts val="1200"/>
              </a:spcBef>
            </a:pPr>
            <a:r>
              <a:rPr lang="en-US" sz="6600" dirty="0"/>
              <a:t>Gun </a:t>
            </a:r>
            <a:r>
              <a:rPr lang="en-US" sz="6600" dirty="0" smtClean="0"/>
              <a:t>5</a:t>
            </a:r>
            <a:endParaRPr lang="en-US" sz="6600" dirty="0"/>
          </a:p>
          <a:p>
            <a:pPr>
              <a:spcBef>
                <a:spcPts val="1200"/>
              </a:spcBef>
            </a:pPr>
            <a:r>
              <a:rPr lang="en-US" sz="6600" dirty="0" smtClean="0"/>
              <a:t>10 </a:t>
            </a:r>
            <a:r>
              <a:rPr lang="en-US" sz="6600" noProof="1" smtClean="0"/>
              <a:t>Ekim</a:t>
            </a:r>
            <a:r>
              <a:rPr lang="en-US" sz="6600" dirty="0" smtClean="0"/>
              <a:t> 2020</a:t>
            </a:r>
          </a:p>
          <a:p>
            <a:pPr>
              <a:spcBef>
                <a:spcPts val="1200"/>
              </a:spcBef>
            </a:pPr>
            <a:endParaRPr lang="en-US" sz="6600" dirty="0"/>
          </a:p>
          <a:p>
            <a:pPr>
              <a:spcBef>
                <a:spcPts val="1200"/>
              </a:spcBef>
            </a:pPr>
            <a:endParaRPr lang="en-US" sz="6600" dirty="0"/>
          </a:p>
          <a:p>
            <a:endParaRPr lang="en-US" sz="2400" dirty="0"/>
          </a:p>
        </p:txBody>
      </p:sp>
    </p:spTree>
    <p:extLst>
      <p:ext uri="{BB962C8B-B14F-4D97-AF65-F5344CB8AC3E}">
        <p14:creationId xmlns:p14="http://schemas.microsoft.com/office/powerpoint/2010/main" val="127265734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25190" y="1226635"/>
            <a:ext cx="22726185" cy="1015663"/>
          </a:xfrm>
          <a:prstGeom prst="rect">
            <a:avLst/>
          </a:prstGeom>
        </p:spPr>
        <p:txBody>
          <a:bodyPr wrap="square">
            <a:spAutoFit/>
          </a:bodyPr>
          <a:lstStyle/>
          <a:p>
            <a:r>
              <a:rPr lang="en-US" sz="6000" b="1" dirty="0" smtClean="0">
                <a:solidFill>
                  <a:srgbClr val="FF0000"/>
                </a:solidFill>
              </a:rPr>
              <a:t>KISA TEKRAR</a:t>
            </a:r>
            <a:endParaRPr lang="en-US" sz="6000" dirty="0" smtClean="0"/>
          </a:p>
        </p:txBody>
      </p:sp>
      <p:sp>
        <p:nvSpPr>
          <p:cNvPr id="2" name="Dikdörtgen 1"/>
          <p:cNvSpPr/>
          <p:nvPr/>
        </p:nvSpPr>
        <p:spPr>
          <a:xfrm>
            <a:off x="1189463" y="2242298"/>
            <a:ext cx="22361912" cy="10587514"/>
          </a:xfrm>
          <a:prstGeom prst="rect">
            <a:avLst/>
          </a:prstGeom>
        </p:spPr>
        <p:txBody>
          <a:bodyPr wrap="square">
            <a:spAutoFit/>
          </a:bodyPr>
          <a:lstStyle/>
          <a:p>
            <a:pPr algn="l"/>
            <a:r>
              <a:rPr lang="tr-TR" sz="4400" b="1" noProof="1"/>
              <a:t>Agile</a:t>
            </a:r>
            <a:r>
              <a:rPr lang="tr-TR" sz="4400" b="1" dirty="0"/>
              <a:t> =&gt; </a:t>
            </a:r>
            <a:r>
              <a:rPr lang="tr-TR" sz="4400" dirty="0"/>
              <a:t>projeleri yönetmek ve tamamlamak için yaygın olarak kullanılan bir geliştirme yöntemidir.</a:t>
            </a:r>
            <a:endParaRPr lang="en-US" sz="4400" dirty="0"/>
          </a:p>
          <a:p>
            <a:pPr algn="l"/>
            <a:r>
              <a:rPr lang="en-US" sz="4400" b="1" dirty="0">
                <a:solidFill>
                  <a:srgbClr val="444B49"/>
                </a:solidFill>
                <a:latin typeface="BlinkMacSystemFont"/>
              </a:rPr>
              <a:t>Scrum=&gt; </a:t>
            </a:r>
            <a:r>
              <a:rPr lang="en-US" sz="4400" noProof="1">
                <a:solidFill>
                  <a:srgbClr val="444B49"/>
                </a:solidFill>
                <a:latin typeface="BlinkMacSystemFont"/>
              </a:rPr>
              <a:t>Surecin butunu Scrum olarak adlandirilir ve 2-4 haftalik Sprintler halinde surec devam eder</a:t>
            </a:r>
          </a:p>
          <a:p>
            <a:pPr algn="l"/>
            <a:r>
              <a:rPr lang="en-US" sz="4400" b="1" noProof="1"/>
              <a:t>Product Backlog=&gt; </a:t>
            </a:r>
            <a:r>
              <a:rPr lang="en-US" sz="4400" noProof="1"/>
              <a:t>Yapilacak tum isler, Product Backlog da biriktirilir, Product Owner (PO) nun belirledigi oncelige gore Sprint Backloguna alinir ve bir sprintte bitirilerek urunun demosuna eklenir </a:t>
            </a:r>
            <a:endParaRPr lang="en-US" sz="4400" dirty="0"/>
          </a:p>
          <a:p>
            <a:pPr algn="l"/>
            <a:r>
              <a:rPr lang="tr-TR" sz="4400" b="1" noProof="1"/>
              <a:t>Scrum</a:t>
            </a:r>
            <a:r>
              <a:rPr lang="tr-TR" sz="4400" b="1" dirty="0"/>
              <a:t> </a:t>
            </a:r>
            <a:r>
              <a:rPr lang="tr-TR" sz="4400" b="1" dirty="0" smtClean="0"/>
              <a:t>Takımı</a:t>
            </a:r>
            <a:r>
              <a:rPr lang="en-US" sz="4400" b="1" dirty="0" smtClean="0"/>
              <a:t>=&gt;</a:t>
            </a:r>
            <a:r>
              <a:rPr lang="tr-TR" sz="4400" b="1" dirty="0" smtClean="0"/>
              <a:t> </a:t>
            </a:r>
            <a:r>
              <a:rPr lang="tr-TR" sz="4400" dirty="0"/>
              <a:t>Takım kendi kendini örgütler. </a:t>
            </a:r>
            <a:r>
              <a:rPr lang="en-US" sz="4400" dirty="0"/>
              <a:t>(</a:t>
            </a:r>
            <a:r>
              <a:rPr lang="en-US" sz="4400" dirty="0">
                <a:solidFill>
                  <a:srgbClr val="FF0000"/>
                </a:solidFill>
              </a:rPr>
              <a:t>Self Organized</a:t>
            </a:r>
            <a:r>
              <a:rPr lang="en-US" sz="4400" dirty="0"/>
              <a:t>) </a:t>
            </a:r>
          </a:p>
          <a:p>
            <a:pPr algn="l"/>
            <a:r>
              <a:rPr lang="en-US" sz="4400" dirty="0"/>
              <a:t>1- Product Owner (PO) </a:t>
            </a:r>
            <a:r>
              <a:rPr lang="tr-TR" sz="4400" dirty="0"/>
              <a:t>Ürün </a:t>
            </a:r>
            <a:r>
              <a:rPr lang="tr-TR" sz="4400" dirty="0" smtClean="0"/>
              <a:t>Sahibi</a:t>
            </a:r>
            <a:endParaRPr lang="en-US" sz="4400" dirty="0" smtClean="0"/>
          </a:p>
          <a:p>
            <a:pPr algn="l"/>
            <a:r>
              <a:rPr lang="en-US" sz="4400" dirty="0"/>
              <a:t>2- Development Team</a:t>
            </a:r>
            <a:r>
              <a:rPr lang="tr-TR" sz="4400" dirty="0"/>
              <a:t> Geliştirme Ekibi </a:t>
            </a:r>
            <a:endParaRPr lang="en-US" sz="4400" dirty="0"/>
          </a:p>
          <a:p>
            <a:pPr algn="l"/>
            <a:r>
              <a:rPr lang="en-US" sz="4400" dirty="0"/>
              <a:t>			- Developers</a:t>
            </a:r>
          </a:p>
          <a:p>
            <a:pPr algn="l"/>
            <a:r>
              <a:rPr lang="en-US" sz="4400" dirty="0"/>
              <a:t>			- Testers (Manuel Testers </a:t>
            </a:r>
            <a:r>
              <a:rPr lang="en-US" sz="4400" noProof="1"/>
              <a:t>ve</a:t>
            </a:r>
            <a:r>
              <a:rPr lang="en-US" sz="4400" dirty="0"/>
              <a:t> Automation Testers)</a:t>
            </a:r>
          </a:p>
          <a:p>
            <a:pPr algn="l"/>
            <a:r>
              <a:rPr lang="en-US" sz="4400" dirty="0"/>
              <a:t>3- </a:t>
            </a:r>
            <a:r>
              <a:rPr lang="tr-TR" sz="4400" noProof="1"/>
              <a:t>Scrum Master’dan </a:t>
            </a:r>
            <a:r>
              <a:rPr lang="tr-TR" sz="4400" dirty="0"/>
              <a:t>oluşur. </a:t>
            </a:r>
            <a:endParaRPr lang="en-US" sz="4400" dirty="0" smtClean="0"/>
          </a:p>
          <a:p>
            <a:pPr algn="l"/>
            <a:r>
              <a:rPr lang="en-US" sz="4400" b="1" dirty="0"/>
              <a:t>Sprint</a:t>
            </a:r>
            <a:r>
              <a:rPr lang="tr-TR" sz="4400" b="1" dirty="0"/>
              <a:t> </a:t>
            </a:r>
            <a:r>
              <a:rPr lang="tr-TR" sz="4400" b="1" noProof="1" smtClean="0"/>
              <a:t>Backlog</a:t>
            </a:r>
            <a:r>
              <a:rPr lang="en-US" sz="4400" b="1" noProof="1" smtClean="0"/>
              <a:t>=&gt;</a:t>
            </a:r>
            <a:r>
              <a:rPr lang="tr-TR" sz="4400" dirty="0" smtClean="0"/>
              <a:t> </a:t>
            </a:r>
            <a:r>
              <a:rPr lang="tr-TR" sz="4400" dirty="0"/>
              <a:t>takımın Sprint boyunca yapacağı işlerin </a:t>
            </a:r>
            <a:r>
              <a:rPr lang="tr-TR" sz="4400" noProof="1"/>
              <a:t>adımlandırılmış, detaylandırılmış, saatlendirilmiş içeriğini teşkil etmektedir</a:t>
            </a:r>
            <a:endParaRPr lang="en-US" sz="4400" noProof="1"/>
          </a:p>
          <a:p>
            <a:pPr algn="l"/>
            <a:endParaRPr lang="tr-TR" dirty="0"/>
          </a:p>
        </p:txBody>
      </p:sp>
    </p:spTree>
    <p:extLst>
      <p:ext uri="{BB962C8B-B14F-4D97-AF65-F5344CB8AC3E}">
        <p14:creationId xmlns:p14="http://schemas.microsoft.com/office/powerpoint/2010/main" val="1096394312"/>
      </p:ext>
    </p:extLst>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892097" y="1226635"/>
            <a:ext cx="22726185" cy="1938992"/>
          </a:xfrm>
          <a:prstGeom prst="rect">
            <a:avLst/>
          </a:prstGeom>
        </p:spPr>
        <p:txBody>
          <a:bodyPr wrap="square">
            <a:spAutoFit/>
          </a:bodyPr>
          <a:lstStyle/>
          <a:p>
            <a:r>
              <a:rPr lang="en-US" sz="6000" b="1" dirty="0" smtClean="0">
                <a:solidFill>
                  <a:srgbClr val="FF0000"/>
                </a:solidFill>
              </a:rPr>
              <a:t>KISA TEKRAR</a:t>
            </a:r>
          </a:p>
          <a:p>
            <a:endParaRPr lang="en-US" sz="6000" dirty="0" smtClean="0"/>
          </a:p>
        </p:txBody>
      </p:sp>
      <p:sp>
        <p:nvSpPr>
          <p:cNvPr id="2" name="Dikdörtgen 1"/>
          <p:cNvSpPr/>
          <p:nvPr/>
        </p:nvSpPr>
        <p:spPr>
          <a:xfrm>
            <a:off x="1457092" y="2196131"/>
            <a:ext cx="22609916" cy="10248960"/>
          </a:xfrm>
          <a:prstGeom prst="rect">
            <a:avLst/>
          </a:prstGeom>
        </p:spPr>
        <p:txBody>
          <a:bodyPr wrap="square">
            <a:spAutoFit/>
          </a:bodyPr>
          <a:lstStyle/>
          <a:p>
            <a:pPr algn="l"/>
            <a:r>
              <a:rPr lang="en-US" sz="4400" b="1" dirty="0">
                <a:solidFill>
                  <a:schemeClr val="tx1"/>
                </a:solidFill>
                <a:latin typeface="-apple-system"/>
              </a:rPr>
              <a:t>User </a:t>
            </a:r>
            <a:r>
              <a:rPr lang="en-US" sz="4400" b="1" dirty="0" smtClean="0">
                <a:solidFill>
                  <a:schemeClr val="tx1"/>
                </a:solidFill>
                <a:latin typeface="-apple-system"/>
              </a:rPr>
              <a:t>Story=&gt; </a:t>
            </a:r>
            <a:r>
              <a:rPr lang="tr-TR" sz="4400" dirty="0"/>
              <a:t>son kullanıcı tarafından kullanılacak bir özelliğin, yine bu kullanıcı tarafından en basit ve anlaşılır şekilde açıklanmasıdır. </a:t>
            </a:r>
            <a:endParaRPr lang="en-US" sz="4400" dirty="0" smtClean="0"/>
          </a:p>
          <a:p>
            <a:pPr algn="l"/>
            <a:r>
              <a:rPr lang="en-US" sz="4400" dirty="0" smtClean="0"/>
              <a:t>Calisilabilir en kucuk is parcasidir,bolunemez</a:t>
            </a:r>
          </a:p>
          <a:p>
            <a:pPr algn="l"/>
            <a:r>
              <a:rPr lang="tr-TR" sz="4400" noProof="1" smtClean="0">
                <a:solidFill>
                  <a:srgbClr val="292929"/>
                </a:solidFill>
                <a:latin typeface="medium-content-serif-font"/>
              </a:rPr>
              <a:t>3 </a:t>
            </a:r>
            <a:r>
              <a:rPr lang="tr-TR" sz="4400" noProof="1">
                <a:solidFill>
                  <a:srgbClr val="292929"/>
                </a:solidFill>
                <a:latin typeface="medium-content-serif-font"/>
              </a:rPr>
              <a:t>bölümden oluşur. Bunlar</a:t>
            </a:r>
            <a:r>
              <a:rPr lang="tr-TR" sz="4400" noProof="1" smtClean="0">
                <a:solidFill>
                  <a:srgbClr val="292929"/>
                </a:solidFill>
                <a:latin typeface="medium-content-serif-font"/>
              </a:rPr>
              <a:t>;</a:t>
            </a:r>
            <a:endParaRPr lang="tr-TR" sz="4400" noProof="1">
              <a:solidFill>
                <a:srgbClr val="292929"/>
              </a:solidFill>
              <a:latin typeface="medium-content-serif-font"/>
            </a:endParaRPr>
          </a:p>
          <a:p>
            <a:pPr algn="l">
              <a:buFont typeface="Arial" panose="020B0604020202020204" pitchFamily="34" charset="0"/>
              <a:buChar char="•"/>
            </a:pPr>
            <a:r>
              <a:rPr lang="tr-TR" sz="4400" noProof="1">
                <a:solidFill>
                  <a:srgbClr val="292929"/>
                </a:solidFill>
                <a:latin typeface="medium-content-serif-font"/>
              </a:rPr>
              <a:t>Kullanıcının hikaye tanımı (Value statement)</a:t>
            </a:r>
          </a:p>
          <a:p>
            <a:pPr algn="l">
              <a:buFont typeface="Arial" panose="020B0604020202020204" pitchFamily="34" charset="0"/>
              <a:buChar char="•"/>
            </a:pPr>
            <a:r>
              <a:rPr lang="tr-TR" sz="4400" noProof="1">
                <a:solidFill>
                  <a:srgbClr val="292929"/>
                </a:solidFill>
                <a:latin typeface="medium-content-serif-font"/>
              </a:rPr>
              <a:t>Kabul kriterleri (Acceptance criterias)</a:t>
            </a:r>
          </a:p>
          <a:p>
            <a:pPr algn="l">
              <a:buFont typeface="Arial" panose="020B0604020202020204" pitchFamily="34" charset="0"/>
              <a:buChar char="•"/>
            </a:pPr>
            <a:r>
              <a:rPr lang="tr-TR" sz="4400" noProof="1">
                <a:solidFill>
                  <a:srgbClr val="292929"/>
                </a:solidFill>
                <a:latin typeface="medium-content-serif-font"/>
              </a:rPr>
              <a:t>Bitti tanımı (Definition of done</a:t>
            </a:r>
            <a:r>
              <a:rPr lang="tr-TR" sz="4400" noProof="1" smtClean="0">
                <a:solidFill>
                  <a:srgbClr val="292929"/>
                </a:solidFill>
                <a:latin typeface="medium-content-serif-font"/>
              </a:rPr>
              <a:t>)</a:t>
            </a:r>
            <a:endParaRPr lang="en-US" sz="4400" noProof="1" smtClean="0">
              <a:solidFill>
                <a:srgbClr val="292929"/>
              </a:solidFill>
              <a:latin typeface="medium-content-serif-font"/>
            </a:endParaRPr>
          </a:p>
          <a:p>
            <a:pPr algn="l">
              <a:buFont typeface="Arial" panose="020B0604020202020204" pitchFamily="34" charset="0"/>
              <a:buChar char="•"/>
            </a:pPr>
            <a:endParaRPr lang="en-US" sz="4400" noProof="1" smtClean="0">
              <a:solidFill>
                <a:srgbClr val="292929"/>
              </a:solidFill>
              <a:latin typeface="medium-content-serif-font"/>
            </a:endParaRPr>
          </a:p>
          <a:p>
            <a:pPr algn="l"/>
            <a:r>
              <a:rPr lang="en-US" sz="4400" b="1" dirty="0" smtClean="0">
                <a:solidFill>
                  <a:schemeClr val="tx1"/>
                </a:solidFill>
                <a:latin typeface="-apple-system"/>
              </a:rPr>
              <a:t>Team </a:t>
            </a:r>
            <a:r>
              <a:rPr lang="en-US" sz="4400" b="1" dirty="0">
                <a:solidFill>
                  <a:schemeClr val="tx1"/>
                </a:solidFill>
                <a:latin typeface="-apple-system"/>
              </a:rPr>
              <a:t>Capacity </a:t>
            </a:r>
            <a:r>
              <a:rPr lang="en-US" sz="4400" b="1" noProof="1">
                <a:solidFill>
                  <a:schemeClr val="tx1"/>
                </a:solidFill>
                <a:latin typeface="-apple-system"/>
              </a:rPr>
              <a:t>ve</a:t>
            </a:r>
            <a:r>
              <a:rPr lang="en-US" sz="4400" b="1" dirty="0">
                <a:solidFill>
                  <a:schemeClr val="tx1"/>
                </a:solidFill>
                <a:latin typeface="-apple-system"/>
              </a:rPr>
              <a:t> </a:t>
            </a:r>
            <a:r>
              <a:rPr lang="en-US" sz="4400" b="1" dirty="0" smtClean="0">
                <a:solidFill>
                  <a:schemeClr val="tx1"/>
                </a:solidFill>
                <a:latin typeface="-apple-system"/>
              </a:rPr>
              <a:t>Point=&gt; </a:t>
            </a:r>
            <a:r>
              <a:rPr lang="en-US" sz="4400" dirty="0" smtClean="0">
                <a:solidFill>
                  <a:schemeClr val="tx1"/>
                </a:solidFill>
                <a:latin typeface="-apple-system"/>
              </a:rPr>
              <a:t>Development Team’de calisan kisi sayisina gore takimin kapasitesi belirlenir. Developer ve tester’larin kapasiteleri ayri ayri degerlendirilir. </a:t>
            </a:r>
          </a:p>
          <a:p>
            <a:pPr algn="l"/>
            <a:r>
              <a:rPr lang="en-US" sz="4400" dirty="0" smtClean="0">
                <a:solidFill>
                  <a:schemeClr val="tx1"/>
                </a:solidFill>
                <a:latin typeface="-apple-system"/>
              </a:rPr>
              <a:t>Developer ve tester’larin ortak olarak yapabilecekleri is miktari takimin kapasitesidir.</a:t>
            </a:r>
          </a:p>
          <a:p>
            <a:pPr algn="l"/>
            <a:r>
              <a:rPr lang="en-US" sz="4400" dirty="0">
                <a:solidFill>
                  <a:schemeClr val="tx1"/>
                </a:solidFill>
                <a:latin typeface="-apple-system"/>
              </a:rPr>
              <a:t>1 kisinin 8 satte yapacagi is 1 point olarak </a:t>
            </a:r>
            <a:r>
              <a:rPr lang="en-US" sz="4400" dirty="0" smtClean="0">
                <a:solidFill>
                  <a:schemeClr val="tx1"/>
                </a:solidFill>
                <a:latin typeface="-apple-system"/>
              </a:rPr>
              <a:t>Kabul edilir</a:t>
            </a:r>
            <a:r>
              <a:rPr lang="en-US" sz="4400" dirty="0">
                <a:solidFill>
                  <a:schemeClr val="tx1"/>
                </a:solidFill>
                <a:latin typeface="-apple-system"/>
              </a:rPr>
              <a:t>.</a:t>
            </a:r>
            <a:r>
              <a:rPr lang="en-US" sz="4400" dirty="0" smtClean="0">
                <a:solidFill>
                  <a:schemeClr val="tx1"/>
                </a:solidFill>
                <a:latin typeface="-apple-system"/>
              </a:rPr>
              <a:t> Kapasite hesaplanirken</a:t>
            </a:r>
            <a:r>
              <a:rPr lang="en-US" sz="4400" dirty="0">
                <a:solidFill>
                  <a:schemeClr val="tx1"/>
                </a:solidFill>
                <a:latin typeface="-apple-system"/>
              </a:rPr>
              <a:t> </a:t>
            </a:r>
            <a:r>
              <a:rPr lang="en-US" sz="4400" dirty="0" smtClean="0">
                <a:solidFill>
                  <a:schemeClr val="tx1"/>
                </a:solidFill>
                <a:latin typeface="-apple-system"/>
              </a:rPr>
              <a:t>ve Sprint’e alinacak User Story’ler belirlenirken point uzerinden hesaplama yapilir</a:t>
            </a:r>
            <a:endParaRPr lang="en-US" sz="4400" dirty="0" smtClean="0"/>
          </a:p>
          <a:p>
            <a:pPr algn="l"/>
            <a:endParaRPr lang="en-US" sz="4400" b="1" dirty="0">
              <a:solidFill>
                <a:schemeClr val="tx1"/>
              </a:solidFill>
              <a:latin typeface="-apple-system"/>
            </a:endParaRPr>
          </a:p>
          <a:p>
            <a:pPr algn="l"/>
            <a:endParaRPr lang="en-US" sz="4400" b="1" dirty="0">
              <a:solidFill>
                <a:schemeClr val="tx1"/>
              </a:solidFill>
              <a:latin typeface="-apple-system"/>
            </a:endParaRPr>
          </a:p>
        </p:txBody>
      </p:sp>
    </p:spTree>
    <p:extLst>
      <p:ext uri="{BB962C8B-B14F-4D97-AF65-F5344CB8AC3E}">
        <p14:creationId xmlns:p14="http://schemas.microsoft.com/office/powerpoint/2010/main" val="1362135697"/>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nvan 1"/>
          <p:cNvSpPr>
            <a:spLocks noGrp="1"/>
          </p:cNvSpPr>
          <p:nvPr>
            <p:ph type="title"/>
          </p:nvPr>
        </p:nvSpPr>
        <p:spPr>
          <a:xfrm>
            <a:off x="2575033" y="1245366"/>
            <a:ext cx="19833021" cy="2810108"/>
          </a:xfrm>
        </p:spPr>
        <p:txBody>
          <a:bodyPr>
            <a:normAutofit fontScale="90000"/>
          </a:bodyPr>
          <a:lstStyle/>
          <a:p>
            <a:pPr algn="ctr"/>
            <a:r>
              <a:rPr lang="en-US" dirty="0" smtClean="0"/>
              <a:t>SOFTWARE DEVOLOPMENT PHASES</a:t>
            </a:r>
            <a:br>
              <a:rPr lang="en-US" dirty="0" smtClean="0"/>
            </a:br>
            <a:r>
              <a:rPr lang="en-US" dirty="0" smtClean="0"/>
              <a:t>YAZILIM GELISTIRME ASAMALARI</a:t>
            </a:r>
            <a:endParaRPr lang="tr-TR" dirty="0"/>
          </a:p>
        </p:txBody>
      </p:sp>
      <p:pic>
        <p:nvPicPr>
          <p:cNvPr id="8" name="Picture 2" descr="AliExpress Vergi Oranları Ne Kadar? Hesaplama ve Detaylar | Parati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9039" y="4055474"/>
            <a:ext cx="12485010" cy="7491006"/>
          </a:xfrm>
          <a:prstGeom prst="rect">
            <a:avLst/>
          </a:prstGeom>
          <a:noFill/>
          <a:extLst>
            <a:ext uri="{909E8E84-426E-40DD-AFC4-6F175D3DCCD1}">
              <a14:hiddenFill xmlns:a14="http://schemas.microsoft.com/office/drawing/2010/main">
                <a:solidFill>
                  <a:srgbClr val="FFFFFF"/>
                </a:solidFill>
              </a14:hiddenFill>
            </a:ext>
          </a:extLst>
        </p:spPr>
      </p:pic>
      <p:sp>
        <p:nvSpPr>
          <p:cNvPr id="4" name="Dikdörtgen 3"/>
          <p:cNvSpPr/>
          <p:nvPr/>
        </p:nvSpPr>
        <p:spPr>
          <a:xfrm>
            <a:off x="8366439" y="11582548"/>
            <a:ext cx="8873346" cy="769441"/>
          </a:xfrm>
          <a:prstGeom prst="rect">
            <a:avLst/>
          </a:prstGeom>
        </p:spPr>
        <p:txBody>
          <a:bodyPr wrap="square">
            <a:spAutoFit/>
          </a:bodyPr>
          <a:lstStyle/>
          <a:p>
            <a:r>
              <a:rPr lang="it-IT" sz="4400" dirty="0">
                <a:solidFill>
                  <a:srgbClr val="191919"/>
                </a:solidFill>
                <a:latin typeface="Roboto"/>
              </a:rPr>
              <a:t>Piyasa değeri: 245.2 milyar dolar</a:t>
            </a:r>
            <a:endParaRPr lang="tr-TR" sz="4400" dirty="0"/>
          </a:p>
        </p:txBody>
      </p:sp>
    </p:spTree>
    <p:extLst>
      <p:ext uri="{BB962C8B-B14F-4D97-AF65-F5344CB8AC3E}">
        <p14:creationId xmlns:p14="http://schemas.microsoft.com/office/powerpoint/2010/main" val="2910496337"/>
      </p:ext>
    </p:extLst>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What is a Sprint Retrospective and How to Run it? « Geekbot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57" y="3146448"/>
            <a:ext cx="10725516" cy="8927943"/>
          </a:xfrm>
          <a:prstGeom prst="rect">
            <a:avLst/>
          </a:prstGeom>
          <a:noFill/>
          <a:extLst>
            <a:ext uri="{909E8E84-426E-40DD-AFC4-6F175D3DCCD1}">
              <a14:hiddenFill xmlns:a14="http://schemas.microsoft.com/office/drawing/2010/main">
                <a:solidFill>
                  <a:srgbClr val="FFFFFF"/>
                </a:solidFill>
              </a14:hiddenFill>
            </a:ext>
          </a:extLst>
        </p:spPr>
      </p:pic>
      <p:sp>
        <p:nvSpPr>
          <p:cNvPr id="3" name="Dikdörtgen 2"/>
          <p:cNvSpPr/>
          <p:nvPr/>
        </p:nvSpPr>
        <p:spPr>
          <a:xfrm>
            <a:off x="892097" y="1226635"/>
            <a:ext cx="22726185" cy="1015663"/>
          </a:xfrm>
          <a:prstGeom prst="rect">
            <a:avLst/>
          </a:prstGeom>
        </p:spPr>
        <p:txBody>
          <a:bodyPr wrap="square">
            <a:spAutoFit/>
          </a:bodyPr>
          <a:lstStyle/>
          <a:p>
            <a:r>
              <a:rPr lang="en-US" sz="6000" b="1" dirty="0" smtClean="0">
                <a:solidFill>
                  <a:srgbClr val="FF0000"/>
                </a:solidFill>
              </a:rPr>
              <a:t>KISA TEKRAR</a:t>
            </a:r>
          </a:p>
        </p:txBody>
      </p:sp>
      <p:sp>
        <p:nvSpPr>
          <p:cNvPr id="2" name="Dikdörtgen 1"/>
          <p:cNvSpPr/>
          <p:nvPr/>
        </p:nvSpPr>
        <p:spPr>
          <a:xfrm>
            <a:off x="15938133" y="7961784"/>
            <a:ext cx="8189558" cy="4524315"/>
          </a:xfrm>
          <a:prstGeom prst="rect">
            <a:avLst/>
          </a:prstGeom>
        </p:spPr>
        <p:txBody>
          <a:bodyPr wrap="square">
            <a:spAutoFit/>
          </a:bodyPr>
          <a:lstStyle/>
          <a:p>
            <a:pPr algn="l" fontAlgn="t"/>
            <a:r>
              <a:rPr lang="en-US" sz="3600" dirty="0">
                <a:solidFill>
                  <a:schemeClr val="tx1"/>
                </a:solidFill>
              </a:rPr>
              <a:t>Daily Scrum (Daily StandUP)</a:t>
            </a:r>
          </a:p>
          <a:p>
            <a:pPr lvl="1" indent="0" algn="l" fontAlgn="t"/>
            <a:r>
              <a:rPr lang="tr-TR" sz="3600" dirty="0" smtClean="0">
                <a:solidFill>
                  <a:schemeClr val="tx1"/>
                </a:solidFill>
              </a:rPr>
              <a:t>(</a:t>
            </a:r>
            <a:r>
              <a:rPr lang="en-US" sz="3600" dirty="0">
                <a:solidFill>
                  <a:schemeClr val="tx1"/>
                </a:solidFill>
              </a:rPr>
              <a:t>Günlük Scrum</a:t>
            </a:r>
            <a:r>
              <a:rPr lang="tr-TR" sz="3600" dirty="0" smtClean="0">
                <a:solidFill>
                  <a:schemeClr val="tx1"/>
                </a:solidFill>
              </a:rPr>
              <a:t>)</a:t>
            </a:r>
            <a:endParaRPr lang="en-US" sz="3600" dirty="0">
              <a:solidFill>
                <a:schemeClr val="tx1"/>
              </a:solidFill>
            </a:endParaRPr>
          </a:p>
          <a:p>
            <a:pPr lvl="1" indent="0" algn="l" fontAlgn="t"/>
            <a:r>
              <a:rPr lang="en-US" sz="3600" dirty="0" smtClean="0">
                <a:solidFill>
                  <a:schemeClr val="tx1"/>
                </a:solidFill>
              </a:rPr>
              <a:t>Hergun yapilir</a:t>
            </a:r>
          </a:p>
          <a:p>
            <a:pPr lvl="1" indent="0" algn="l" fontAlgn="t"/>
            <a:r>
              <a:rPr lang="en-US" sz="3600" dirty="0" smtClean="0">
                <a:solidFill>
                  <a:schemeClr val="tx1"/>
                </a:solidFill>
              </a:rPr>
              <a:t>Development team uyelerinin katilimi mecburidir</a:t>
            </a:r>
          </a:p>
          <a:p>
            <a:pPr lvl="1" indent="0" algn="l" fontAlgn="t"/>
            <a:r>
              <a:rPr lang="en-US" sz="3600" dirty="0" smtClean="0">
                <a:solidFill>
                  <a:schemeClr val="tx1"/>
                </a:solidFill>
              </a:rPr>
              <a:t>Dun ne yaptim,bugun ne yapacagim, bir sorun var mi? konularinda konusulur</a:t>
            </a:r>
            <a:endParaRPr lang="en-US" sz="3600" dirty="0">
              <a:solidFill>
                <a:schemeClr val="tx1"/>
              </a:solidFill>
            </a:endParaRPr>
          </a:p>
        </p:txBody>
      </p:sp>
      <p:sp>
        <p:nvSpPr>
          <p:cNvPr id="9" name="Dikdörtgen 8"/>
          <p:cNvSpPr/>
          <p:nvPr/>
        </p:nvSpPr>
        <p:spPr>
          <a:xfrm>
            <a:off x="15152561" y="2269306"/>
            <a:ext cx="8756667" cy="3416320"/>
          </a:xfrm>
          <a:prstGeom prst="rect">
            <a:avLst/>
          </a:prstGeom>
        </p:spPr>
        <p:txBody>
          <a:bodyPr wrap="square">
            <a:spAutoFit/>
          </a:bodyPr>
          <a:lstStyle/>
          <a:p>
            <a:pPr fontAlgn="t"/>
            <a:r>
              <a:rPr lang="en-US" sz="3600" dirty="0" smtClean="0">
                <a:solidFill>
                  <a:schemeClr val="tx1"/>
                </a:solidFill>
              </a:rPr>
              <a:t>Sprint Planning  (Sprint Planlama</a:t>
            </a:r>
            <a:r>
              <a:rPr lang="tr-TR" sz="3600" dirty="0" smtClean="0">
                <a:solidFill>
                  <a:schemeClr val="tx1"/>
                </a:solidFill>
              </a:rPr>
              <a:t>)</a:t>
            </a:r>
            <a:endParaRPr lang="en-US" sz="3600" dirty="0" smtClean="0">
              <a:solidFill>
                <a:schemeClr val="tx1"/>
              </a:solidFill>
            </a:endParaRPr>
          </a:p>
          <a:p>
            <a:pPr algn="l"/>
            <a:r>
              <a:rPr lang="tr-TR" sz="3600" dirty="0" smtClean="0"/>
              <a:t>Başlayan Sprintte Increment olarak ne teslim edilebilir? (Ne Yapacağız)</a:t>
            </a:r>
            <a:endParaRPr lang="en-US" sz="3600" dirty="0" smtClean="0"/>
          </a:p>
          <a:p>
            <a:pPr algn="l"/>
            <a:r>
              <a:rPr lang="tr-TR" sz="3600" dirty="0" smtClean="0"/>
              <a:t>Increment'ı teslim etmek için gerekli olan iş nasıl başarılacak? (Nasıl Yapacağız)</a:t>
            </a:r>
            <a:endParaRPr lang="en-US" sz="3600" dirty="0" smtClean="0"/>
          </a:p>
          <a:p>
            <a:pPr fontAlgn="t"/>
            <a:endParaRPr lang="en-US" sz="3600" dirty="0">
              <a:solidFill>
                <a:schemeClr val="tx1"/>
              </a:solidFill>
            </a:endParaRPr>
          </a:p>
        </p:txBody>
      </p:sp>
      <p:sp>
        <p:nvSpPr>
          <p:cNvPr id="10" name="Dikdörtgen 9"/>
          <p:cNvSpPr/>
          <p:nvPr/>
        </p:nvSpPr>
        <p:spPr>
          <a:xfrm>
            <a:off x="892098" y="7605459"/>
            <a:ext cx="7275158" cy="4524315"/>
          </a:xfrm>
          <a:prstGeom prst="rect">
            <a:avLst/>
          </a:prstGeom>
        </p:spPr>
        <p:txBody>
          <a:bodyPr wrap="square">
            <a:spAutoFit/>
          </a:bodyPr>
          <a:lstStyle/>
          <a:p>
            <a:pPr algn="l"/>
            <a:r>
              <a:rPr lang="en-US" sz="3600" dirty="0">
                <a:solidFill>
                  <a:schemeClr val="tx1"/>
                </a:solidFill>
              </a:rPr>
              <a:t>Sprint Review </a:t>
            </a:r>
            <a:r>
              <a:rPr lang="tr-TR" sz="3600" dirty="0">
                <a:solidFill>
                  <a:schemeClr val="tx1"/>
                </a:solidFill>
              </a:rPr>
              <a:t>(Sprint İncelemesi</a:t>
            </a:r>
            <a:r>
              <a:rPr lang="tr-TR" sz="3600" dirty="0" smtClean="0">
                <a:solidFill>
                  <a:schemeClr val="tx1"/>
                </a:solidFill>
              </a:rPr>
              <a:t>)</a:t>
            </a:r>
            <a:endParaRPr lang="en-US" sz="3600" dirty="0" smtClean="0">
              <a:solidFill>
                <a:schemeClr val="tx1"/>
              </a:solidFill>
            </a:endParaRPr>
          </a:p>
          <a:p>
            <a:pPr algn="l"/>
            <a:r>
              <a:rPr lang="en-US" sz="3600" dirty="0"/>
              <a:t>Genellikle Sprint'in son gününde yapılır ve </a:t>
            </a:r>
            <a:r>
              <a:rPr lang="tr-TR" sz="3600" noProof="1"/>
              <a:t>Stakeholder</a:t>
            </a:r>
            <a:r>
              <a:rPr lang="en-US" sz="3600" dirty="0"/>
              <a:t>’</a:t>
            </a:r>
            <a:r>
              <a:rPr lang="tr-TR" sz="3600" noProof="1"/>
              <a:t>lara</a:t>
            </a:r>
            <a:r>
              <a:rPr lang="en-US" sz="3600" dirty="0"/>
              <a:t> (müşteriler, yönetim ve ilgili ve ilgilenilen diğer herkes) “done” </a:t>
            </a:r>
            <a:r>
              <a:rPr lang="tr-TR" sz="3600" dirty="0"/>
              <a:t>(tamamlanmış) </a:t>
            </a:r>
            <a:r>
              <a:rPr lang="en-US" sz="3600" dirty="0"/>
              <a:t>yap</a:t>
            </a:r>
            <a:r>
              <a:rPr lang="tr-TR" sz="3600" dirty="0"/>
              <a:t>ı</a:t>
            </a:r>
            <a:r>
              <a:rPr lang="en-US" sz="3600" dirty="0"/>
              <a:t>lan i</a:t>
            </a:r>
            <a:r>
              <a:rPr lang="tr-TR" sz="3600" dirty="0"/>
              <a:t>şi </a:t>
            </a:r>
            <a:r>
              <a:rPr lang="en-US" sz="3600" dirty="0"/>
              <a:t>gösterme fırsatı verir.</a:t>
            </a:r>
          </a:p>
          <a:p>
            <a:pPr algn="l"/>
            <a:endParaRPr lang="en-US" sz="3600" dirty="0">
              <a:solidFill>
                <a:schemeClr val="tx1"/>
              </a:solidFill>
            </a:endParaRPr>
          </a:p>
        </p:txBody>
      </p:sp>
      <p:sp>
        <p:nvSpPr>
          <p:cNvPr id="11" name="Dikdörtgen 10"/>
          <p:cNvSpPr/>
          <p:nvPr/>
        </p:nvSpPr>
        <p:spPr>
          <a:xfrm>
            <a:off x="811152" y="2269306"/>
            <a:ext cx="7829754" cy="5078313"/>
          </a:xfrm>
          <a:prstGeom prst="rect">
            <a:avLst/>
          </a:prstGeom>
        </p:spPr>
        <p:txBody>
          <a:bodyPr wrap="square">
            <a:spAutoFit/>
          </a:bodyPr>
          <a:lstStyle/>
          <a:p>
            <a:pPr algn="l"/>
            <a:r>
              <a:rPr lang="en-US" sz="3600" dirty="0">
                <a:solidFill>
                  <a:schemeClr val="tx1"/>
                </a:solidFill>
              </a:rPr>
              <a:t>Sprint Retrospective </a:t>
            </a:r>
            <a:endParaRPr lang="en-US" sz="3600" dirty="0" smtClean="0">
              <a:solidFill>
                <a:schemeClr val="tx1"/>
              </a:solidFill>
            </a:endParaRPr>
          </a:p>
          <a:p>
            <a:pPr algn="l"/>
            <a:r>
              <a:rPr lang="tr-TR" sz="3600" dirty="0" smtClean="0">
                <a:solidFill>
                  <a:schemeClr val="tx1"/>
                </a:solidFill>
              </a:rPr>
              <a:t>(</a:t>
            </a:r>
            <a:r>
              <a:rPr lang="tr-TR" sz="3600" dirty="0">
                <a:solidFill>
                  <a:schemeClr val="tx1"/>
                </a:solidFill>
              </a:rPr>
              <a:t>Geriye dönük Sprint Değerlendirmesi</a:t>
            </a:r>
            <a:r>
              <a:rPr lang="tr-TR" sz="3600" dirty="0" smtClean="0">
                <a:solidFill>
                  <a:schemeClr val="tx1"/>
                </a:solidFill>
              </a:rPr>
              <a:t>)</a:t>
            </a:r>
            <a:endParaRPr lang="en-US" sz="3600" dirty="0" smtClean="0">
              <a:solidFill>
                <a:schemeClr val="tx1"/>
              </a:solidFill>
            </a:endParaRPr>
          </a:p>
          <a:p>
            <a:pPr algn="l"/>
            <a:r>
              <a:rPr lang="en-US" sz="3600" dirty="0" smtClean="0">
                <a:solidFill>
                  <a:schemeClr val="tx1"/>
                </a:solidFill>
              </a:rPr>
              <a:t>Son toplantidir</a:t>
            </a:r>
          </a:p>
          <a:p>
            <a:pPr algn="l"/>
            <a:r>
              <a:rPr lang="en-US" sz="3600" dirty="0"/>
              <a:t>Ne tür engellerle (</a:t>
            </a:r>
            <a:r>
              <a:rPr lang="tr-TR" sz="3600" dirty="0"/>
              <a:t>impediment</a:t>
            </a:r>
            <a:r>
              <a:rPr lang="en-US" sz="3600" dirty="0"/>
              <a:t>) </a:t>
            </a:r>
            <a:r>
              <a:rPr lang="en-US" sz="3600" dirty="0" smtClean="0"/>
              <a:t>karşılaşildi </a:t>
            </a:r>
            <a:r>
              <a:rPr lang="en-US" sz="3600" dirty="0"/>
              <a:t>ve hangi fikirlerin ve </a:t>
            </a:r>
            <a:r>
              <a:rPr lang="tr-TR" sz="3600" dirty="0"/>
              <a:t>güncellemelerin</a:t>
            </a:r>
            <a:r>
              <a:rPr lang="en-US" sz="3600" dirty="0"/>
              <a:t> daha fazla </a:t>
            </a:r>
            <a:r>
              <a:rPr lang="tr-TR" sz="3600" dirty="0"/>
              <a:t>gelişim </a:t>
            </a:r>
            <a:r>
              <a:rPr lang="tr-TR" sz="3600" noProof="1" smtClean="0"/>
              <a:t>sağl</a:t>
            </a:r>
            <a:r>
              <a:rPr lang="en-US" sz="3600" dirty="0" smtClean="0"/>
              <a:t>adigi </a:t>
            </a:r>
            <a:r>
              <a:rPr lang="tr-TR" sz="3600" dirty="0" smtClean="0"/>
              <a:t>değerlendirirler</a:t>
            </a:r>
            <a:r>
              <a:rPr lang="en-US" sz="3600" dirty="0"/>
              <a:t>.</a:t>
            </a:r>
          </a:p>
          <a:p>
            <a:pPr algn="l"/>
            <a:endParaRPr lang="en-US" sz="3600" dirty="0">
              <a:solidFill>
                <a:schemeClr val="tx1"/>
              </a:solidFill>
            </a:endParaRPr>
          </a:p>
        </p:txBody>
      </p:sp>
    </p:spTree>
    <p:extLst>
      <p:ext uri="{BB962C8B-B14F-4D97-AF65-F5344CB8AC3E}">
        <p14:creationId xmlns:p14="http://schemas.microsoft.com/office/powerpoint/2010/main" val="4247840281"/>
      </p:ext>
    </p:extLst>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2"/>
          <a:stretch>
            <a:fillRect/>
          </a:stretch>
        </p:blipFill>
        <p:spPr>
          <a:xfrm>
            <a:off x="4505326" y="2567852"/>
            <a:ext cx="16089456" cy="8044728"/>
          </a:xfrm>
          <a:prstGeom prst="rect">
            <a:avLst/>
          </a:prstGeom>
        </p:spPr>
      </p:pic>
      <p:sp>
        <p:nvSpPr>
          <p:cNvPr id="5" name="Dikdörtgen 4"/>
          <p:cNvSpPr/>
          <p:nvPr/>
        </p:nvSpPr>
        <p:spPr>
          <a:xfrm>
            <a:off x="602165" y="1115122"/>
            <a:ext cx="22726185" cy="1015663"/>
          </a:xfrm>
          <a:prstGeom prst="rect">
            <a:avLst/>
          </a:prstGeom>
        </p:spPr>
        <p:txBody>
          <a:bodyPr wrap="square">
            <a:spAutoFit/>
          </a:bodyPr>
          <a:lstStyle/>
          <a:p>
            <a:r>
              <a:rPr lang="en-US" sz="6000" b="1" dirty="0" smtClean="0">
                <a:solidFill>
                  <a:srgbClr val="C00000"/>
                </a:solidFill>
              </a:rPr>
              <a:t>S</a:t>
            </a:r>
            <a:r>
              <a:rPr lang="en-US" sz="6000" b="1" dirty="0" smtClean="0"/>
              <a:t>oftware </a:t>
            </a:r>
            <a:r>
              <a:rPr lang="en-US" sz="6000" b="1" dirty="0" smtClean="0">
                <a:solidFill>
                  <a:srgbClr val="C00000"/>
                </a:solidFill>
              </a:rPr>
              <a:t>T</a:t>
            </a:r>
            <a:r>
              <a:rPr lang="en-US" sz="6000" b="1" dirty="0" smtClean="0"/>
              <a:t>esting </a:t>
            </a:r>
            <a:r>
              <a:rPr lang="en-US" sz="6000" b="1" dirty="0" smtClean="0">
                <a:solidFill>
                  <a:srgbClr val="C00000"/>
                </a:solidFill>
              </a:rPr>
              <a:t>L</a:t>
            </a:r>
            <a:r>
              <a:rPr lang="en-US" sz="6000" b="1" dirty="0" smtClean="0"/>
              <a:t>ife </a:t>
            </a:r>
            <a:r>
              <a:rPr lang="en-US" sz="6000" b="1" dirty="0">
                <a:solidFill>
                  <a:srgbClr val="C00000"/>
                </a:solidFill>
              </a:rPr>
              <a:t>C</a:t>
            </a:r>
            <a:r>
              <a:rPr lang="en-US" sz="6000" b="1" dirty="0" smtClean="0"/>
              <a:t>ycle</a:t>
            </a:r>
          </a:p>
        </p:txBody>
      </p:sp>
    </p:spTree>
    <p:extLst>
      <p:ext uri="{BB962C8B-B14F-4D97-AF65-F5344CB8AC3E}">
        <p14:creationId xmlns:p14="http://schemas.microsoft.com/office/powerpoint/2010/main" val="1750468712"/>
      </p:ext>
    </p:extLst>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2"/>
          <a:stretch>
            <a:fillRect/>
          </a:stretch>
        </p:blipFill>
        <p:spPr>
          <a:xfrm>
            <a:off x="14339455" y="3129440"/>
            <a:ext cx="9144001" cy="6329093"/>
          </a:xfrm>
          <a:prstGeom prst="rect">
            <a:avLst/>
          </a:prstGeom>
        </p:spPr>
      </p:pic>
      <p:sp>
        <p:nvSpPr>
          <p:cNvPr id="5" name="Dikdörtgen 4"/>
          <p:cNvSpPr/>
          <p:nvPr/>
        </p:nvSpPr>
        <p:spPr>
          <a:xfrm>
            <a:off x="602165" y="1115122"/>
            <a:ext cx="22726185" cy="1015663"/>
          </a:xfrm>
          <a:prstGeom prst="rect">
            <a:avLst/>
          </a:prstGeom>
        </p:spPr>
        <p:txBody>
          <a:bodyPr wrap="square">
            <a:spAutoFit/>
          </a:bodyPr>
          <a:lstStyle/>
          <a:p>
            <a:r>
              <a:rPr lang="en-US" sz="6000" b="1" dirty="0" smtClean="0">
                <a:solidFill>
                  <a:srgbClr val="C00000"/>
                </a:solidFill>
              </a:rPr>
              <a:t>S</a:t>
            </a:r>
            <a:r>
              <a:rPr lang="en-US" sz="6000" b="1" dirty="0" smtClean="0"/>
              <a:t>oftware </a:t>
            </a:r>
            <a:r>
              <a:rPr lang="en-US" sz="6000" b="1" dirty="0" smtClean="0">
                <a:solidFill>
                  <a:srgbClr val="C00000"/>
                </a:solidFill>
              </a:rPr>
              <a:t>T</a:t>
            </a:r>
            <a:r>
              <a:rPr lang="en-US" sz="6000" b="1" dirty="0" smtClean="0"/>
              <a:t>esting </a:t>
            </a:r>
            <a:r>
              <a:rPr lang="en-US" sz="6000" b="1" dirty="0" smtClean="0">
                <a:solidFill>
                  <a:srgbClr val="C00000"/>
                </a:solidFill>
              </a:rPr>
              <a:t>L</a:t>
            </a:r>
            <a:r>
              <a:rPr lang="en-US" sz="6000" b="1" dirty="0" smtClean="0"/>
              <a:t>ife </a:t>
            </a:r>
            <a:r>
              <a:rPr lang="en-US" sz="6000" b="1" dirty="0">
                <a:solidFill>
                  <a:srgbClr val="C00000"/>
                </a:solidFill>
              </a:rPr>
              <a:t>C</a:t>
            </a:r>
            <a:r>
              <a:rPr lang="en-US" sz="6000" b="1" dirty="0" smtClean="0"/>
              <a:t>ycle</a:t>
            </a:r>
          </a:p>
        </p:txBody>
      </p:sp>
      <p:sp>
        <p:nvSpPr>
          <p:cNvPr id="2" name="Dikdörtgen 1"/>
          <p:cNvSpPr/>
          <p:nvPr/>
        </p:nvSpPr>
        <p:spPr>
          <a:xfrm>
            <a:off x="858979" y="3898980"/>
            <a:ext cx="21460693" cy="8248412"/>
          </a:xfrm>
          <a:prstGeom prst="rect">
            <a:avLst/>
          </a:prstGeom>
        </p:spPr>
        <p:txBody>
          <a:bodyPr wrap="square">
            <a:spAutoFit/>
          </a:bodyPr>
          <a:lstStyle/>
          <a:p>
            <a:pPr marL="571500" indent="-571500" algn="l">
              <a:spcAft>
                <a:spcPts val="1800"/>
              </a:spcAft>
              <a:buFont typeface="Wingdings" panose="05000000000000000000" pitchFamily="2" charset="2"/>
              <a:buChar char="Ø"/>
            </a:pPr>
            <a:r>
              <a:rPr lang="tr-TR" sz="4400" dirty="0"/>
              <a:t>Yazılımın güvenilirliğini kontrol etmek için </a:t>
            </a:r>
            <a:endParaRPr lang="en-US" sz="4400" dirty="0" smtClean="0"/>
          </a:p>
          <a:p>
            <a:pPr algn="l">
              <a:spcAft>
                <a:spcPts val="1800"/>
              </a:spcAft>
            </a:pPr>
            <a:r>
              <a:rPr lang="en-US" sz="4400" dirty="0"/>
              <a:t>	</a:t>
            </a:r>
            <a:r>
              <a:rPr lang="en-US" sz="4400" dirty="0" smtClean="0"/>
              <a:t>	</a:t>
            </a:r>
            <a:r>
              <a:rPr lang="tr-TR" sz="4400" dirty="0" smtClean="0"/>
              <a:t>yazılım </a:t>
            </a:r>
            <a:r>
              <a:rPr lang="tr-TR" sz="4400" dirty="0"/>
              <a:t>testi gereklidir</a:t>
            </a:r>
          </a:p>
          <a:p>
            <a:pPr marL="571500" indent="-571500" algn="l">
              <a:spcAft>
                <a:spcPts val="1800"/>
              </a:spcAft>
              <a:buFont typeface="Wingdings" panose="05000000000000000000" pitchFamily="2" charset="2"/>
              <a:buChar char="Ø"/>
            </a:pPr>
            <a:r>
              <a:rPr lang="en-US" sz="4400" dirty="0"/>
              <a:t>Yazılım testi, sistemin </a:t>
            </a:r>
            <a:r>
              <a:rPr lang="en-US" sz="4400" dirty="0" smtClean="0"/>
              <a:t>arızaya </a:t>
            </a:r>
            <a:r>
              <a:rPr lang="en-US" sz="4400" dirty="0"/>
              <a:t>neden </a:t>
            </a:r>
            <a:endParaRPr lang="en-US" sz="4400" dirty="0" smtClean="0"/>
          </a:p>
          <a:p>
            <a:pPr algn="l">
              <a:spcAft>
                <a:spcPts val="1800"/>
              </a:spcAft>
            </a:pPr>
            <a:r>
              <a:rPr lang="en-US" sz="4400" dirty="0"/>
              <a:t>	</a:t>
            </a:r>
            <a:r>
              <a:rPr lang="en-US" sz="4400" dirty="0" smtClean="0"/>
              <a:t>	olabilecek </a:t>
            </a:r>
            <a:r>
              <a:rPr lang="en-US" sz="4400" dirty="0"/>
              <a:t>herhangi bir hata içermemesini sağlar.</a:t>
            </a:r>
            <a:endParaRPr lang="tr-TR" sz="4400" dirty="0"/>
          </a:p>
          <a:p>
            <a:pPr marL="571500" indent="-571500" algn="l">
              <a:spcAft>
                <a:spcPts val="1800"/>
              </a:spcAft>
              <a:buFont typeface="Wingdings" panose="05000000000000000000" pitchFamily="2" charset="2"/>
              <a:buChar char="Ø"/>
            </a:pPr>
            <a:r>
              <a:rPr lang="en-US" sz="4400" dirty="0" smtClean="0"/>
              <a:t>Yazılım </a:t>
            </a:r>
            <a:r>
              <a:rPr lang="en-US" sz="4400" dirty="0"/>
              <a:t>testi, ürünün müşterinin gereksinimine </a:t>
            </a:r>
            <a:endParaRPr lang="en-US" sz="4400" dirty="0" smtClean="0"/>
          </a:p>
          <a:p>
            <a:pPr algn="l">
              <a:spcAft>
                <a:spcPts val="1800"/>
              </a:spcAft>
            </a:pPr>
            <a:r>
              <a:rPr lang="en-US" sz="4400" dirty="0"/>
              <a:t>	</a:t>
            </a:r>
            <a:r>
              <a:rPr lang="en-US" sz="4400" dirty="0" smtClean="0"/>
              <a:t>	uygun </a:t>
            </a:r>
            <a:r>
              <a:rPr lang="en-US" sz="4400" dirty="0"/>
              <a:t>olmasını sağlar</a:t>
            </a:r>
          </a:p>
          <a:p>
            <a:pPr marL="571500" indent="-571500" algn="l">
              <a:spcAft>
                <a:spcPts val="1800"/>
              </a:spcAft>
              <a:buFont typeface="Wingdings" panose="05000000000000000000" pitchFamily="2" charset="2"/>
              <a:buChar char="Ø"/>
            </a:pPr>
            <a:r>
              <a:rPr lang="en-US" sz="4400" dirty="0"/>
              <a:t>Sonunda, yazılım, hepsi farklı bakış açılarına ve yaklaşımlara sahip bir Developer ekibi tarafından geliştirilir. En zeki insan bile hata yapma eğilimindedir. Sıfır hata ile yazılım oluşturmak mümkün değildir dolayisiyla  Testing </a:t>
            </a:r>
            <a:r>
              <a:rPr lang="en-US" sz="4400" dirty="0" err="1"/>
              <a:t>yaşam</a:t>
            </a:r>
            <a:r>
              <a:rPr lang="en-US" sz="4400" dirty="0"/>
              <a:t> </a:t>
            </a:r>
            <a:r>
              <a:rPr lang="en-US" sz="4400" dirty="0" err="1" smtClean="0"/>
              <a:t>döngüsü</a:t>
            </a:r>
            <a:r>
              <a:rPr lang="en-US" sz="4400" dirty="0" smtClean="0"/>
              <a:t> </a:t>
            </a:r>
            <a:r>
              <a:rPr lang="en-US" sz="4400" dirty="0" err="1" smtClean="0"/>
              <a:t>yazilim</a:t>
            </a:r>
            <a:r>
              <a:rPr lang="en-US" sz="4400" dirty="0" smtClean="0"/>
              <a:t> </a:t>
            </a:r>
            <a:r>
              <a:rPr lang="en-US" sz="4400" dirty="0"/>
              <a:t>geliştirme döngüsüne muhakkak dahil edilir.</a:t>
            </a:r>
          </a:p>
        </p:txBody>
      </p:sp>
      <p:sp>
        <p:nvSpPr>
          <p:cNvPr id="3" name="Dikdörtgen 2"/>
          <p:cNvSpPr/>
          <p:nvPr/>
        </p:nvSpPr>
        <p:spPr>
          <a:xfrm>
            <a:off x="5574825" y="2359999"/>
            <a:ext cx="12028999" cy="769441"/>
          </a:xfrm>
          <a:prstGeom prst="rect">
            <a:avLst/>
          </a:prstGeom>
        </p:spPr>
        <p:txBody>
          <a:bodyPr wrap="none">
            <a:spAutoFit/>
          </a:bodyPr>
          <a:lstStyle/>
          <a:p>
            <a:r>
              <a:rPr lang="en-US" sz="4400" b="1" dirty="0">
                <a:solidFill>
                  <a:srgbClr val="C00000"/>
                </a:solidFill>
              </a:rPr>
              <a:t>S</a:t>
            </a:r>
            <a:r>
              <a:rPr lang="en-US" sz="4400" b="1" dirty="0"/>
              <a:t>oftware </a:t>
            </a:r>
            <a:r>
              <a:rPr lang="en-US" sz="4400" b="1" dirty="0">
                <a:solidFill>
                  <a:srgbClr val="C00000"/>
                </a:solidFill>
              </a:rPr>
              <a:t>T</a:t>
            </a:r>
            <a:r>
              <a:rPr lang="en-US" sz="4400" b="1" dirty="0"/>
              <a:t>esting </a:t>
            </a:r>
            <a:r>
              <a:rPr lang="en-US" sz="4400" b="1" dirty="0" smtClean="0">
                <a:solidFill>
                  <a:schemeClr val="bg2">
                    <a:lumMod val="10000"/>
                  </a:schemeClr>
                </a:solidFill>
              </a:rPr>
              <a:t>Nedir ve Nicin Onemlidir?</a:t>
            </a:r>
            <a:endParaRPr lang="en-US" sz="4400" b="1" dirty="0">
              <a:solidFill>
                <a:schemeClr val="bg2">
                  <a:lumMod val="10000"/>
                </a:schemeClr>
              </a:solidFill>
            </a:endParaRPr>
          </a:p>
        </p:txBody>
      </p:sp>
    </p:spTree>
    <p:extLst>
      <p:ext uri="{BB962C8B-B14F-4D97-AF65-F5344CB8AC3E}">
        <p14:creationId xmlns:p14="http://schemas.microsoft.com/office/powerpoint/2010/main" val="416906158"/>
      </p:ext>
    </p:extLst>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5" y="1115122"/>
            <a:ext cx="22726185" cy="1015663"/>
          </a:xfrm>
          <a:prstGeom prst="rect">
            <a:avLst/>
          </a:prstGeom>
        </p:spPr>
        <p:txBody>
          <a:bodyPr wrap="square">
            <a:spAutoFit/>
          </a:bodyPr>
          <a:lstStyle/>
          <a:p>
            <a:r>
              <a:rPr lang="en-US" sz="6000" b="1" dirty="0" smtClean="0">
                <a:solidFill>
                  <a:srgbClr val="C00000"/>
                </a:solidFill>
              </a:rPr>
              <a:t>S</a:t>
            </a:r>
            <a:r>
              <a:rPr lang="en-US" sz="6000" b="1" dirty="0" smtClean="0"/>
              <a:t>oftware </a:t>
            </a:r>
            <a:r>
              <a:rPr lang="en-US" sz="6000" b="1" dirty="0" smtClean="0">
                <a:solidFill>
                  <a:srgbClr val="C00000"/>
                </a:solidFill>
              </a:rPr>
              <a:t>T</a:t>
            </a:r>
            <a:r>
              <a:rPr lang="en-US" sz="6000" b="1" dirty="0" smtClean="0"/>
              <a:t>esting </a:t>
            </a:r>
            <a:r>
              <a:rPr lang="en-US" sz="6000" b="1" dirty="0" smtClean="0">
                <a:solidFill>
                  <a:srgbClr val="C00000"/>
                </a:solidFill>
              </a:rPr>
              <a:t>L</a:t>
            </a:r>
            <a:r>
              <a:rPr lang="en-US" sz="6000" b="1" dirty="0" smtClean="0"/>
              <a:t>ife </a:t>
            </a:r>
            <a:r>
              <a:rPr lang="en-US" sz="6000" b="1" dirty="0">
                <a:solidFill>
                  <a:srgbClr val="C00000"/>
                </a:solidFill>
              </a:rPr>
              <a:t>C</a:t>
            </a:r>
            <a:r>
              <a:rPr lang="en-US" sz="6000" b="1" dirty="0" smtClean="0"/>
              <a:t>ycle</a:t>
            </a:r>
          </a:p>
        </p:txBody>
      </p:sp>
      <p:sp>
        <p:nvSpPr>
          <p:cNvPr id="5" name="Dikdörtgen 4"/>
          <p:cNvSpPr/>
          <p:nvPr/>
        </p:nvSpPr>
        <p:spPr>
          <a:xfrm>
            <a:off x="1648691" y="3391150"/>
            <a:ext cx="21377564" cy="8617744"/>
          </a:xfrm>
          <a:prstGeom prst="rect">
            <a:avLst/>
          </a:prstGeom>
        </p:spPr>
        <p:txBody>
          <a:bodyPr wrap="square">
            <a:spAutoFit/>
          </a:bodyPr>
          <a:lstStyle/>
          <a:p>
            <a:pPr marL="571500" indent="-571500" algn="l">
              <a:spcAft>
                <a:spcPts val="1200"/>
              </a:spcAft>
              <a:buFont typeface="Wingdings" panose="05000000000000000000" pitchFamily="2" charset="2"/>
              <a:buChar char="Ø"/>
            </a:pPr>
            <a:r>
              <a:rPr lang="en-US" sz="4400" dirty="0"/>
              <a:t> Yazılım testi olmadan </a:t>
            </a:r>
            <a:r>
              <a:rPr lang="en-US" sz="4400" noProof="1" smtClean="0"/>
              <a:t>yazılım istenen </a:t>
            </a:r>
            <a:r>
              <a:rPr lang="en-US" sz="4400" dirty="0" smtClean="0"/>
              <a:t>kaliteye </a:t>
            </a:r>
            <a:r>
              <a:rPr lang="en-US" sz="4400" dirty="0"/>
              <a:t>ulaşilamaz. </a:t>
            </a:r>
          </a:p>
          <a:p>
            <a:pPr marL="571500" indent="-571500" algn="l">
              <a:spcAft>
                <a:spcPts val="1200"/>
              </a:spcAft>
              <a:buFont typeface="Wingdings" panose="05000000000000000000" pitchFamily="2" charset="2"/>
              <a:buChar char="Ø"/>
            </a:pPr>
            <a:r>
              <a:rPr lang="en-US" sz="4400" dirty="0"/>
              <a:t> Testerlar </a:t>
            </a:r>
            <a:r>
              <a:rPr lang="en-US" sz="4400" dirty="0" smtClean="0"/>
              <a:t>application’in kodlarina </a:t>
            </a:r>
            <a:r>
              <a:rPr lang="en-US" sz="4400" dirty="0"/>
              <a:t>dahil olmasalar bile, kodun kalitesini artırmak için Developerlarla yakın çalışmalıdırlar. </a:t>
            </a:r>
          </a:p>
          <a:p>
            <a:pPr marL="571500" indent="-571500" algn="l">
              <a:spcAft>
                <a:spcPts val="1200"/>
              </a:spcAft>
              <a:buFont typeface="Wingdings" panose="05000000000000000000" pitchFamily="2" charset="2"/>
              <a:buChar char="Ø"/>
            </a:pPr>
            <a:r>
              <a:rPr lang="en-US" sz="4400" dirty="0"/>
              <a:t> En iyi sonuçlar için yazılım testi ve kodlamanın iç içe gitmesi önemlidir. </a:t>
            </a:r>
          </a:p>
          <a:p>
            <a:pPr marL="571500" indent="-571500" algn="l">
              <a:spcAft>
                <a:spcPts val="1200"/>
              </a:spcAft>
              <a:buFont typeface="Wingdings" panose="05000000000000000000" pitchFamily="2" charset="2"/>
              <a:buChar char="Ø"/>
            </a:pPr>
            <a:r>
              <a:rPr lang="en-US" sz="4400" dirty="0"/>
              <a:t> Test, yazılımın kalitesini değerlendirmeye yardımcı olur. </a:t>
            </a:r>
          </a:p>
          <a:p>
            <a:pPr marL="571500" indent="-571500" algn="l">
              <a:spcAft>
                <a:spcPts val="1200"/>
              </a:spcAft>
              <a:buFont typeface="Wingdings" panose="05000000000000000000" pitchFamily="2" charset="2"/>
              <a:buChar char="Ø"/>
            </a:pPr>
            <a:r>
              <a:rPr lang="en-US" sz="4400" dirty="0"/>
              <a:t> Tüm test faaliyetleri planlama gerektirir. </a:t>
            </a:r>
          </a:p>
          <a:p>
            <a:pPr marL="571500" indent="-571500" algn="l">
              <a:spcAft>
                <a:spcPts val="1200"/>
              </a:spcAft>
              <a:buFont typeface="Wingdings" panose="05000000000000000000" pitchFamily="2" charset="2"/>
              <a:buChar char="Ø"/>
            </a:pPr>
            <a:r>
              <a:rPr lang="en-US" sz="4400" dirty="0"/>
              <a:t> Test, yazılımın tam olarak gereksinimlerde belirtildiği gibi davranmasını ve uygulanmasini sağlar. </a:t>
            </a:r>
          </a:p>
          <a:p>
            <a:pPr marL="571500" indent="-571500" algn="l">
              <a:spcAft>
                <a:spcPts val="1200"/>
              </a:spcAft>
              <a:buFont typeface="Wingdings" panose="05000000000000000000" pitchFamily="2" charset="2"/>
              <a:buChar char="Ø"/>
            </a:pPr>
            <a:r>
              <a:rPr lang="en-US" sz="4400" dirty="0"/>
              <a:t> İhtiyaca(requirement) uygun olmayan her şey bir </a:t>
            </a:r>
            <a:r>
              <a:rPr lang="en-US" sz="4400" dirty="0" smtClean="0"/>
              <a:t>hatadir(defect,BUG). </a:t>
            </a:r>
            <a:endParaRPr lang="en-US" sz="4400" dirty="0"/>
          </a:p>
          <a:p>
            <a:pPr marL="571500" indent="-571500" algn="l">
              <a:spcAft>
                <a:spcPts val="1200"/>
              </a:spcAft>
              <a:buFont typeface="Wingdings" panose="05000000000000000000" pitchFamily="2" charset="2"/>
              <a:buChar char="Ø"/>
            </a:pPr>
            <a:r>
              <a:rPr lang="en-US" sz="4400" dirty="0"/>
              <a:t>İyi test edilmiş yazılım kaliteli ve daha iyi geribildirim ve yorumlar anlamına gelir (iyi feedbackler).</a:t>
            </a:r>
          </a:p>
        </p:txBody>
      </p:sp>
      <p:sp>
        <p:nvSpPr>
          <p:cNvPr id="6" name="Dikdörtgen 5"/>
          <p:cNvSpPr/>
          <p:nvPr/>
        </p:nvSpPr>
        <p:spPr>
          <a:xfrm>
            <a:off x="5950757" y="2130785"/>
            <a:ext cx="12028999" cy="769441"/>
          </a:xfrm>
          <a:prstGeom prst="rect">
            <a:avLst/>
          </a:prstGeom>
        </p:spPr>
        <p:txBody>
          <a:bodyPr wrap="none">
            <a:spAutoFit/>
          </a:bodyPr>
          <a:lstStyle/>
          <a:p>
            <a:r>
              <a:rPr lang="en-US" sz="4400" b="1" dirty="0">
                <a:solidFill>
                  <a:srgbClr val="C00000"/>
                </a:solidFill>
              </a:rPr>
              <a:t>S</a:t>
            </a:r>
            <a:r>
              <a:rPr lang="en-US" sz="4400" b="1" dirty="0"/>
              <a:t>oftware </a:t>
            </a:r>
            <a:r>
              <a:rPr lang="en-US" sz="4400" b="1" dirty="0">
                <a:solidFill>
                  <a:srgbClr val="C00000"/>
                </a:solidFill>
              </a:rPr>
              <a:t>T</a:t>
            </a:r>
            <a:r>
              <a:rPr lang="en-US" sz="4400" b="1" dirty="0"/>
              <a:t>esting </a:t>
            </a:r>
            <a:r>
              <a:rPr lang="en-US" sz="4400" b="1" dirty="0" smtClean="0">
                <a:solidFill>
                  <a:schemeClr val="bg2">
                    <a:lumMod val="10000"/>
                  </a:schemeClr>
                </a:solidFill>
              </a:rPr>
              <a:t>Nedir ve Nicin Onemlidir?</a:t>
            </a:r>
            <a:endParaRPr lang="en-US" sz="4400" b="1" dirty="0">
              <a:solidFill>
                <a:schemeClr val="bg2">
                  <a:lumMod val="10000"/>
                </a:schemeClr>
              </a:solidFill>
            </a:endParaRPr>
          </a:p>
        </p:txBody>
      </p:sp>
    </p:spTree>
    <p:extLst>
      <p:ext uri="{BB962C8B-B14F-4D97-AF65-F5344CB8AC3E}">
        <p14:creationId xmlns:p14="http://schemas.microsoft.com/office/powerpoint/2010/main" val="2393923860"/>
      </p:ext>
    </p:extLst>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10855037" y="3766221"/>
            <a:ext cx="12981709" cy="6186309"/>
          </a:xfrm>
          <a:prstGeom prst="rect">
            <a:avLst/>
          </a:prstGeom>
        </p:spPr>
        <p:txBody>
          <a:bodyPr wrap="square">
            <a:spAutoFit/>
          </a:bodyPr>
          <a:lstStyle/>
          <a:p>
            <a:pPr algn="l"/>
            <a:r>
              <a:rPr lang="en-US" sz="4400" dirty="0"/>
              <a:t>Yazılım </a:t>
            </a:r>
            <a:r>
              <a:rPr lang="en-US" sz="4400" dirty="0" smtClean="0"/>
              <a:t>Kalite Guvencesi, </a:t>
            </a:r>
            <a:r>
              <a:rPr lang="en-US" sz="4400" dirty="0"/>
              <a:t>tüm yazılım geliştirme sürecini içerir - sürecin izlenmesi ve iyileştirilmesi, üzerinde anlaşılan süreçlerin, standartların ve prosedürlerin takip </a:t>
            </a:r>
            <a:r>
              <a:rPr lang="en-US" sz="4400" dirty="0" smtClean="0"/>
              <a:t>edilmesini, sorunların </a:t>
            </a:r>
            <a:r>
              <a:rPr lang="en-US" sz="4400" dirty="0"/>
              <a:t>bulunmasını ve ele alınmasını sağlar.</a:t>
            </a:r>
          </a:p>
          <a:p>
            <a:pPr algn="l"/>
            <a:endParaRPr lang="en-US" sz="4400" dirty="0" smtClean="0">
              <a:solidFill>
                <a:srgbClr val="464646"/>
              </a:solidFill>
              <a:latin typeface="pt-serif"/>
            </a:endParaRPr>
          </a:p>
          <a:p>
            <a:pPr algn="l"/>
            <a:r>
              <a:rPr lang="tr-TR" sz="4400" dirty="0" smtClean="0">
                <a:solidFill>
                  <a:srgbClr val="464646"/>
                </a:solidFill>
                <a:latin typeface="pt-serif"/>
              </a:rPr>
              <a:t>Kalite </a:t>
            </a:r>
            <a:r>
              <a:rPr lang="tr-TR" sz="4400" dirty="0">
                <a:solidFill>
                  <a:srgbClr val="464646"/>
                </a:solidFill>
                <a:latin typeface="pt-serif"/>
              </a:rPr>
              <a:t>kontrol (Quality Assurance – QA), bir sürecin kalite etkinliğini azaltacak durumlara karşı önlem alarak kaliteye hakim olma anlamına gelir.</a:t>
            </a:r>
            <a:endParaRPr lang="tr-TR" sz="4400" dirty="0"/>
          </a:p>
        </p:txBody>
      </p:sp>
      <p:sp>
        <p:nvSpPr>
          <p:cNvPr id="5" name="Dikdörtgen 4"/>
          <p:cNvSpPr/>
          <p:nvPr/>
        </p:nvSpPr>
        <p:spPr>
          <a:xfrm>
            <a:off x="602165" y="1115122"/>
            <a:ext cx="22726185" cy="1015663"/>
          </a:xfrm>
          <a:prstGeom prst="rect">
            <a:avLst/>
          </a:prstGeom>
        </p:spPr>
        <p:txBody>
          <a:bodyPr wrap="square">
            <a:spAutoFit/>
          </a:bodyPr>
          <a:lstStyle/>
          <a:p>
            <a:r>
              <a:rPr lang="en-US" sz="6000" b="1" dirty="0" smtClean="0">
                <a:solidFill>
                  <a:srgbClr val="C00000"/>
                </a:solidFill>
              </a:rPr>
              <a:t>S</a:t>
            </a:r>
            <a:r>
              <a:rPr lang="en-US" sz="6000" b="1" dirty="0" smtClean="0"/>
              <a:t>oftware </a:t>
            </a:r>
            <a:r>
              <a:rPr lang="en-US" sz="6000" b="1" dirty="0" smtClean="0">
                <a:solidFill>
                  <a:srgbClr val="C00000"/>
                </a:solidFill>
              </a:rPr>
              <a:t>T</a:t>
            </a:r>
            <a:r>
              <a:rPr lang="en-US" sz="6000" b="1" dirty="0" smtClean="0"/>
              <a:t>esting </a:t>
            </a:r>
            <a:r>
              <a:rPr lang="en-US" sz="6000" b="1" dirty="0" smtClean="0">
                <a:solidFill>
                  <a:srgbClr val="C00000"/>
                </a:solidFill>
              </a:rPr>
              <a:t>L</a:t>
            </a:r>
            <a:r>
              <a:rPr lang="en-US" sz="6000" b="1" dirty="0" smtClean="0"/>
              <a:t>ife </a:t>
            </a:r>
            <a:r>
              <a:rPr lang="en-US" sz="6000" b="1" dirty="0">
                <a:solidFill>
                  <a:srgbClr val="C00000"/>
                </a:solidFill>
              </a:rPr>
              <a:t>C</a:t>
            </a:r>
            <a:r>
              <a:rPr lang="en-US" sz="6000" b="1" dirty="0" smtClean="0"/>
              <a:t>ycle</a:t>
            </a:r>
          </a:p>
        </p:txBody>
      </p:sp>
      <p:sp>
        <p:nvSpPr>
          <p:cNvPr id="6" name="Dikdörtgen 5"/>
          <p:cNvSpPr/>
          <p:nvPr/>
        </p:nvSpPr>
        <p:spPr>
          <a:xfrm>
            <a:off x="3743583" y="2088254"/>
            <a:ext cx="16443348" cy="769441"/>
          </a:xfrm>
          <a:prstGeom prst="rect">
            <a:avLst/>
          </a:prstGeom>
        </p:spPr>
        <p:txBody>
          <a:bodyPr wrap="none">
            <a:spAutoFit/>
          </a:bodyPr>
          <a:lstStyle/>
          <a:p>
            <a:r>
              <a:rPr lang="en-US" sz="4400" b="1" dirty="0" smtClean="0">
                <a:solidFill>
                  <a:srgbClr val="C00000"/>
                </a:solidFill>
              </a:rPr>
              <a:t>S</a:t>
            </a:r>
            <a:r>
              <a:rPr lang="en-US" sz="4400" b="1" dirty="0" smtClean="0">
                <a:solidFill>
                  <a:schemeClr val="bg2">
                    <a:lumMod val="10000"/>
                  </a:schemeClr>
                </a:solidFill>
              </a:rPr>
              <a:t>oftware </a:t>
            </a:r>
            <a:r>
              <a:rPr lang="tr-TR" sz="4400" b="1" dirty="0" smtClean="0">
                <a:solidFill>
                  <a:srgbClr val="C00000"/>
                </a:solidFill>
              </a:rPr>
              <a:t>Q</a:t>
            </a:r>
            <a:r>
              <a:rPr lang="tr-TR" sz="4400" b="1" dirty="0" smtClean="0">
                <a:solidFill>
                  <a:schemeClr val="bg2">
                    <a:lumMod val="10000"/>
                  </a:schemeClr>
                </a:solidFill>
              </a:rPr>
              <a:t>uality </a:t>
            </a:r>
            <a:r>
              <a:rPr lang="tr-TR" sz="4400" b="1" dirty="0">
                <a:solidFill>
                  <a:srgbClr val="C00000"/>
                </a:solidFill>
              </a:rPr>
              <a:t>A</a:t>
            </a:r>
            <a:r>
              <a:rPr lang="tr-TR" sz="4400" b="1" dirty="0">
                <a:solidFill>
                  <a:schemeClr val="bg2">
                    <a:lumMod val="10000"/>
                  </a:schemeClr>
                </a:solidFill>
              </a:rPr>
              <a:t>ssurance </a:t>
            </a:r>
            <a:r>
              <a:rPr lang="en-US" sz="4400" b="1" dirty="0">
                <a:solidFill>
                  <a:schemeClr val="bg2">
                    <a:lumMod val="10000"/>
                  </a:schemeClr>
                </a:solidFill>
              </a:rPr>
              <a:t>(</a:t>
            </a:r>
            <a:r>
              <a:rPr lang="tr-TR" sz="4400" b="1" dirty="0" smtClean="0">
                <a:solidFill>
                  <a:schemeClr val="bg2">
                    <a:lumMod val="10000"/>
                  </a:schemeClr>
                </a:solidFill>
              </a:rPr>
              <a:t>QA</a:t>
            </a:r>
            <a:r>
              <a:rPr lang="en-US" sz="4400" b="1" dirty="0" smtClean="0">
                <a:solidFill>
                  <a:schemeClr val="bg2">
                    <a:lumMod val="10000"/>
                  </a:schemeClr>
                </a:solidFill>
              </a:rPr>
              <a:t>)</a:t>
            </a:r>
            <a:r>
              <a:rPr lang="tr-TR" sz="4400" b="1" dirty="0" smtClean="0">
                <a:solidFill>
                  <a:schemeClr val="bg2">
                    <a:lumMod val="10000"/>
                  </a:schemeClr>
                </a:solidFill>
              </a:rPr>
              <a:t> </a:t>
            </a:r>
            <a:r>
              <a:rPr lang="en-US" sz="4400" b="1" dirty="0" smtClean="0">
                <a:solidFill>
                  <a:schemeClr val="bg2">
                    <a:lumMod val="10000"/>
                  </a:schemeClr>
                </a:solidFill>
              </a:rPr>
              <a:t>Nedir ve Nicin Onemlidir?</a:t>
            </a:r>
            <a:endParaRPr lang="en-US" sz="4400" b="1" dirty="0">
              <a:solidFill>
                <a:schemeClr val="bg2">
                  <a:lumMod val="10000"/>
                </a:schemeClr>
              </a:solidFill>
            </a:endParaRPr>
          </a:p>
        </p:txBody>
      </p:sp>
      <p:pic>
        <p:nvPicPr>
          <p:cNvPr id="2050" name="Picture 2" descr="QA – Quality Assurance – Business Pattern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6847" y="3369407"/>
            <a:ext cx="9348126" cy="697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004318"/>
      </p:ext>
    </p:extLst>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kdörtgen 3"/>
          <p:cNvSpPr/>
          <p:nvPr/>
        </p:nvSpPr>
        <p:spPr>
          <a:xfrm>
            <a:off x="602166" y="3103917"/>
            <a:ext cx="11139562" cy="8894743"/>
          </a:xfrm>
          <a:prstGeom prst="rect">
            <a:avLst/>
          </a:prstGeom>
        </p:spPr>
        <p:txBody>
          <a:bodyPr wrap="square">
            <a:spAutoFit/>
          </a:bodyPr>
          <a:lstStyle/>
          <a:p>
            <a:pPr marL="571500" indent="-571500" algn="l">
              <a:buFont typeface="Wingdings" panose="05000000000000000000" pitchFamily="2" charset="2"/>
              <a:buChar char="Ø"/>
            </a:pPr>
            <a:r>
              <a:rPr lang="en-US" sz="4400" dirty="0"/>
              <a:t> Yazılım testi, geliştirilen bilgisayar yazılımının doğruluğunu, bütünlüğünü ve kalitesini belirlemek için kullanılan bir süreçtir. </a:t>
            </a:r>
          </a:p>
          <a:p>
            <a:pPr marL="571500" indent="-571500" algn="l">
              <a:buFont typeface="Wingdings" panose="05000000000000000000" pitchFamily="2" charset="2"/>
              <a:buChar char="Ø"/>
            </a:pPr>
            <a:r>
              <a:rPr lang="en-US" sz="4400" dirty="0"/>
              <a:t>Ürünün son kullanıcılara sunulmadan önce düzeltilebilmesi için yazılımda hata bulmak amacıyla yapılan bir dizi etkinliği içerir.</a:t>
            </a:r>
          </a:p>
          <a:p>
            <a:pPr marL="571500" indent="-571500" algn="l">
              <a:buFont typeface="Wingdings" panose="05000000000000000000" pitchFamily="2" charset="2"/>
              <a:buChar char="Ø"/>
            </a:pPr>
            <a:r>
              <a:rPr lang="en-US" sz="4400" dirty="0"/>
              <a:t> Basit bir ifadeyle, yazılım testi, gerçek sonuçların beklenen sonuçlarla eşleşip eşleşmediğini kontrol etmek ve yazılım sisteminin hatasız olmasını sağlamak için yapılan bir etkinliktir.</a:t>
            </a:r>
          </a:p>
        </p:txBody>
      </p:sp>
      <p:sp>
        <p:nvSpPr>
          <p:cNvPr id="5" name="Dikdörtgen 4"/>
          <p:cNvSpPr/>
          <p:nvPr/>
        </p:nvSpPr>
        <p:spPr>
          <a:xfrm>
            <a:off x="602165" y="1115122"/>
            <a:ext cx="22726185" cy="1015663"/>
          </a:xfrm>
          <a:prstGeom prst="rect">
            <a:avLst/>
          </a:prstGeom>
        </p:spPr>
        <p:txBody>
          <a:bodyPr wrap="square">
            <a:spAutoFit/>
          </a:bodyPr>
          <a:lstStyle/>
          <a:p>
            <a:r>
              <a:rPr lang="en-US" sz="6000" b="1" dirty="0" smtClean="0">
                <a:solidFill>
                  <a:srgbClr val="C00000"/>
                </a:solidFill>
              </a:rPr>
              <a:t>S</a:t>
            </a:r>
            <a:r>
              <a:rPr lang="en-US" sz="6000" b="1" dirty="0" smtClean="0"/>
              <a:t>oftware </a:t>
            </a:r>
            <a:r>
              <a:rPr lang="en-US" sz="6000" b="1" dirty="0" smtClean="0">
                <a:solidFill>
                  <a:srgbClr val="C00000"/>
                </a:solidFill>
              </a:rPr>
              <a:t>T</a:t>
            </a:r>
            <a:r>
              <a:rPr lang="en-US" sz="6000" b="1" dirty="0" smtClean="0"/>
              <a:t>esting </a:t>
            </a:r>
            <a:r>
              <a:rPr lang="en-US" sz="6000" b="1" dirty="0" smtClean="0">
                <a:solidFill>
                  <a:srgbClr val="C00000"/>
                </a:solidFill>
              </a:rPr>
              <a:t>L</a:t>
            </a:r>
            <a:r>
              <a:rPr lang="en-US" sz="6000" b="1" dirty="0" smtClean="0"/>
              <a:t>ife </a:t>
            </a:r>
            <a:r>
              <a:rPr lang="en-US" sz="6000" b="1" dirty="0">
                <a:solidFill>
                  <a:srgbClr val="C00000"/>
                </a:solidFill>
              </a:rPr>
              <a:t>C</a:t>
            </a:r>
            <a:r>
              <a:rPr lang="en-US" sz="6000" b="1" dirty="0" smtClean="0"/>
              <a:t>ycle</a:t>
            </a:r>
          </a:p>
        </p:txBody>
      </p:sp>
      <p:sp>
        <p:nvSpPr>
          <p:cNvPr id="6" name="Dikdörtgen 5"/>
          <p:cNvSpPr/>
          <p:nvPr/>
        </p:nvSpPr>
        <p:spPr>
          <a:xfrm>
            <a:off x="5950757" y="2088254"/>
            <a:ext cx="12028999" cy="769441"/>
          </a:xfrm>
          <a:prstGeom prst="rect">
            <a:avLst/>
          </a:prstGeom>
        </p:spPr>
        <p:txBody>
          <a:bodyPr wrap="none">
            <a:spAutoFit/>
          </a:bodyPr>
          <a:lstStyle/>
          <a:p>
            <a:r>
              <a:rPr lang="en-US" sz="4400" b="1" dirty="0" smtClean="0">
                <a:solidFill>
                  <a:srgbClr val="C00000"/>
                </a:solidFill>
              </a:rPr>
              <a:t>S</a:t>
            </a:r>
            <a:r>
              <a:rPr lang="en-US" sz="4400" b="1" dirty="0" smtClean="0">
                <a:solidFill>
                  <a:schemeClr val="bg2">
                    <a:lumMod val="10000"/>
                  </a:schemeClr>
                </a:solidFill>
              </a:rPr>
              <a:t>oftware </a:t>
            </a:r>
            <a:r>
              <a:rPr lang="en-US" sz="4400" b="1" dirty="0" smtClean="0">
                <a:solidFill>
                  <a:srgbClr val="C00000"/>
                </a:solidFill>
              </a:rPr>
              <a:t>T</a:t>
            </a:r>
            <a:r>
              <a:rPr lang="en-US" sz="4400" b="1" dirty="0" smtClean="0">
                <a:solidFill>
                  <a:schemeClr val="bg2">
                    <a:lumMod val="10000"/>
                  </a:schemeClr>
                </a:solidFill>
              </a:rPr>
              <a:t>esting</a:t>
            </a:r>
            <a:r>
              <a:rPr lang="tr-TR" sz="4400" b="1" dirty="0" smtClean="0">
                <a:solidFill>
                  <a:schemeClr val="bg2">
                    <a:lumMod val="10000"/>
                  </a:schemeClr>
                </a:solidFill>
              </a:rPr>
              <a:t> </a:t>
            </a:r>
            <a:r>
              <a:rPr lang="en-US" sz="4400" b="1" dirty="0" smtClean="0">
                <a:solidFill>
                  <a:schemeClr val="bg2">
                    <a:lumMod val="10000"/>
                  </a:schemeClr>
                </a:solidFill>
              </a:rPr>
              <a:t>Nedir ve Nicin Onemlidir?</a:t>
            </a:r>
            <a:endParaRPr lang="en-US" sz="4400" b="1" dirty="0">
              <a:solidFill>
                <a:schemeClr val="bg2">
                  <a:lumMod val="10000"/>
                </a:schemeClr>
              </a:solidFill>
            </a:endParaRPr>
          </a:p>
        </p:txBody>
      </p:sp>
      <p:pic>
        <p:nvPicPr>
          <p:cNvPr id="6152" name="Picture 8" descr="What is Software Testing: Best Practices and Types - XenonSt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1728" y="3543494"/>
            <a:ext cx="11904388" cy="7678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8781930"/>
      </p:ext>
    </p:extLst>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602165" y="1115122"/>
            <a:ext cx="22726185" cy="1015663"/>
          </a:xfrm>
          <a:prstGeom prst="rect">
            <a:avLst/>
          </a:prstGeom>
        </p:spPr>
        <p:txBody>
          <a:bodyPr wrap="square">
            <a:spAutoFit/>
          </a:bodyPr>
          <a:lstStyle/>
          <a:p>
            <a:r>
              <a:rPr lang="en-US" sz="6000" b="1" dirty="0" smtClean="0">
                <a:solidFill>
                  <a:srgbClr val="C00000"/>
                </a:solidFill>
              </a:rPr>
              <a:t>S</a:t>
            </a:r>
            <a:r>
              <a:rPr lang="en-US" sz="6000" b="1" dirty="0" smtClean="0"/>
              <a:t>oftware </a:t>
            </a:r>
            <a:r>
              <a:rPr lang="en-US" sz="6000" b="1" dirty="0" smtClean="0">
                <a:solidFill>
                  <a:srgbClr val="C00000"/>
                </a:solidFill>
              </a:rPr>
              <a:t>T</a:t>
            </a:r>
            <a:r>
              <a:rPr lang="en-US" sz="6000" b="1" dirty="0" smtClean="0"/>
              <a:t>esting </a:t>
            </a:r>
            <a:r>
              <a:rPr lang="en-US" sz="6000" b="1" dirty="0" smtClean="0">
                <a:solidFill>
                  <a:srgbClr val="C00000"/>
                </a:solidFill>
              </a:rPr>
              <a:t>L</a:t>
            </a:r>
            <a:r>
              <a:rPr lang="en-US" sz="6000" b="1" dirty="0" smtClean="0"/>
              <a:t>ife </a:t>
            </a:r>
            <a:r>
              <a:rPr lang="en-US" sz="6000" b="1" dirty="0">
                <a:solidFill>
                  <a:srgbClr val="C00000"/>
                </a:solidFill>
              </a:rPr>
              <a:t>C</a:t>
            </a:r>
            <a:r>
              <a:rPr lang="en-US" sz="6000" b="1" dirty="0" smtClean="0"/>
              <a:t>ycle</a:t>
            </a:r>
          </a:p>
        </p:txBody>
      </p:sp>
      <p:pic>
        <p:nvPicPr>
          <p:cNvPr id="1026" name="Picture 2" descr="Software Testing Life Cycle - A Beginner's Gui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8982" y="2130785"/>
            <a:ext cx="10921136" cy="9957508"/>
          </a:xfrm>
          <a:prstGeom prst="rect">
            <a:avLst/>
          </a:prstGeom>
          <a:noFill/>
          <a:extLst>
            <a:ext uri="{909E8E84-426E-40DD-AFC4-6F175D3DCCD1}">
              <a14:hiddenFill xmlns:a14="http://schemas.microsoft.com/office/drawing/2010/main">
                <a:solidFill>
                  <a:srgbClr val="FFFFFF"/>
                </a:solidFill>
              </a14:hiddenFill>
            </a:ext>
          </a:extLst>
        </p:spPr>
      </p:pic>
      <p:sp>
        <p:nvSpPr>
          <p:cNvPr id="5" name="Dikdörtgen 4"/>
          <p:cNvSpPr/>
          <p:nvPr/>
        </p:nvSpPr>
        <p:spPr>
          <a:xfrm>
            <a:off x="817418" y="3512266"/>
            <a:ext cx="7661564" cy="7232749"/>
          </a:xfrm>
          <a:prstGeom prst="rect">
            <a:avLst/>
          </a:prstGeom>
        </p:spPr>
        <p:txBody>
          <a:bodyPr wrap="square">
            <a:spAutoFit/>
          </a:bodyPr>
          <a:lstStyle/>
          <a:p>
            <a:pPr marL="571500" indent="-571500" algn="r">
              <a:spcAft>
                <a:spcPts val="4800"/>
              </a:spcAft>
              <a:buFont typeface="Arial" panose="020B0604020202020204" pitchFamily="34" charset="0"/>
              <a:buChar char="•"/>
            </a:pPr>
            <a:r>
              <a:rPr lang="en-US" sz="4400" noProof="1" smtClean="0">
                <a:solidFill>
                  <a:srgbClr val="292929"/>
                </a:solidFill>
                <a:latin typeface="medium-content-serif-font"/>
              </a:rPr>
              <a:t>Gereksinim Analizi</a:t>
            </a:r>
            <a:endParaRPr lang="en-US" sz="4400" noProof="1">
              <a:solidFill>
                <a:srgbClr val="292929"/>
              </a:solidFill>
              <a:latin typeface="medium-content-serif-font"/>
            </a:endParaRPr>
          </a:p>
          <a:p>
            <a:pPr marL="571500" indent="-571500" algn="r">
              <a:spcAft>
                <a:spcPts val="4800"/>
              </a:spcAft>
              <a:buFont typeface="Arial" panose="020B0604020202020204" pitchFamily="34" charset="0"/>
              <a:buChar char="•"/>
            </a:pPr>
            <a:r>
              <a:rPr lang="en-US" sz="4400" noProof="1" smtClean="0">
                <a:solidFill>
                  <a:srgbClr val="292929"/>
                </a:solidFill>
                <a:latin typeface="medium-content-serif-font"/>
              </a:rPr>
              <a:t>Test Plani</a:t>
            </a:r>
          </a:p>
          <a:p>
            <a:pPr marL="571500" indent="-571500" algn="r">
              <a:spcAft>
                <a:spcPts val="4800"/>
              </a:spcAft>
              <a:buFont typeface="Arial" panose="020B0604020202020204" pitchFamily="34" charset="0"/>
              <a:buChar char="•"/>
            </a:pPr>
            <a:r>
              <a:rPr lang="en-US" sz="4400" noProof="1" smtClean="0">
                <a:solidFill>
                  <a:srgbClr val="292929"/>
                </a:solidFill>
                <a:latin typeface="medium-content-serif-font"/>
              </a:rPr>
              <a:t>Test Senaryosu Gelistirme</a:t>
            </a:r>
          </a:p>
          <a:p>
            <a:pPr marL="571500" indent="-571500" algn="r">
              <a:spcAft>
                <a:spcPts val="4800"/>
              </a:spcAft>
              <a:buFont typeface="Arial" panose="020B0604020202020204" pitchFamily="34" charset="0"/>
              <a:buChar char="•"/>
            </a:pPr>
            <a:r>
              <a:rPr lang="en-US" sz="4400" noProof="1" smtClean="0">
                <a:solidFill>
                  <a:srgbClr val="292929"/>
                </a:solidFill>
                <a:latin typeface="medium-content-serif-font"/>
              </a:rPr>
              <a:t>Test ortami Kurulumu</a:t>
            </a:r>
          </a:p>
          <a:p>
            <a:pPr marL="571500" indent="-571500" algn="r">
              <a:spcAft>
                <a:spcPts val="4800"/>
              </a:spcAft>
              <a:buFont typeface="Arial" panose="020B0604020202020204" pitchFamily="34" charset="0"/>
              <a:buChar char="•"/>
            </a:pPr>
            <a:r>
              <a:rPr lang="en-US" sz="4400" noProof="1" smtClean="0">
                <a:solidFill>
                  <a:srgbClr val="292929"/>
                </a:solidFill>
                <a:latin typeface="medium-content-serif-font"/>
              </a:rPr>
              <a:t>Testin gerceklestirilmesi</a:t>
            </a:r>
          </a:p>
          <a:p>
            <a:pPr marL="571500" indent="-571500" algn="r">
              <a:spcAft>
                <a:spcPts val="4800"/>
              </a:spcAft>
              <a:buFont typeface="Arial" panose="020B0604020202020204" pitchFamily="34" charset="0"/>
              <a:buChar char="•"/>
            </a:pPr>
            <a:r>
              <a:rPr lang="en-US" sz="4400" noProof="1" smtClean="0">
                <a:solidFill>
                  <a:srgbClr val="292929"/>
                </a:solidFill>
                <a:latin typeface="medium-content-serif-font"/>
              </a:rPr>
              <a:t>Test dongusu kapanisi</a:t>
            </a:r>
            <a:endParaRPr lang="tr-TR" sz="4400" dirty="0"/>
          </a:p>
        </p:txBody>
      </p:sp>
    </p:spTree>
    <p:extLst>
      <p:ext uri="{BB962C8B-B14F-4D97-AF65-F5344CB8AC3E}">
        <p14:creationId xmlns:p14="http://schemas.microsoft.com/office/powerpoint/2010/main" val="2895716285"/>
      </p:ext>
    </p:extLst>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etin Yer Tutucusu 1"/>
          <p:cNvSpPr>
            <a:spLocks noGrp="1"/>
          </p:cNvSpPr>
          <p:nvPr>
            <p:ph type="body" sz="half" idx="1"/>
          </p:nvPr>
        </p:nvSpPr>
        <p:spPr>
          <a:xfrm>
            <a:off x="7585364" y="3464220"/>
            <a:ext cx="14651182" cy="1665238"/>
          </a:xfrm>
        </p:spPr>
        <p:txBody>
          <a:bodyPr>
            <a:normAutofit lnSpcReduction="10000"/>
          </a:bodyPr>
          <a:lstStyle/>
          <a:p>
            <a:pPr marL="0" indent="0">
              <a:buNone/>
            </a:pPr>
            <a:r>
              <a:rPr lang="en-US" sz="5200" b="0" dirty="0">
                <a:solidFill>
                  <a:schemeClr val="bg2">
                    <a:lumMod val="10000"/>
                  </a:schemeClr>
                </a:solidFill>
              </a:rPr>
              <a:t>Sadece user story de açıklanan yazılım gereksinimlerini gözden geçirirsiniz.</a:t>
            </a:r>
          </a:p>
          <a:p>
            <a:pPr marL="0" indent="0">
              <a:buNone/>
            </a:pPr>
            <a:endParaRPr lang="tr-TR" dirty="0"/>
          </a:p>
        </p:txBody>
      </p:sp>
      <p:sp>
        <p:nvSpPr>
          <p:cNvPr id="4" name="Dikdörtgen 3"/>
          <p:cNvSpPr/>
          <p:nvPr/>
        </p:nvSpPr>
        <p:spPr>
          <a:xfrm>
            <a:off x="823270" y="1489195"/>
            <a:ext cx="22726185" cy="1015663"/>
          </a:xfrm>
          <a:prstGeom prst="rect">
            <a:avLst/>
          </a:prstGeom>
        </p:spPr>
        <p:txBody>
          <a:bodyPr wrap="square">
            <a:spAutoFit/>
          </a:bodyPr>
          <a:lstStyle/>
          <a:p>
            <a:r>
              <a:rPr lang="en-US" sz="6000" b="1" dirty="0" smtClean="0">
                <a:solidFill>
                  <a:srgbClr val="C00000"/>
                </a:solidFill>
              </a:rPr>
              <a:t>1- R</a:t>
            </a:r>
            <a:r>
              <a:rPr lang="en-US" sz="6000" b="1" dirty="0" smtClean="0"/>
              <a:t>equirements  </a:t>
            </a:r>
            <a:r>
              <a:rPr lang="en-US" sz="6000" b="1" dirty="0" smtClean="0">
                <a:solidFill>
                  <a:srgbClr val="C00000"/>
                </a:solidFill>
              </a:rPr>
              <a:t>A</a:t>
            </a:r>
            <a:r>
              <a:rPr lang="en-US" sz="6000" b="1" dirty="0" smtClean="0"/>
              <a:t>nalysis (Gereksinimlerin Analizi)</a:t>
            </a:r>
          </a:p>
        </p:txBody>
      </p:sp>
      <p:pic>
        <p:nvPicPr>
          <p:cNvPr id="7" name="Resim 6"/>
          <p:cNvPicPr>
            <a:picLocks noChangeAspect="1"/>
          </p:cNvPicPr>
          <p:nvPr/>
        </p:nvPicPr>
        <p:blipFill>
          <a:blip r:embed="rId2"/>
          <a:stretch>
            <a:fillRect/>
          </a:stretch>
        </p:blipFill>
        <p:spPr>
          <a:xfrm>
            <a:off x="1747966" y="3464220"/>
            <a:ext cx="5546454" cy="7062152"/>
          </a:xfrm>
          <a:prstGeom prst="rect">
            <a:avLst/>
          </a:prstGeom>
        </p:spPr>
      </p:pic>
      <p:sp>
        <p:nvSpPr>
          <p:cNvPr id="5" name="Dikdörtgen 4"/>
          <p:cNvSpPr/>
          <p:nvPr/>
        </p:nvSpPr>
        <p:spPr>
          <a:xfrm>
            <a:off x="7877998" y="6779816"/>
            <a:ext cx="13963694" cy="3539430"/>
          </a:xfrm>
          <a:prstGeom prst="rect">
            <a:avLst/>
          </a:prstGeom>
        </p:spPr>
        <p:txBody>
          <a:bodyPr wrap="square">
            <a:spAutoFit/>
          </a:bodyPr>
          <a:lstStyle/>
          <a:p>
            <a:pPr marL="571500" indent="-571500" algn="l">
              <a:buFont typeface="Arial" panose="020B0604020202020204" pitchFamily="34" charset="0"/>
              <a:buChar char="•"/>
            </a:pPr>
            <a:r>
              <a:rPr lang="en-US" sz="2800" noProof="1" smtClean="0">
                <a:solidFill>
                  <a:srgbClr val="292929"/>
                </a:solidFill>
                <a:latin typeface="medium-content-serif-font"/>
              </a:rPr>
              <a:t>Susuz bir kisi olarak susuzlugumu gidermek icin su istiyorum</a:t>
            </a:r>
          </a:p>
          <a:p>
            <a:pPr marL="571500" indent="-571500" algn="l">
              <a:buFont typeface="Arial" panose="020B0604020202020204" pitchFamily="34" charset="0"/>
              <a:buChar char="•"/>
            </a:pPr>
            <a:r>
              <a:rPr lang="en-US" sz="2800" noProof="1" smtClean="0">
                <a:solidFill>
                  <a:srgbClr val="292929"/>
                </a:solidFill>
                <a:latin typeface="medium-content-serif-font"/>
              </a:rPr>
              <a:t>Modaya ilgi duyan bir insan olarak icecegimin guzel gorunmesi icin semsiye konulmasini istiyorum</a:t>
            </a:r>
          </a:p>
          <a:p>
            <a:pPr marL="571500" indent="-571500" algn="l">
              <a:buFont typeface="Arial" panose="020B0604020202020204" pitchFamily="34" charset="0"/>
              <a:buChar char="•"/>
            </a:pPr>
            <a:r>
              <a:rPr lang="en-US" sz="2800" noProof="1" smtClean="0">
                <a:solidFill>
                  <a:srgbClr val="292929"/>
                </a:solidFill>
                <a:latin typeface="medium-content-serif-font"/>
              </a:rPr>
              <a:t>Sicaktan bunaldigim icin suyumla birlikte beni ferahlatacak 1 dilim limon istiyorum</a:t>
            </a:r>
          </a:p>
          <a:p>
            <a:pPr marL="571500" indent="-571500" algn="l">
              <a:buFont typeface="Arial" panose="020B0604020202020204" pitchFamily="34" charset="0"/>
              <a:buChar char="•"/>
            </a:pPr>
            <a:r>
              <a:rPr lang="en-US" sz="2800" noProof="1" smtClean="0">
                <a:solidFill>
                  <a:srgbClr val="292929"/>
                </a:solidFill>
                <a:latin typeface="medium-content-serif-font"/>
              </a:rPr>
              <a:t>Cok susadigim icin buyuk bir bardak su istiyorum</a:t>
            </a:r>
          </a:p>
          <a:p>
            <a:pPr marL="571500" indent="-571500" algn="l">
              <a:buFont typeface="Arial" panose="020B0604020202020204" pitchFamily="34" charset="0"/>
              <a:buChar char="•"/>
            </a:pPr>
            <a:r>
              <a:rPr lang="en-US" sz="2800" noProof="1" smtClean="0">
                <a:solidFill>
                  <a:srgbClr val="292929"/>
                </a:solidFill>
                <a:latin typeface="medium-content-serif-font"/>
              </a:rPr>
              <a:t>Hava sicak oldugu icin suyumun soguk olmasini istiyorum</a:t>
            </a:r>
          </a:p>
          <a:p>
            <a:pPr marL="571500" indent="-571500" algn="l">
              <a:buFont typeface="Arial" panose="020B0604020202020204" pitchFamily="34" charset="0"/>
              <a:buChar char="•"/>
            </a:pPr>
            <a:r>
              <a:rPr lang="en-US" sz="2800" noProof="1" smtClean="0">
                <a:solidFill>
                  <a:srgbClr val="292929"/>
                </a:solidFill>
                <a:latin typeface="medium-content-serif-font"/>
              </a:rPr>
              <a:t>Cool gorunmek icin suyu icecegim bir pipet istiyorum</a:t>
            </a:r>
            <a:endParaRPr lang="en-US" sz="2800" noProof="1"/>
          </a:p>
        </p:txBody>
      </p:sp>
    </p:spTree>
    <p:extLst>
      <p:ext uri="{BB962C8B-B14F-4D97-AF65-F5344CB8AC3E}">
        <p14:creationId xmlns:p14="http://schemas.microsoft.com/office/powerpoint/2010/main" val="2740040740"/>
      </p:ext>
    </p:extLst>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ontent Placeholder 2"/>
          <p:cNvSpPr txBox="1">
            <a:spLocks/>
          </p:cNvSpPr>
          <p:nvPr/>
        </p:nvSpPr>
        <p:spPr>
          <a:xfrm>
            <a:off x="1114682" y="3378571"/>
            <a:ext cx="10074250" cy="8924266"/>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endParaRPr lang="en-US" dirty="0"/>
          </a:p>
          <a:p>
            <a:pPr marL="0" indent="0">
              <a:buNone/>
            </a:pPr>
            <a:r>
              <a:rPr lang="en-US" sz="4400" dirty="0" smtClean="0">
                <a:solidFill>
                  <a:schemeClr val="bg2">
                    <a:lumMod val="10000"/>
                  </a:schemeClr>
                </a:solidFill>
              </a:rPr>
              <a:t>	</a:t>
            </a:r>
            <a:r>
              <a:rPr lang="en-US" sz="4400" b="1" u="sng" dirty="0" smtClean="0">
                <a:solidFill>
                  <a:schemeClr val="bg2">
                    <a:lumMod val="10000"/>
                  </a:schemeClr>
                </a:solidFill>
              </a:rPr>
              <a:t>User Story:</a:t>
            </a:r>
          </a:p>
          <a:p>
            <a:pPr marL="0" indent="0">
              <a:buNone/>
            </a:pPr>
            <a:r>
              <a:rPr lang="en-US" sz="4400" dirty="0">
                <a:solidFill>
                  <a:schemeClr val="bg2">
                    <a:lumMod val="10000"/>
                  </a:schemeClr>
                </a:solidFill>
              </a:rPr>
              <a:t> </a:t>
            </a:r>
            <a:r>
              <a:rPr lang="en-US" sz="4400" dirty="0" smtClean="0">
                <a:solidFill>
                  <a:schemeClr val="bg2">
                    <a:lumMod val="10000"/>
                  </a:schemeClr>
                </a:solidFill>
              </a:rPr>
              <a:t>Bir </a:t>
            </a:r>
            <a:r>
              <a:rPr lang="en-US" sz="4400" dirty="0">
                <a:solidFill>
                  <a:schemeClr val="bg2">
                    <a:lumMod val="10000"/>
                  </a:schemeClr>
                </a:solidFill>
              </a:rPr>
              <a:t>kullanıcıya değer </a:t>
            </a:r>
            <a:r>
              <a:rPr lang="en-US" sz="4400" dirty="0" smtClean="0">
                <a:solidFill>
                  <a:schemeClr val="bg2">
                    <a:lumMod val="10000"/>
                  </a:schemeClr>
                </a:solidFill>
              </a:rPr>
              <a:t>sağlayacak</a:t>
            </a:r>
          </a:p>
          <a:p>
            <a:pPr marL="0" indent="0">
              <a:buNone/>
            </a:pPr>
            <a:r>
              <a:rPr lang="en-US" sz="4400" dirty="0">
                <a:solidFill>
                  <a:schemeClr val="bg2">
                    <a:lumMod val="10000"/>
                  </a:schemeClr>
                </a:solidFill>
              </a:rPr>
              <a:t> </a:t>
            </a:r>
            <a:r>
              <a:rPr lang="en-US" sz="4400" dirty="0" smtClean="0">
                <a:solidFill>
                  <a:schemeClr val="bg2">
                    <a:lumMod val="10000"/>
                  </a:schemeClr>
                </a:solidFill>
              </a:rPr>
              <a:t>işlevselliğin </a:t>
            </a:r>
            <a:r>
              <a:rPr lang="en-US" sz="4400" dirty="0">
                <a:solidFill>
                  <a:schemeClr val="bg2">
                    <a:lumMod val="10000"/>
                  </a:schemeClr>
                </a:solidFill>
              </a:rPr>
              <a:t>kısa </a:t>
            </a:r>
            <a:r>
              <a:rPr lang="en-US" sz="4400" dirty="0" smtClean="0">
                <a:solidFill>
                  <a:schemeClr val="bg2">
                    <a:lumMod val="10000"/>
                  </a:schemeClr>
                </a:solidFill>
              </a:rPr>
              <a:t>açıklaması</a:t>
            </a:r>
          </a:p>
          <a:p>
            <a:pPr marL="0" indent="0">
              <a:buNone/>
            </a:pPr>
            <a:endParaRPr lang="en-US" sz="4400" dirty="0" smtClean="0">
              <a:solidFill>
                <a:schemeClr val="bg2">
                  <a:lumMod val="10000"/>
                </a:schemeClr>
              </a:solidFill>
            </a:endParaRPr>
          </a:p>
          <a:p>
            <a:pPr marL="0" indent="0">
              <a:buNone/>
            </a:pPr>
            <a:endParaRPr lang="en-US" sz="4400" dirty="0" smtClean="0">
              <a:solidFill>
                <a:schemeClr val="bg2">
                  <a:lumMod val="10000"/>
                </a:schemeClr>
              </a:solidFill>
            </a:endParaRPr>
          </a:p>
          <a:p>
            <a:pPr marL="0" indent="0">
              <a:buNone/>
            </a:pPr>
            <a:r>
              <a:rPr lang="en-US" sz="4400" dirty="0" smtClean="0">
                <a:solidFill>
                  <a:schemeClr val="bg2">
                    <a:lumMod val="10000"/>
                  </a:schemeClr>
                </a:solidFill>
              </a:rPr>
              <a:t>İçerik:</a:t>
            </a:r>
          </a:p>
          <a:p>
            <a:pPr marL="0" indent="0">
              <a:buNone/>
            </a:pPr>
            <a:r>
              <a:rPr lang="en-US" sz="4400" dirty="0" err="1" smtClean="0">
                <a:solidFill>
                  <a:schemeClr val="bg2">
                    <a:lumMod val="10000"/>
                  </a:schemeClr>
                </a:solidFill>
              </a:rPr>
              <a:t>Başlık</a:t>
            </a:r>
            <a:endParaRPr lang="en-US" sz="4400" dirty="0" smtClean="0">
              <a:solidFill>
                <a:schemeClr val="bg2">
                  <a:lumMod val="10000"/>
                </a:schemeClr>
              </a:solidFill>
            </a:endParaRPr>
          </a:p>
          <a:p>
            <a:r>
              <a:rPr lang="en-US" sz="4400" dirty="0" smtClean="0">
                <a:solidFill>
                  <a:schemeClr val="bg2">
                    <a:lumMod val="10000"/>
                  </a:schemeClr>
                </a:solidFill>
              </a:rPr>
              <a:t> Açıklama</a:t>
            </a:r>
          </a:p>
          <a:p>
            <a:r>
              <a:rPr lang="en-US" sz="4400" dirty="0" smtClean="0">
                <a:solidFill>
                  <a:schemeClr val="bg2">
                    <a:lumMod val="10000"/>
                  </a:schemeClr>
                </a:solidFill>
              </a:rPr>
              <a:t>Acceptance </a:t>
            </a:r>
            <a:r>
              <a:rPr lang="en-US" sz="4400" dirty="0">
                <a:solidFill>
                  <a:schemeClr val="bg2">
                    <a:lumMod val="10000"/>
                  </a:schemeClr>
                </a:solidFill>
              </a:rPr>
              <a:t>Criteria </a:t>
            </a:r>
            <a:endParaRPr lang="en-US" sz="4400" dirty="0" smtClean="0">
              <a:solidFill>
                <a:schemeClr val="bg2">
                  <a:lumMod val="10000"/>
                </a:schemeClr>
              </a:solidFill>
            </a:endParaRPr>
          </a:p>
          <a:p>
            <a:pPr marL="0" indent="0">
              <a:buNone/>
            </a:pPr>
            <a:r>
              <a:rPr lang="en-US" sz="4400" dirty="0">
                <a:solidFill>
                  <a:schemeClr val="bg2">
                    <a:lumMod val="10000"/>
                  </a:schemeClr>
                </a:solidFill>
              </a:rPr>
              <a:t> </a:t>
            </a:r>
            <a:r>
              <a:rPr lang="en-US" sz="4400" dirty="0" smtClean="0">
                <a:solidFill>
                  <a:schemeClr val="bg2">
                    <a:lumMod val="10000"/>
                  </a:schemeClr>
                </a:solidFill>
              </a:rPr>
              <a:t> (</a:t>
            </a:r>
            <a:r>
              <a:rPr lang="en-US" sz="4400" dirty="0">
                <a:solidFill>
                  <a:schemeClr val="bg2">
                    <a:lumMod val="10000"/>
                  </a:schemeClr>
                </a:solidFill>
              </a:rPr>
              <a:t>Kabul </a:t>
            </a:r>
            <a:r>
              <a:rPr lang="en-US" sz="4400" dirty="0" smtClean="0">
                <a:solidFill>
                  <a:schemeClr val="bg2">
                    <a:lumMod val="10000"/>
                  </a:schemeClr>
                </a:solidFill>
              </a:rPr>
              <a:t>etme kriteri/kabul şartlar</a:t>
            </a:r>
            <a:r>
              <a:rPr lang="en-US" sz="4400" dirty="0">
                <a:solidFill>
                  <a:schemeClr val="bg2">
                    <a:lumMod val="10000"/>
                  </a:schemeClr>
                </a:solidFill>
              </a:rPr>
              <a:t>ı</a:t>
            </a:r>
            <a:r>
              <a:rPr lang="en-US" sz="4400" dirty="0" smtClean="0">
                <a:solidFill>
                  <a:schemeClr val="bg2">
                    <a:lumMod val="10000"/>
                  </a:schemeClr>
                </a:solidFill>
              </a:rPr>
              <a:t>)</a:t>
            </a:r>
          </a:p>
          <a:p>
            <a:r>
              <a:rPr lang="en-US" sz="4400" dirty="0" smtClean="0">
                <a:solidFill>
                  <a:schemeClr val="bg2">
                    <a:lumMod val="10000"/>
                  </a:schemeClr>
                </a:solidFill>
              </a:rPr>
              <a:t>Definition Of Done (Bitti tanimi)</a:t>
            </a:r>
          </a:p>
        </p:txBody>
      </p:sp>
      <p:sp>
        <p:nvSpPr>
          <p:cNvPr id="21" name="Dikdörtgen 20"/>
          <p:cNvSpPr/>
          <p:nvPr/>
        </p:nvSpPr>
        <p:spPr>
          <a:xfrm>
            <a:off x="6138203" y="1462180"/>
            <a:ext cx="9031896" cy="769441"/>
          </a:xfrm>
          <a:prstGeom prst="rect">
            <a:avLst/>
          </a:prstGeom>
        </p:spPr>
        <p:txBody>
          <a:bodyPr wrap="none">
            <a:spAutoFit/>
          </a:bodyPr>
          <a:lstStyle/>
          <a:p>
            <a:r>
              <a:rPr lang="en-US" sz="4400" b="1" dirty="0" smtClean="0">
                <a:solidFill>
                  <a:srgbClr val="C00000"/>
                </a:solidFill>
              </a:rPr>
              <a:t>U</a:t>
            </a:r>
            <a:r>
              <a:rPr lang="en-US" sz="4400" b="1" dirty="0" smtClean="0"/>
              <a:t>ser </a:t>
            </a:r>
            <a:r>
              <a:rPr lang="en-US" sz="4400" b="1" dirty="0" smtClean="0">
                <a:solidFill>
                  <a:srgbClr val="C00000"/>
                </a:solidFill>
              </a:rPr>
              <a:t>S</a:t>
            </a:r>
            <a:r>
              <a:rPr lang="en-US" sz="4400" b="1" dirty="0" smtClean="0"/>
              <a:t>tories (Kullanici Hikayesi)</a:t>
            </a:r>
            <a:endParaRPr lang="en-US" sz="4400" b="1" dirty="0"/>
          </a:p>
        </p:txBody>
      </p:sp>
      <p:pic>
        <p:nvPicPr>
          <p:cNvPr id="24" name="Resim 23"/>
          <p:cNvPicPr>
            <a:picLocks noChangeAspect="1"/>
          </p:cNvPicPr>
          <p:nvPr/>
        </p:nvPicPr>
        <p:blipFill>
          <a:blip r:embed="rId2"/>
          <a:stretch>
            <a:fillRect/>
          </a:stretch>
        </p:blipFill>
        <p:spPr>
          <a:xfrm>
            <a:off x="12542087" y="2569962"/>
            <a:ext cx="9902276" cy="9732875"/>
          </a:xfrm>
          <a:prstGeom prst="rect">
            <a:avLst/>
          </a:prstGeom>
        </p:spPr>
      </p:pic>
    </p:spTree>
    <p:extLst>
      <p:ext uri="{BB962C8B-B14F-4D97-AF65-F5344CB8AC3E}">
        <p14:creationId xmlns:p14="http://schemas.microsoft.com/office/powerpoint/2010/main" val="4012824829"/>
      </p:ext>
    </p:extLst>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Resim 7"/>
          <p:cNvPicPr>
            <a:picLocks noChangeAspect="1"/>
          </p:cNvPicPr>
          <p:nvPr/>
        </p:nvPicPr>
        <p:blipFill>
          <a:blip r:embed="rId2"/>
          <a:stretch>
            <a:fillRect/>
          </a:stretch>
        </p:blipFill>
        <p:spPr>
          <a:xfrm>
            <a:off x="17145085" y="2749757"/>
            <a:ext cx="6982606" cy="6705970"/>
          </a:xfrm>
          <a:prstGeom prst="rect">
            <a:avLst/>
          </a:prstGeom>
        </p:spPr>
      </p:pic>
      <p:sp>
        <p:nvSpPr>
          <p:cNvPr id="21" name="Dikdörtgen 20"/>
          <p:cNvSpPr/>
          <p:nvPr/>
        </p:nvSpPr>
        <p:spPr>
          <a:xfrm>
            <a:off x="7209059" y="1441398"/>
            <a:ext cx="9031896" cy="769441"/>
          </a:xfrm>
          <a:prstGeom prst="rect">
            <a:avLst/>
          </a:prstGeom>
        </p:spPr>
        <p:txBody>
          <a:bodyPr wrap="none">
            <a:spAutoFit/>
          </a:bodyPr>
          <a:lstStyle/>
          <a:p>
            <a:r>
              <a:rPr lang="en-US" sz="4400" b="1" dirty="0" smtClean="0">
                <a:solidFill>
                  <a:srgbClr val="C00000"/>
                </a:solidFill>
              </a:rPr>
              <a:t>U</a:t>
            </a:r>
            <a:r>
              <a:rPr lang="en-US" sz="4400" b="1" dirty="0" smtClean="0"/>
              <a:t>ser </a:t>
            </a:r>
            <a:r>
              <a:rPr lang="en-US" sz="4400" b="1" dirty="0" smtClean="0">
                <a:solidFill>
                  <a:srgbClr val="C00000"/>
                </a:solidFill>
              </a:rPr>
              <a:t>S</a:t>
            </a:r>
            <a:r>
              <a:rPr lang="en-US" sz="4400" b="1" dirty="0" smtClean="0"/>
              <a:t>tories (Kullanici Hikayesi)</a:t>
            </a:r>
            <a:endParaRPr lang="en-US" sz="4400" b="1" dirty="0"/>
          </a:p>
        </p:txBody>
      </p:sp>
      <p:sp>
        <p:nvSpPr>
          <p:cNvPr id="6" name="Metin Yer Tutucusu 1"/>
          <p:cNvSpPr>
            <a:spLocks noGrp="1"/>
          </p:cNvSpPr>
          <p:nvPr>
            <p:ph type="body" sz="half" idx="1"/>
          </p:nvPr>
        </p:nvSpPr>
        <p:spPr>
          <a:xfrm>
            <a:off x="614664" y="2985148"/>
            <a:ext cx="20207127" cy="8091561"/>
          </a:xfrm>
        </p:spPr>
        <p:txBody>
          <a:bodyPr>
            <a:normAutofit/>
          </a:bodyPr>
          <a:lstStyle/>
          <a:p>
            <a:pPr marL="0" indent="0">
              <a:buNone/>
            </a:pPr>
            <a:r>
              <a:rPr lang="en-US" dirty="0">
                <a:solidFill>
                  <a:schemeClr val="bg2">
                    <a:lumMod val="10000"/>
                  </a:schemeClr>
                </a:solidFill>
              </a:rPr>
              <a:t>	</a:t>
            </a:r>
            <a:r>
              <a:rPr lang="en-US" u="sng" dirty="0">
                <a:solidFill>
                  <a:schemeClr val="bg2">
                    <a:lumMod val="10000"/>
                  </a:schemeClr>
                </a:solidFill>
              </a:rPr>
              <a:t>User Story</a:t>
            </a:r>
            <a:r>
              <a:rPr lang="en-US" u="sng" dirty="0" smtClean="0">
                <a:solidFill>
                  <a:schemeClr val="bg2">
                    <a:lumMod val="10000"/>
                  </a:schemeClr>
                </a:solidFill>
              </a:rPr>
              <a:t>:</a:t>
            </a:r>
            <a:endParaRPr lang="en-US" b="0" dirty="0" smtClean="0"/>
          </a:p>
          <a:p>
            <a:pPr marL="0" indent="0">
              <a:buNone/>
            </a:pPr>
            <a:r>
              <a:rPr lang="en-US" sz="4400" b="0" dirty="0" smtClean="0">
                <a:solidFill>
                  <a:schemeClr val="bg2">
                    <a:lumMod val="10000"/>
                  </a:schemeClr>
                </a:solidFill>
              </a:rPr>
              <a:t>Istenilen urun veya ozelligin kisa ve anlasilir tanimidir</a:t>
            </a:r>
          </a:p>
          <a:p>
            <a:pPr marL="0" indent="0">
              <a:buNone/>
            </a:pPr>
            <a:r>
              <a:rPr lang="en-US" sz="4400" b="0" dirty="0" smtClean="0">
                <a:solidFill>
                  <a:schemeClr val="bg2">
                    <a:lumMod val="10000"/>
                  </a:schemeClr>
                </a:solidFill>
              </a:rPr>
              <a:t>Urun veya ozelligi isteyen kisinin perspektifinden yazilir</a:t>
            </a:r>
          </a:p>
          <a:p>
            <a:pPr marL="0" indent="0">
              <a:buNone/>
            </a:pPr>
            <a:r>
              <a:rPr lang="en-US" sz="4400" b="0" dirty="0" smtClean="0">
                <a:solidFill>
                  <a:schemeClr val="bg2">
                    <a:lumMod val="10000"/>
                  </a:schemeClr>
                </a:solidFill>
              </a:rPr>
              <a:t>Urunun eski bir kullanicisi veya muhtemel kullanicisi olarak yazilir</a:t>
            </a:r>
          </a:p>
          <a:p>
            <a:pPr marL="0" indent="0">
              <a:buNone/>
            </a:pPr>
            <a:r>
              <a:rPr lang="en-US" sz="4400" b="0" dirty="0" smtClean="0">
                <a:solidFill>
                  <a:schemeClr val="bg2">
                    <a:lumMod val="10000"/>
                  </a:schemeClr>
                </a:solidFill>
              </a:rPr>
              <a:t>Uc bolumden olusur.  </a:t>
            </a:r>
          </a:p>
          <a:p>
            <a:pPr marL="0" indent="0">
              <a:buNone/>
            </a:pPr>
            <a:r>
              <a:rPr lang="en-US" sz="4400" b="0" dirty="0" smtClean="0">
                <a:solidFill>
                  <a:schemeClr val="bg2">
                    <a:lumMod val="10000"/>
                  </a:schemeClr>
                </a:solidFill>
              </a:rPr>
              <a:t>Bir (kullanici) olarak,(kullanicilarin memnun oldugu bir telefon aramasi) yapabilmek icin (puanlara gore arama yapmak) istiyorum </a:t>
            </a:r>
            <a:endParaRPr lang="tr-TR" sz="4400" b="0" dirty="0">
              <a:solidFill>
                <a:schemeClr val="bg2">
                  <a:lumMod val="10000"/>
                </a:schemeClr>
              </a:solidFill>
            </a:endParaRPr>
          </a:p>
        </p:txBody>
      </p:sp>
      <p:pic>
        <p:nvPicPr>
          <p:cNvPr id="7" name="Resim 6"/>
          <p:cNvPicPr>
            <a:picLocks noChangeAspect="1"/>
          </p:cNvPicPr>
          <p:nvPr/>
        </p:nvPicPr>
        <p:blipFill>
          <a:blip r:embed="rId3"/>
          <a:stretch>
            <a:fillRect/>
          </a:stretch>
        </p:blipFill>
        <p:spPr>
          <a:xfrm>
            <a:off x="6255828" y="7390750"/>
            <a:ext cx="10445912" cy="1441523"/>
          </a:xfrm>
          <a:prstGeom prst="rect">
            <a:avLst/>
          </a:prstGeom>
        </p:spPr>
      </p:pic>
      <p:pic>
        <p:nvPicPr>
          <p:cNvPr id="2" name="Resim 1"/>
          <p:cNvPicPr>
            <a:picLocks noChangeAspect="1"/>
          </p:cNvPicPr>
          <p:nvPr/>
        </p:nvPicPr>
        <p:blipFill>
          <a:blip r:embed="rId4"/>
          <a:stretch>
            <a:fillRect/>
          </a:stretch>
        </p:blipFill>
        <p:spPr>
          <a:xfrm>
            <a:off x="18443970" y="9691118"/>
            <a:ext cx="3921734" cy="2402062"/>
          </a:xfrm>
          <a:prstGeom prst="rect">
            <a:avLst/>
          </a:prstGeom>
        </p:spPr>
      </p:pic>
    </p:spTree>
    <p:extLst>
      <p:ext uri="{BB962C8B-B14F-4D97-AF65-F5344CB8AC3E}">
        <p14:creationId xmlns:p14="http://schemas.microsoft.com/office/powerpoint/2010/main" val="1144135522"/>
      </p:ext>
    </p:extLst>
  </p:cSld>
  <p:clrMapOvr>
    <a:masterClrMapping/>
  </p:clrMapOvr>
  <p:transition spd="med"/>
</p:sld>
</file>

<file path=ppt/theme/theme1.xml><?xml version="1.0" encoding="utf-8"?>
<a:theme xmlns:a="http://schemas.openxmlformats.org/drawingml/2006/main" name="24_Briefing">
  <a:themeElements>
    <a:clrScheme name="24_Briefing">
      <a:dk1>
        <a:srgbClr val="002C3A"/>
      </a:dk1>
      <a:lt1>
        <a:srgbClr val="54818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4_Briefing">
  <a:themeElements>
    <a:clrScheme name="24_Briefing">
      <a:dk1>
        <a:srgbClr val="000000"/>
      </a:dk1>
      <a:lt1>
        <a:srgbClr val="FFFFFF"/>
      </a:lt1>
      <a:dk2>
        <a:srgbClr val="5E5E5E"/>
      </a:dk2>
      <a:lt2>
        <a:srgbClr val="D5D5D5"/>
      </a:lt2>
      <a:accent1>
        <a:srgbClr val="54818F"/>
      </a:accent1>
      <a:accent2>
        <a:srgbClr val="308C8B"/>
      </a:accent2>
      <a:accent3>
        <a:srgbClr val="7A9105"/>
      </a:accent3>
      <a:accent4>
        <a:srgbClr val="C26E6A"/>
      </a:accent4>
      <a:accent5>
        <a:srgbClr val="E4E942"/>
      </a:accent5>
      <a:accent6>
        <a:srgbClr val="5B516A"/>
      </a:accent6>
      <a:hlink>
        <a:srgbClr val="0000FF"/>
      </a:hlink>
      <a:folHlink>
        <a:srgbClr val="FF00FF"/>
      </a:folHlink>
    </a:clrScheme>
    <a:fontScheme name="24_Briefing">
      <a:majorFont>
        <a:latin typeface="Graphik"/>
        <a:ea typeface="Graphik"/>
        <a:cs typeface="Graphik"/>
      </a:majorFont>
      <a:minorFont>
        <a:latin typeface="Graphik"/>
        <a:ea typeface="Graphik"/>
        <a:cs typeface="Graphik"/>
      </a:minorFont>
    </a:fontScheme>
    <a:fmtScheme name="24_Briefi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76200" cap="flat">
          <a:solidFill>
            <a:schemeClr val="accent6">
              <a:hueOff val="61929"/>
              <a:satOff val="10820"/>
              <a:lumOff val="-8848"/>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355600"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chemeClr val="accent1">
                <a:satOff val="74278"/>
                <a:lumOff val="-33241"/>
              </a:schemeClr>
            </a:solidFill>
            <a:effectLst/>
            <a:uFillTx/>
            <a:latin typeface="Graphik Medium"/>
            <a:ea typeface="Graphik Medium"/>
            <a:cs typeface="Graphik 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996</TotalTime>
  <Words>5249</Words>
  <Application>Microsoft Office PowerPoint</Application>
  <PresentationFormat>Özel</PresentationFormat>
  <Paragraphs>1134</Paragraphs>
  <Slides>147</Slides>
  <Notes>0</Notes>
  <HiddenSlides>0</HiddenSlides>
  <MMClips>0</MMClips>
  <ScaleCrop>false</ScaleCrop>
  <HeadingPairs>
    <vt:vector size="6" baseType="variant">
      <vt:variant>
        <vt:lpstr>Kullanılan Yazı Tipleri</vt:lpstr>
      </vt:variant>
      <vt:variant>
        <vt:i4>20</vt:i4>
      </vt:variant>
      <vt:variant>
        <vt:lpstr>Tema</vt:lpstr>
      </vt:variant>
      <vt:variant>
        <vt:i4>1</vt:i4>
      </vt:variant>
      <vt:variant>
        <vt:lpstr>Slayt Başlıkları</vt:lpstr>
      </vt:variant>
      <vt:variant>
        <vt:i4>147</vt:i4>
      </vt:variant>
    </vt:vector>
  </HeadingPairs>
  <TitlesOfParts>
    <vt:vector size="168" baseType="lpstr">
      <vt:lpstr>-apple-system</vt:lpstr>
      <vt:lpstr>Arial</vt:lpstr>
      <vt:lpstr>Bitter</vt:lpstr>
      <vt:lpstr>BlinkMacSystemFont</vt:lpstr>
      <vt:lpstr>charter</vt:lpstr>
      <vt:lpstr>Graphik</vt:lpstr>
      <vt:lpstr>Graphik Medium</vt:lpstr>
      <vt:lpstr>Helvetica Neue</vt:lpstr>
      <vt:lpstr>inherit</vt:lpstr>
      <vt:lpstr>JetBrains Mono</vt:lpstr>
      <vt:lpstr>medium-content-serif-font</vt:lpstr>
      <vt:lpstr>Montserrat</vt:lpstr>
      <vt:lpstr>Open Sans</vt:lpstr>
      <vt:lpstr>pt-serif</vt:lpstr>
      <vt:lpstr>Raleway</vt:lpstr>
      <vt:lpstr>Roboto</vt:lpstr>
      <vt:lpstr>Source Sans Pro</vt:lpstr>
      <vt:lpstr>Wingdings</vt:lpstr>
      <vt:lpstr>Wingdings 3</vt:lpstr>
      <vt:lpstr>Work Sans</vt:lpstr>
      <vt:lpstr>24_Briefing</vt:lpstr>
      <vt:lpstr>PowerPoint Sunusu</vt:lpstr>
      <vt:lpstr>Bugunku konumuz</vt:lpstr>
      <vt:lpstr>Hardware &amp; SOFTWARE</vt:lpstr>
      <vt:lpstr>Sdlc nedir</vt:lpstr>
      <vt:lpstr>Sdlc nedir</vt:lpstr>
      <vt:lpstr>Sdlc nedir</vt:lpstr>
      <vt:lpstr>Sdlc nedir</vt:lpstr>
      <vt:lpstr>SDLC NIN FAYDALARI</vt:lpstr>
      <vt:lpstr>SOFTWARE DEVOLOPMENT PHASES YAZILIM GELISTIRME ASAMALARI</vt:lpstr>
      <vt:lpstr>Sizce YAZILIM GELISTIRME ASAMALARI nelErdir ? </vt:lpstr>
      <vt:lpstr>SOFTWARE DEVOLOPMENT PHASES YAZILIM GELISTIRME ASAMALARI</vt:lpstr>
      <vt:lpstr>SOFTWARE DEVOLOPMENT PHASES YAZILIM GELISTIRME ASAMALARI</vt:lpstr>
      <vt:lpstr>SDLC TEAM</vt:lpstr>
      <vt:lpstr>PROJECT MANAGER (PM) </vt:lpstr>
      <vt:lpstr>BUSINESS ANALYST (BA)</vt:lpstr>
      <vt:lpstr>BUSINESS ANALYST (BA)</vt:lpstr>
      <vt:lpstr>BUSINESS ANALYST (BA)</vt:lpstr>
      <vt:lpstr>BUSINESS ANALYST (BA)</vt:lpstr>
      <vt:lpstr>PowerPoint Sunusu</vt:lpstr>
      <vt:lpstr>DEVELOPER (DEV) </vt:lpstr>
      <vt:lpstr>QUALITY ANALYST (QA)</vt:lpstr>
      <vt:lpstr>OZET</vt:lpstr>
      <vt:lpstr>PowerPoint Sunusu</vt:lpstr>
      <vt:lpstr>Sdlc nedir</vt:lpstr>
      <vt:lpstr>SOFTWARE DEVOLOPMENT PHASES YAZILIM GELISTIRME ASAMALARI</vt:lpstr>
      <vt:lpstr>SOFTWARE DEVOLOPMENT PHASES YAZILIM GELISTIRME ASAMALARI</vt:lpstr>
      <vt:lpstr> Standart Yazılım Geliştirme yaşam döngüsü aşağıdakilerden oluşur:  </vt:lpstr>
      <vt:lpstr> Standart Yazılım Geliştirme yaşam döngüsü aşağıdakilerden oluşur:  </vt:lpstr>
      <vt:lpstr> Stage 1:  Planning and Requirement Analysis </vt:lpstr>
      <vt:lpstr> Stage 1:  Planning and Requirement Analysis </vt:lpstr>
      <vt:lpstr> Stage 2:  Defining Requirements(feasibility study)</vt:lpstr>
      <vt:lpstr> Stage 2:  Defining Requirements(feasibility study)</vt:lpstr>
      <vt:lpstr> Stage 3:  Designing the product architecture: </vt:lpstr>
      <vt:lpstr> Stage 4:  Building or Developing the Product:</vt:lpstr>
      <vt:lpstr> Stage 5:  Testing the Product: </vt:lpstr>
      <vt:lpstr> Stage 5:  Testing the Product: </vt:lpstr>
      <vt:lpstr> Stage 6:  Deployment in the Market and Maintenance:  </vt:lpstr>
      <vt:lpstr>Waterfall Method  (Şelale Metodu) </vt:lpstr>
      <vt:lpstr>Waterfall Method  </vt:lpstr>
      <vt:lpstr>Waterfall Method  </vt:lpstr>
      <vt:lpstr>Waterfall Method  avantaj ve dezavantajlari </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PRODUCT OWNER kim degildir</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Test  Planning (Test Planlamasi)</vt:lpstr>
      <vt:lpstr>3-Test  CaSE DEVELOPMENT  (Test KILIFI/SENARYOSU OLUSTURMA)</vt:lpstr>
      <vt:lpstr>Test  CaSE DEVELOPMENT  (Test KILIFI/SENARYOSU OLUSTURMA)</vt:lpstr>
      <vt:lpstr>Test  CaSE DEVELOPMENT  (Test KILIFI/SENARYOSU OLUSTURMA)</vt:lpstr>
      <vt:lpstr>Test  CaSE DEVELOPMENT  (Test KILIFI/SENARYOSU OLUSTURMA)</vt:lpstr>
      <vt:lpstr>Test  CaSE DEVELOPMENT  (Test KILIFI/SENARYOSU OLUSTURMA)</vt:lpstr>
      <vt:lpstr>Test Case’leri kim yazar?</vt:lpstr>
      <vt:lpstr>PowerPoint Sunusu</vt:lpstr>
      <vt:lpstr>PowerPoint Sunusu</vt:lpstr>
      <vt:lpstr>PowerPoint Sunusu</vt:lpstr>
      <vt:lpstr>PowerPoint Sunusu</vt:lpstr>
      <vt:lpstr>OZET</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lenovo</dc:creator>
  <cp:lastModifiedBy>lenovo</cp:lastModifiedBy>
  <cp:revision>43</cp:revision>
  <dcterms:modified xsi:type="dcterms:W3CDTF">2020-10-26T16:39:23Z</dcterms:modified>
</cp:coreProperties>
</file>